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Lst>
  <p:notesMasterIdLst>
    <p:notesMasterId r:id="rId41"/>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91" r:id="rId20"/>
    <p:sldId id="292" r:id="rId21"/>
    <p:sldId id="294" r:id="rId22"/>
    <p:sldId id="295" r:id="rId23"/>
    <p:sldId id="296" r:id="rId24"/>
    <p:sldId id="274" r:id="rId25"/>
    <p:sldId id="275" r:id="rId26"/>
    <p:sldId id="278" r:id="rId27"/>
    <p:sldId id="279" r:id="rId28"/>
    <p:sldId id="280" r:id="rId29"/>
    <p:sldId id="297" r:id="rId30"/>
    <p:sldId id="282" r:id="rId31"/>
    <p:sldId id="283" r:id="rId32"/>
    <p:sldId id="284" r:id="rId33"/>
    <p:sldId id="285" r:id="rId34"/>
    <p:sldId id="286" r:id="rId35"/>
    <p:sldId id="287" r:id="rId36"/>
    <p:sldId id="288" r:id="rId37"/>
    <p:sldId id="289" r:id="rId38"/>
    <p:sldId id="298" r:id="rId39"/>
    <p:sldId id="276" r:id="rId40"/>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1049" autoAdjust="0"/>
  </p:normalViewPr>
  <p:slideViewPr>
    <p:cSldViewPr snapToGrid="0">
      <p:cViewPr varScale="1">
        <p:scale>
          <a:sx n="67" d="100"/>
          <a:sy n="67" d="100"/>
        </p:scale>
        <p:origin x="1515"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968D0D7-F635-4A09-896F-14A8BC998467}" type="datetimeFigureOut">
              <a:rPr lang="en-US" smtClean="0"/>
              <a:t>3/3/2021</a:t>
            </a:fld>
            <a:endParaRPr lang="en-US"/>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01939C7-9FEC-4DAA-8231-06782DC52C12}" type="slidenum">
              <a:rPr lang="en-US" smtClean="0"/>
              <a:t>‹#›</a:t>
            </a:fld>
            <a:endParaRPr lang="en-US"/>
          </a:p>
        </p:txBody>
      </p:sp>
    </p:spTree>
    <p:extLst>
      <p:ext uri="{BB962C8B-B14F-4D97-AF65-F5344CB8AC3E}">
        <p14:creationId xmlns:p14="http://schemas.microsoft.com/office/powerpoint/2010/main" val="220069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0627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2732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5E624FF-FC72-499D-A2D4-288404FDD7C0}" type="slidenum">
              <a:rPr lang="en-US" altLang="zh-TW" smtClean="0">
                <a:solidFill>
                  <a:prstClr val="black"/>
                </a:solidFill>
              </a:rPr>
              <a:pPr>
                <a:spcBef>
                  <a:spcPct val="0"/>
                </a:spcBef>
              </a:pPr>
              <a:t>11</a:t>
            </a:fld>
            <a:endParaRPr lang="en-US" altLang="zh-TW">
              <a:solidFill>
                <a:prstClr val="black"/>
              </a:solidFill>
            </a:endParaRPr>
          </a:p>
        </p:txBody>
      </p:sp>
      <p:sp>
        <p:nvSpPr>
          <p:cNvPr id="23555" name="Rectangle 2"/>
          <p:cNvSpPr>
            <a:spLocks noGrp="1" noRot="1" noChangeAspect="1" noChangeArrowheads="1" noTextEdit="1"/>
          </p:cNvSpPr>
          <p:nvPr>
            <p:ph type="sldImg"/>
          </p:nvPr>
        </p:nvSpPr>
        <p:spPr>
          <a:xfrm>
            <a:off x="730250" y="801688"/>
            <a:ext cx="5378450" cy="4035425"/>
          </a:xfrm>
          <a:ln/>
        </p:spPr>
      </p:sp>
    </p:spTree>
    <p:extLst>
      <p:ext uri="{BB962C8B-B14F-4D97-AF65-F5344CB8AC3E}">
        <p14:creationId xmlns:p14="http://schemas.microsoft.com/office/powerpoint/2010/main" val="3582791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C5D98377-63BE-44B2-9610-886D41868AFB}" type="slidenum">
              <a:rPr lang="en-US" altLang="zh-TW" smtClean="0">
                <a:solidFill>
                  <a:prstClr val="black"/>
                </a:solidFill>
              </a:rPr>
              <a:pPr>
                <a:spcBef>
                  <a:spcPct val="0"/>
                </a:spcBef>
              </a:pPr>
              <a:t>12</a:t>
            </a:fld>
            <a:endParaRPr lang="en-US" altLang="zh-TW">
              <a:solidFill>
                <a:prstClr val="black"/>
              </a:solidFill>
            </a:endParaRPr>
          </a:p>
        </p:txBody>
      </p:sp>
      <p:sp>
        <p:nvSpPr>
          <p:cNvPr id="25603" name="Rectangle 2"/>
          <p:cNvSpPr>
            <a:spLocks noGrp="1" noRot="1" noChangeAspect="1" noChangeArrowheads="1" noTextEdit="1"/>
          </p:cNvSpPr>
          <p:nvPr>
            <p:ph type="sldImg"/>
          </p:nvPr>
        </p:nvSpPr>
        <p:spPr>
          <a:xfrm>
            <a:off x="730250" y="801688"/>
            <a:ext cx="5378450" cy="4035425"/>
          </a:xfrm>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6824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2F532F5-AC71-4BCA-A94A-7A09BE76F852}" type="slidenum">
              <a:rPr lang="en-US" altLang="zh-TW" smtClean="0">
                <a:solidFill>
                  <a:prstClr val="black"/>
                </a:solidFill>
              </a:rPr>
              <a:pPr>
                <a:spcBef>
                  <a:spcPct val="0"/>
                </a:spcBef>
              </a:pPr>
              <a:t>13</a:t>
            </a:fld>
            <a:endParaRPr lang="en-US" altLang="zh-TW">
              <a:solidFill>
                <a:prstClr val="black"/>
              </a:solidFill>
            </a:endParaRPr>
          </a:p>
        </p:txBody>
      </p:sp>
      <p:sp>
        <p:nvSpPr>
          <p:cNvPr id="27651" name="Rectangle 2"/>
          <p:cNvSpPr>
            <a:spLocks noGrp="1" noRot="1" noChangeAspect="1" noChangeArrowheads="1" noTextEdit="1"/>
          </p:cNvSpPr>
          <p:nvPr>
            <p:ph type="sldImg"/>
          </p:nvPr>
        </p:nvSpPr>
        <p:spPr>
          <a:xfrm>
            <a:off x="730250" y="801688"/>
            <a:ext cx="5378450" cy="4035425"/>
          </a:xfrm>
          <a:ln/>
        </p:spPr>
      </p:sp>
    </p:spTree>
    <p:extLst>
      <p:ext uri="{BB962C8B-B14F-4D97-AF65-F5344CB8AC3E}">
        <p14:creationId xmlns:p14="http://schemas.microsoft.com/office/powerpoint/2010/main" val="4236640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939C7-9FEC-4DAA-8231-06782DC52C12}" type="slidenum">
              <a:rPr lang="en-US" smtClean="0"/>
              <a:t>17</a:t>
            </a:fld>
            <a:endParaRPr lang="en-US"/>
          </a:p>
        </p:txBody>
      </p:sp>
    </p:spTree>
    <p:extLst>
      <p:ext uri="{BB962C8B-B14F-4D97-AF65-F5344CB8AC3E}">
        <p14:creationId xmlns:p14="http://schemas.microsoft.com/office/powerpoint/2010/main" val="112106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2F532F5-AC71-4BCA-A94A-7A09BE76F852}" type="slidenum">
              <a:rPr lang="en-US" altLang="zh-TW" smtClean="0">
                <a:solidFill>
                  <a:prstClr val="black"/>
                </a:solidFill>
              </a:rPr>
              <a:pPr>
                <a:spcBef>
                  <a:spcPct val="0"/>
                </a:spcBef>
              </a:pPr>
              <a:t>18</a:t>
            </a:fld>
            <a:endParaRPr lang="en-US" altLang="zh-TW">
              <a:solidFill>
                <a:prstClr val="black"/>
              </a:solidFill>
            </a:endParaRPr>
          </a:p>
        </p:txBody>
      </p:sp>
      <p:sp>
        <p:nvSpPr>
          <p:cNvPr id="27651" name="Rectangle 2"/>
          <p:cNvSpPr>
            <a:spLocks noGrp="1" noRot="1" noChangeAspect="1" noChangeArrowheads="1" noTextEdit="1"/>
          </p:cNvSpPr>
          <p:nvPr>
            <p:ph type="sldImg"/>
          </p:nvPr>
        </p:nvSpPr>
        <p:spPr>
          <a:xfrm>
            <a:off x="730250" y="801688"/>
            <a:ext cx="5378450" cy="4035425"/>
          </a:xfrm>
          <a:ln/>
        </p:spPr>
      </p:sp>
    </p:spTree>
    <p:extLst>
      <p:ext uri="{BB962C8B-B14F-4D97-AF65-F5344CB8AC3E}">
        <p14:creationId xmlns:p14="http://schemas.microsoft.com/office/powerpoint/2010/main" val="3322989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0F8F6529-9348-42C9-9347-9D2619FFF26F}" type="slidenum">
              <a:rPr lang="en-US" altLang="zh-TW" smtClean="0">
                <a:solidFill>
                  <a:prstClr val="black"/>
                </a:solidFill>
              </a:rPr>
              <a:pPr>
                <a:spcBef>
                  <a:spcPct val="0"/>
                </a:spcBef>
              </a:pPr>
              <a:t>23</a:t>
            </a:fld>
            <a:endParaRPr lang="en-US" altLang="zh-TW">
              <a:solidFill>
                <a:prstClr val="black"/>
              </a:solidFill>
            </a:endParaRPr>
          </a:p>
        </p:txBody>
      </p:sp>
      <p:sp>
        <p:nvSpPr>
          <p:cNvPr id="44035" name="Rectangle 2"/>
          <p:cNvSpPr>
            <a:spLocks noGrp="1" noRot="1" noChangeAspect="1" noChangeArrowheads="1" noTextEdit="1"/>
          </p:cNvSpPr>
          <p:nvPr>
            <p:ph type="sldImg"/>
          </p:nvPr>
        </p:nvSpPr>
        <p:spPr>
          <a:xfrm>
            <a:off x="730250" y="801688"/>
            <a:ext cx="5378450" cy="4035425"/>
          </a:xfrm>
          <a:ln/>
        </p:spPr>
      </p:sp>
    </p:spTree>
    <p:extLst>
      <p:ext uri="{BB962C8B-B14F-4D97-AF65-F5344CB8AC3E}">
        <p14:creationId xmlns:p14="http://schemas.microsoft.com/office/powerpoint/2010/main" val="416787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E81BE25E-884F-44E5-B0EF-C11F419C6DA0}" type="slidenum">
              <a:rPr lang="en-US" altLang="zh-TW" smtClean="0">
                <a:solidFill>
                  <a:prstClr val="black"/>
                </a:solidFill>
              </a:rPr>
              <a:pPr>
                <a:spcBef>
                  <a:spcPct val="0"/>
                </a:spcBef>
              </a:pPr>
              <a:t>24</a:t>
            </a:fld>
            <a:endParaRPr lang="en-US" altLang="zh-TW">
              <a:solidFill>
                <a:prstClr val="black"/>
              </a:solidFill>
            </a:endParaRPr>
          </a:p>
        </p:txBody>
      </p:sp>
      <p:sp>
        <p:nvSpPr>
          <p:cNvPr id="48131" name="Rectangle 2"/>
          <p:cNvSpPr>
            <a:spLocks noGrp="1" noRot="1" noChangeAspect="1" noChangeArrowheads="1" noTextEdit="1"/>
          </p:cNvSpPr>
          <p:nvPr>
            <p:ph type="sldImg"/>
          </p:nvPr>
        </p:nvSpPr>
        <p:spPr>
          <a:xfrm>
            <a:off x="730250" y="801688"/>
            <a:ext cx="5378450" cy="4035425"/>
          </a:xfrm>
          <a:ln/>
        </p:spPr>
      </p:sp>
    </p:spTree>
    <p:extLst>
      <p:ext uri="{BB962C8B-B14F-4D97-AF65-F5344CB8AC3E}">
        <p14:creationId xmlns:p14="http://schemas.microsoft.com/office/powerpoint/2010/main" val="672978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0002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zh-TW" dirty="0">
                <a:solidFill>
                  <a:schemeClr val="tx1"/>
                </a:solidFill>
                <a:cs typeface="Times New Roman" panose="02020603050405020304" pitchFamily="18" charset="0"/>
              </a:rPr>
              <a:t>What you can do when facing sexual harassment or sexual bullying:</a:t>
            </a:r>
          </a:p>
          <a:p>
            <a:pPr eaLnBrk="1" hangingPunct="1">
              <a:spcBef>
                <a:spcPct val="0"/>
              </a:spcBef>
              <a:buFontTx/>
              <a:buChar char="•"/>
            </a:pPr>
            <a:r>
              <a:rPr lang="en-US" altLang="zh-TW" dirty="0">
                <a:solidFill>
                  <a:schemeClr val="tx1"/>
                </a:solidFill>
                <a:cs typeface="Times New Roman" panose="02020603050405020304" pitchFamily="18" charset="0"/>
              </a:rPr>
              <a:t>Say “no” to any sexual harassment or sexual bullying.</a:t>
            </a:r>
          </a:p>
          <a:p>
            <a:pPr eaLnBrk="1" hangingPunct="1">
              <a:spcBef>
                <a:spcPct val="0"/>
              </a:spcBef>
              <a:buFontTx/>
              <a:buChar char="•"/>
            </a:pPr>
            <a:r>
              <a:rPr lang="en-US" altLang="zh-TW" dirty="0">
                <a:solidFill>
                  <a:schemeClr val="tx1"/>
                </a:solidFill>
                <a:cs typeface="Times New Roman" panose="02020603050405020304" pitchFamily="18" charset="0"/>
              </a:rPr>
              <a:t>Be calm and collect evidence about the incident, seek help and report it immediately to the Committee on Gender Equity, through respective your Unit Head or the Gender Equity Officer.</a:t>
            </a:r>
          </a:p>
          <a:p>
            <a:pPr eaLnBrk="1" hangingPunct="1">
              <a:spcBef>
                <a:spcPct val="0"/>
              </a:spcBef>
              <a:buFontTx/>
              <a:buNone/>
            </a:pPr>
            <a:endParaRPr lang="en-US" altLang="zh-TW" dirty="0">
              <a:solidFill>
                <a:schemeClr val="tx1"/>
              </a:solidFill>
              <a:cs typeface="Times New Roman" panose="02020603050405020304" pitchFamily="18" charset="0"/>
            </a:endParaRPr>
          </a:p>
          <a:p>
            <a:pPr eaLnBrk="1" hangingPunct="1">
              <a:spcBef>
                <a:spcPct val="0"/>
              </a:spcBef>
              <a:buFontTx/>
              <a:buNone/>
            </a:pPr>
            <a:r>
              <a:rPr lang="en-US" altLang="zh-TW" dirty="0">
                <a:solidFill>
                  <a:schemeClr val="tx1"/>
                </a:solidFill>
                <a:cs typeface="Times New Roman" panose="02020603050405020304" pitchFamily="18" charset="0"/>
              </a:rPr>
              <a:t>It is normal that you may feel nervous and helpless when such an incident occurs to you. Seek help from respective unit head, the Gender Equity Officer or someone you can trust.</a:t>
            </a:r>
          </a:p>
          <a:p>
            <a:pPr eaLnBrk="1" hangingPunct="1">
              <a:spcBef>
                <a:spcPct val="0"/>
              </a:spcBef>
            </a:pPr>
            <a:endParaRPr lang="en-US" altLang="zh-TW" dirty="0">
              <a:solidFill>
                <a:schemeClr val="tx1"/>
              </a:solidFill>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TW" dirty="0">
                <a:solidFill>
                  <a:schemeClr val="tx1"/>
                </a:solidFill>
                <a:cs typeface="Times New Roman" panose="02020603050405020304" pitchFamily="18" charset="0"/>
              </a:rPr>
              <a:t>A friendly tip:</a:t>
            </a:r>
            <a:r>
              <a:rPr lang="zh-TW" altLang="en-US" dirty="0">
                <a:solidFill>
                  <a:schemeClr val="tx1"/>
                </a:solidFill>
                <a:cs typeface="Times New Roman" panose="02020603050405020304" pitchFamily="18" charset="0"/>
              </a:rPr>
              <a:t> </a:t>
            </a:r>
            <a:r>
              <a:rPr lang="en-US" sz="1200" dirty="0">
                <a:solidFill>
                  <a:schemeClr val="tx1"/>
                </a:solidFill>
              </a:rPr>
              <a:t>Try to choose a suitable public place for the one to one meeting with your colleague or student. If not possible, keep the door of the office open or ask to leave it open while the meeting is on.</a:t>
            </a:r>
          </a:p>
          <a:p>
            <a:pPr eaLnBrk="1" hangingPunct="1">
              <a:spcBef>
                <a:spcPct val="0"/>
              </a:spcBef>
            </a:pPr>
            <a:endParaRPr lang="en-US" altLang="zh-TW" dirty="0">
              <a:solidFill>
                <a:schemeClr val="tx1"/>
              </a:solidFill>
              <a:cs typeface="Times New Roman" panose="02020603050405020304" pitchFamily="18" charset="0"/>
            </a:endParaRPr>
          </a:p>
          <a:p>
            <a:pPr eaLnBrk="1" hangingPunct="1">
              <a:spcBef>
                <a:spcPct val="0"/>
              </a:spcBef>
            </a:pPr>
            <a:endParaRPr lang="en-US" altLang="zh-TW" dirty="0">
              <a:solidFill>
                <a:schemeClr val="tx1"/>
              </a:solidFill>
              <a:cs typeface="Times New Roman" panose="02020603050405020304" pitchFamily="18" charset="0"/>
            </a:endParaRPr>
          </a:p>
          <a:p>
            <a:endParaRPr lang="en-US" dirty="0">
              <a:solidFill>
                <a:schemeClr val="tx1"/>
              </a:solidFill>
            </a:endParaRPr>
          </a:p>
        </p:txBody>
      </p:sp>
    </p:spTree>
    <p:extLst>
      <p:ext uri="{BB962C8B-B14F-4D97-AF65-F5344CB8AC3E}">
        <p14:creationId xmlns:p14="http://schemas.microsoft.com/office/powerpoint/2010/main" val="381668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4581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27100" y="1352550"/>
            <a:ext cx="4857750" cy="36449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b="0" dirty="0">
                <a:ea typeface="DFKai-SB" panose="03000509000000000000" pitchFamily="65" charset="-120"/>
                <a:cs typeface="Times New Roman" panose="02020603050405020304" pitchFamily="18" charset="0"/>
              </a:rPr>
              <a:t>性騷擾罪也已</a:t>
            </a:r>
            <a:r>
              <a:rPr lang="zh-TW" altLang="en-US" b="0" dirty="0" smtClean="0">
                <a:ea typeface="DFKai-SB" panose="03000509000000000000" pitchFamily="65" charset="-120"/>
                <a:cs typeface="Times New Roman" panose="02020603050405020304" pitchFamily="18" charset="0"/>
              </a:rPr>
              <a:t>於</a:t>
            </a:r>
            <a:r>
              <a:rPr lang="en-US" altLang="zh-TW" sz="1200" dirty="0" smtClean="0">
                <a:solidFill>
                  <a:prstClr val="black"/>
                </a:solidFill>
                <a:latin typeface="+mn-ea"/>
                <a:cs typeface="Arial" panose="020B0604020202020204" pitchFamily="34" charset="0"/>
              </a:rPr>
              <a:t>2017</a:t>
            </a:r>
            <a:r>
              <a:rPr lang="zh-TW" altLang="en-US" sz="1200" dirty="0" smtClean="0">
                <a:solidFill>
                  <a:prstClr val="black"/>
                </a:solidFill>
                <a:latin typeface="+mn-ea"/>
                <a:cs typeface="Arial" panose="020B0604020202020204" pitchFamily="34" charset="0"/>
              </a:rPr>
              <a:t>年</a:t>
            </a:r>
            <a:r>
              <a:rPr lang="en-US" altLang="zh-TW" sz="1200" dirty="0" smtClean="0">
                <a:solidFill>
                  <a:prstClr val="black"/>
                </a:solidFill>
                <a:latin typeface="+mn-ea"/>
                <a:cs typeface="Arial" panose="020B0604020202020204" pitchFamily="34" charset="0"/>
              </a:rPr>
              <a:t>8</a:t>
            </a:r>
            <a:r>
              <a:rPr lang="zh-TW" altLang="en-US" sz="1200" dirty="0" smtClean="0">
                <a:solidFill>
                  <a:prstClr val="black"/>
                </a:solidFill>
                <a:latin typeface="+mn-ea"/>
                <a:cs typeface="Arial" panose="020B0604020202020204" pitchFamily="34" charset="0"/>
              </a:rPr>
              <a:t>月</a:t>
            </a:r>
            <a:r>
              <a:rPr lang="en-US" altLang="zh-TW" sz="1200" dirty="0" smtClean="0">
                <a:solidFill>
                  <a:prstClr val="black"/>
                </a:solidFill>
                <a:latin typeface="+mn-ea"/>
                <a:cs typeface="Arial" panose="020B0604020202020204" pitchFamily="34" charset="0"/>
              </a:rPr>
              <a:t>26</a:t>
            </a:r>
            <a:r>
              <a:rPr lang="zh-TW" altLang="en-US" sz="1200" dirty="0" smtClean="0">
                <a:solidFill>
                  <a:prstClr val="black"/>
                </a:solidFill>
                <a:latin typeface="+mn-ea"/>
                <a:cs typeface="Arial" panose="020B0604020202020204" pitchFamily="34" charset="0"/>
              </a:rPr>
              <a:t>日</a:t>
            </a:r>
            <a:r>
              <a:rPr lang="zh-TW" altLang="en-US" b="0" dirty="0" smtClean="0">
                <a:ea typeface="DFKai-SB" panose="03000509000000000000" pitchFamily="65" charset="-120"/>
                <a:cs typeface="Times New Roman" panose="02020603050405020304" pitchFamily="18" charset="0"/>
              </a:rPr>
              <a:t>正式</a:t>
            </a:r>
            <a:r>
              <a:rPr lang="zh-TW" altLang="en-US" b="0" dirty="0">
                <a:ea typeface="DFKai-SB" panose="03000509000000000000" pitchFamily="65" charset="-120"/>
                <a:cs typeface="Times New Roman" panose="02020603050405020304" pitchFamily="18" charset="0"/>
              </a:rPr>
              <a:t>被引入澳門的刑法典</a:t>
            </a:r>
            <a:r>
              <a:rPr lang="zh-TW" altLang="en-US" b="0" baseline="0" dirty="0">
                <a:ea typeface="DFKai-SB" panose="03000509000000000000" pitchFamily="65" charset="-120"/>
                <a:cs typeface="Times New Roman" panose="02020603050405020304" pitchFamily="18" charset="0"/>
              </a:rPr>
              <a:t> </a:t>
            </a:r>
            <a:r>
              <a:rPr lang="en-US" altLang="zh-TW" b="0" baseline="0" dirty="0">
                <a:ea typeface="DFKai-SB" panose="03000509000000000000" pitchFamily="65" charset="-120"/>
                <a:cs typeface="Times New Roman" panose="02020603050405020304" pitchFamily="18" charset="0"/>
              </a:rPr>
              <a:t>(</a:t>
            </a:r>
            <a:r>
              <a:rPr lang="zh-TW" altLang="en-US" b="0" baseline="0" dirty="0">
                <a:ea typeface="DFKai-SB" panose="03000509000000000000" pitchFamily="65" charset="-120"/>
                <a:cs typeface="Times New Roman" panose="02020603050405020304" pitchFamily="18" charset="0"/>
              </a:rPr>
              <a:t>第</a:t>
            </a:r>
            <a:r>
              <a:rPr lang="en-US" altLang="zh-TW" b="0" baseline="0" dirty="0">
                <a:ea typeface="DFKai-SB" panose="03000509000000000000" pitchFamily="65" charset="-120"/>
                <a:cs typeface="Times New Roman" panose="02020603050405020304" pitchFamily="18" charset="0"/>
              </a:rPr>
              <a:t>164-A</a:t>
            </a:r>
            <a:r>
              <a:rPr lang="zh-TW" altLang="en-US" b="0" baseline="0" dirty="0">
                <a:ea typeface="DFKai-SB" panose="03000509000000000000" pitchFamily="65" charset="-120"/>
                <a:cs typeface="Times New Roman" panose="02020603050405020304" pitchFamily="18" charset="0"/>
              </a:rPr>
              <a:t>條</a:t>
            </a:r>
            <a:r>
              <a:rPr lang="en-US" altLang="zh-TW" b="0" baseline="0" dirty="0">
                <a:ea typeface="DFKai-SB" panose="03000509000000000000" pitchFamily="65" charset="-120"/>
                <a:cs typeface="Times New Roman" panose="02020603050405020304" pitchFamily="18" charset="0"/>
              </a:rPr>
              <a:t>),</a:t>
            </a:r>
            <a:r>
              <a:rPr lang="zh-TW" altLang="en-US" b="0" baseline="0" dirty="0">
                <a:ea typeface="DFKai-SB" panose="03000509000000000000" pitchFamily="65" charset="-120"/>
                <a:cs typeface="Times New Roman" panose="02020603050405020304" pitchFamily="18" charset="0"/>
              </a:rPr>
              <a:t>屬於半公罪</a:t>
            </a:r>
            <a:r>
              <a:rPr lang="en-US" altLang="zh-TW" b="0" baseline="0" dirty="0">
                <a:ea typeface="DFKai-SB" panose="03000509000000000000" pitchFamily="65" charset="-120"/>
                <a:cs typeface="Times New Roman" panose="02020603050405020304" pitchFamily="18" charset="0"/>
              </a:rPr>
              <a:t>, </a:t>
            </a:r>
            <a:r>
              <a:rPr lang="zh-TW" altLang="en-US" b="0" baseline="0" dirty="0">
                <a:ea typeface="DFKai-SB" panose="03000509000000000000" pitchFamily="65" charset="-120"/>
                <a:cs typeface="Times New Roman" panose="02020603050405020304" pitchFamily="18" charset="0"/>
              </a:rPr>
              <a:t>經被害人提告可進行刑事訴訟</a:t>
            </a:r>
            <a:r>
              <a:rPr lang="en-US" altLang="zh-TW" b="0" baseline="0" dirty="0">
                <a:ea typeface="DFKai-SB" panose="03000509000000000000" pitchFamily="65" charset="-120"/>
                <a:cs typeface="Times New Roman" panose="02020603050405020304" pitchFamily="18" charset="0"/>
              </a:rPr>
              <a:t>,</a:t>
            </a:r>
            <a:r>
              <a:rPr lang="zh-TW" altLang="en-US" b="0" baseline="0" dirty="0">
                <a:ea typeface="DFKai-SB" panose="03000509000000000000" pitchFamily="65" charset="-120"/>
                <a:cs typeface="Times New Roman" panose="02020603050405020304" pitchFamily="18" charset="0"/>
              </a:rPr>
              <a:t> 所以校園性騷擾行為不謹會被學校處分</a:t>
            </a:r>
            <a:r>
              <a:rPr lang="en-US" altLang="zh-TW" b="0" baseline="0" dirty="0">
                <a:ea typeface="DFKai-SB" panose="03000509000000000000" pitchFamily="65" charset="-120"/>
                <a:cs typeface="Times New Roman" panose="02020603050405020304" pitchFamily="18" charset="0"/>
              </a:rPr>
              <a:t>, </a:t>
            </a:r>
            <a:r>
              <a:rPr lang="zh-TW" altLang="en-US" b="0" baseline="0" dirty="0">
                <a:ea typeface="DFKai-SB" panose="03000509000000000000" pitchFamily="65" charset="-120"/>
                <a:cs typeface="Times New Roman" panose="02020603050405020304" pitchFamily="18" charset="0"/>
              </a:rPr>
              <a:t>也是犯法</a:t>
            </a:r>
            <a:r>
              <a:rPr lang="en-US" altLang="zh-TW" b="0" baseline="0" dirty="0">
                <a:ea typeface="DFKai-SB" panose="03000509000000000000" pitchFamily="65" charset="-120"/>
                <a:cs typeface="Times New Roman" panose="02020603050405020304" pitchFamily="18" charset="0"/>
              </a:rPr>
              <a:t>, </a:t>
            </a:r>
            <a:r>
              <a:rPr lang="zh-TW" altLang="en-US" b="0" baseline="0" dirty="0">
                <a:ea typeface="DFKai-SB" panose="03000509000000000000" pitchFamily="65" charset="-120"/>
                <a:cs typeface="Times New Roman" panose="02020603050405020304" pitchFamily="18" charset="0"/>
              </a:rPr>
              <a:t>要負上刑事責任</a:t>
            </a:r>
            <a:r>
              <a:rPr lang="en-US" altLang="zh-TW" b="0" baseline="0" dirty="0">
                <a:ea typeface="DFKai-SB" panose="03000509000000000000" pitchFamily="65" charset="-120"/>
                <a:cs typeface="Times New Roman" panose="02020603050405020304" pitchFamily="18" charset="0"/>
              </a:rPr>
              <a:t>.</a:t>
            </a:r>
          </a:p>
          <a:p>
            <a:endParaRPr lang="en-US" altLang="zh-TW" b="0" dirty="0">
              <a:ea typeface="DFKai-SB" panose="03000509000000000000" pitchFamily="65" charset="-120"/>
              <a:cs typeface="Times New Roman" panose="02020603050405020304" pitchFamily="18"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117A89-130A-4235-8733-949E0F2EBD22}" type="slidenum">
              <a:rPr lang="en-US" altLang="en-US" smtClean="0">
                <a:solidFill>
                  <a:srgbClr val="000000"/>
                </a:solidFill>
                <a:latin typeface="Times New Roman" panose="02020603050405020304" pitchFamily="18" charset="0"/>
              </a:rPr>
              <a:pPr/>
              <a:t>27</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30052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2D0EB2"/>
                </a:solidFill>
                <a:cs typeface="Times New Roman" panose="02020603050405020304" pitchFamily="18" charset="0"/>
              </a:rPr>
              <a:t>The Committee on Gender Equity (CGE) was established to promote gender equity in the University. Led by the Rector, the CGE is composed of the representatives of academic staff, administrative staff and students.</a:t>
            </a:r>
          </a:p>
          <a:p>
            <a:endParaRPr lang="en-US" altLang="en-US" dirty="0"/>
          </a:p>
        </p:txBody>
      </p:sp>
      <p:sp>
        <p:nvSpPr>
          <p:cNvPr id="4" name="Slide Number Placeholder 3"/>
          <p:cNvSpPr>
            <a:spLocks noGrp="1"/>
          </p:cNvSpPr>
          <p:nvPr>
            <p:ph type="sldNum" sz="quarter" idx="10"/>
          </p:nvPr>
        </p:nvSpPr>
        <p:spPr/>
        <p:txBody>
          <a:bodyPr/>
          <a:lstStyle/>
          <a:p>
            <a:fld id="{300B9839-F4AB-4C7C-A706-4B27D1F9D2DB}" type="slidenum">
              <a:rPr lang="en-US" smtClean="0"/>
              <a:t>28</a:t>
            </a:fld>
            <a:endParaRPr lang="en-US"/>
          </a:p>
        </p:txBody>
      </p:sp>
    </p:spTree>
    <p:extLst>
      <p:ext uri="{BB962C8B-B14F-4D97-AF65-F5344CB8AC3E}">
        <p14:creationId xmlns:p14="http://schemas.microsoft.com/office/powerpoint/2010/main" val="3153474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7520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784014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chemeClr val="tx1"/>
                </a:solidFill>
              </a:rPr>
              <a:t>For any complaints about sexual harassment and bullying, staff may report the incident to the Gender Equity Officer or Unit Head verbally or in written. Once the Officer receives the complaint, it will be raised to the Committee on Gender Equity with recommendations. The Committee will then conduct a preliminary investigation, and will</a:t>
            </a:r>
            <a:r>
              <a:rPr lang="en-US" altLang="en-US" baseline="0" dirty="0">
                <a:solidFill>
                  <a:schemeClr val="tx1"/>
                </a:solidFill>
              </a:rPr>
              <a:t> provide recommendations </a:t>
            </a:r>
            <a:r>
              <a:rPr lang="en-US" altLang="en-US" dirty="0">
                <a:solidFill>
                  <a:schemeClr val="tx1"/>
                </a:solidFill>
              </a:rPr>
              <a:t>to the Rector, who shall</a:t>
            </a:r>
            <a:r>
              <a:rPr lang="en-US" altLang="en-US" baseline="0" dirty="0">
                <a:solidFill>
                  <a:schemeClr val="tx1"/>
                </a:solidFill>
              </a:rPr>
              <a:t> decide on the appropriate action to be taken</a:t>
            </a:r>
            <a:r>
              <a:rPr lang="en-US" altLang="en-US" dirty="0">
                <a:solidFill>
                  <a:schemeClr val="tx1"/>
                </a:solidFill>
              </a:rPr>
              <a:t>. The</a:t>
            </a:r>
            <a:r>
              <a:rPr lang="en-US" altLang="en-US" baseline="0" dirty="0">
                <a:solidFill>
                  <a:schemeClr val="tx1"/>
                </a:solidFill>
              </a:rPr>
              <a:t> Gender Equity Officer shall inform the complainant of the decision.</a:t>
            </a:r>
            <a:endParaRPr lang="en-US" altLang="en-US" dirty="0">
              <a:solidFill>
                <a:schemeClr val="tx1"/>
              </a:solidFill>
            </a:endParaRPr>
          </a:p>
          <a:p>
            <a:endParaRPr lang="en-US" altLang="en-US" dirty="0">
              <a:solidFill>
                <a:schemeClr val="tx1"/>
              </a:solidFill>
            </a:endParaRPr>
          </a:p>
          <a:p>
            <a:r>
              <a:rPr lang="en-US" altLang="en-US" dirty="0">
                <a:solidFill>
                  <a:schemeClr val="tx1"/>
                </a:solidFill>
              </a:rPr>
              <a:t>All records and documents related to the complaints will be treated with strict confidentiality.</a:t>
            </a:r>
          </a:p>
          <a:p>
            <a:endParaRPr lang="en-US" dirty="0">
              <a:solidFill>
                <a:schemeClr val="tx1"/>
              </a:solidFill>
            </a:endParaRPr>
          </a:p>
        </p:txBody>
      </p:sp>
    </p:spTree>
    <p:extLst>
      <p:ext uri="{BB962C8B-B14F-4D97-AF65-F5344CB8AC3E}">
        <p14:creationId xmlns:p14="http://schemas.microsoft.com/office/powerpoint/2010/main" val="1516219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2305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2809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tx1"/>
                </a:solidFill>
              </a:rPr>
              <a:t>The bottom line is that UM has zero tolerance for sexual harassment and sexual bullying. So, don’t do it, and report it if it ever happens. Wish you an enjoyable journey at UM! Thank you.</a:t>
            </a:r>
          </a:p>
          <a:p>
            <a:endParaRPr lang="en-US" dirty="0">
              <a:solidFill>
                <a:schemeClr val="tx1"/>
              </a:solidFill>
            </a:endParaRPr>
          </a:p>
        </p:txBody>
      </p:sp>
    </p:spTree>
    <p:extLst>
      <p:ext uri="{BB962C8B-B14F-4D97-AF65-F5344CB8AC3E}">
        <p14:creationId xmlns:p14="http://schemas.microsoft.com/office/powerpoint/2010/main" val="2203165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For more information about the Guidelines, Complaint Procedures, Tips and other related information on gender equity, please refer to our </a:t>
            </a:r>
            <a:r>
              <a:rPr lang="en-US" altLang="en-US" b="1" dirty="0">
                <a:solidFill>
                  <a:srgbClr val="0070C0"/>
                </a:solidFill>
              </a:rPr>
              <a:t>Pamphlets.</a:t>
            </a:r>
            <a:endParaRPr lang="en-US" altLang="en-US" dirty="0"/>
          </a:p>
        </p:txBody>
      </p:sp>
      <p:sp>
        <p:nvSpPr>
          <p:cNvPr id="4" name="Slide Number Placeholder 3"/>
          <p:cNvSpPr>
            <a:spLocks noGrp="1"/>
          </p:cNvSpPr>
          <p:nvPr>
            <p:ph type="sldNum" sz="quarter" idx="10"/>
          </p:nvPr>
        </p:nvSpPr>
        <p:spPr/>
        <p:txBody>
          <a:bodyPr/>
          <a:lstStyle/>
          <a:p>
            <a:fld id="{300B9839-F4AB-4C7C-A706-4B27D1F9D2DB}"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40233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C603DCD7-955A-4526-BB07-EA16FA0795AF}" type="slidenum">
              <a:rPr lang="en-US" altLang="zh-TW" smtClean="0">
                <a:solidFill>
                  <a:prstClr val="black"/>
                </a:solidFill>
              </a:rPr>
              <a:pPr>
                <a:spcBef>
                  <a:spcPct val="0"/>
                </a:spcBef>
              </a:pPr>
              <a:t>38</a:t>
            </a:fld>
            <a:endParaRPr lang="en-US" altLang="zh-TW">
              <a:solidFill>
                <a:prstClr val="black"/>
              </a:solidFill>
            </a:endParaRPr>
          </a:p>
        </p:txBody>
      </p:sp>
      <p:sp>
        <p:nvSpPr>
          <p:cNvPr id="50179" name="Rectangle 2"/>
          <p:cNvSpPr>
            <a:spLocks noGrp="1" noRot="1" noChangeAspect="1" noChangeArrowheads="1" noTextEdit="1"/>
          </p:cNvSpPr>
          <p:nvPr>
            <p:ph type="sldImg"/>
          </p:nvPr>
        </p:nvSpPr>
        <p:spPr>
          <a:xfrm>
            <a:off x="730250" y="801688"/>
            <a:ext cx="5378450" cy="4035425"/>
          </a:xfrm>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580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10D49482-ED96-4945-80D3-74B657EA3210}" type="slidenum">
              <a:rPr lang="en-US" altLang="zh-TW" smtClean="0">
                <a:solidFill>
                  <a:prstClr val="black"/>
                </a:solidFill>
              </a:rPr>
              <a:pPr>
                <a:spcBef>
                  <a:spcPct val="0"/>
                </a:spcBef>
              </a:pPr>
              <a:t>3</a:t>
            </a:fld>
            <a:endParaRPr lang="en-US" altLang="zh-TW">
              <a:solidFill>
                <a:prstClr val="black"/>
              </a:solidFill>
            </a:endParaRPr>
          </a:p>
        </p:txBody>
      </p:sp>
      <p:sp>
        <p:nvSpPr>
          <p:cNvPr id="11267" name="Rectangle 2"/>
          <p:cNvSpPr>
            <a:spLocks noGrp="1" noRot="1" noChangeAspect="1" noChangeArrowheads="1" noTextEdit="1"/>
          </p:cNvSpPr>
          <p:nvPr>
            <p:ph type="sldImg"/>
          </p:nvPr>
        </p:nvSpPr>
        <p:spPr>
          <a:xfrm>
            <a:off x="730250" y="801688"/>
            <a:ext cx="5378450" cy="4035425"/>
          </a:xfrm>
          <a:ln/>
        </p:spPr>
      </p:sp>
    </p:spTree>
    <p:extLst>
      <p:ext uri="{BB962C8B-B14F-4D97-AF65-F5344CB8AC3E}">
        <p14:creationId xmlns:p14="http://schemas.microsoft.com/office/powerpoint/2010/main" val="299319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300B9839-F4AB-4C7C-A706-4B27D1F9D2D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35158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10D49482-ED96-4945-80D3-74B657EA3210}" type="slidenum">
              <a:rPr lang="en-US" altLang="zh-TW" smtClean="0">
                <a:solidFill>
                  <a:prstClr val="black"/>
                </a:solidFill>
              </a:rPr>
              <a:pPr>
                <a:spcBef>
                  <a:spcPct val="0"/>
                </a:spcBef>
              </a:pPr>
              <a:t>5</a:t>
            </a:fld>
            <a:endParaRPr lang="en-US" altLang="zh-TW">
              <a:solidFill>
                <a:prstClr val="black"/>
              </a:solidFill>
            </a:endParaRPr>
          </a:p>
        </p:txBody>
      </p:sp>
      <p:sp>
        <p:nvSpPr>
          <p:cNvPr id="11267" name="Rectangle 2"/>
          <p:cNvSpPr>
            <a:spLocks noGrp="1" noRot="1" noChangeAspect="1" noChangeArrowheads="1" noTextEdit="1"/>
          </p:cNvSpPr>
          <p:nvPr>
            <p:ph type="sldImg"/>
          </p:nvPr>
        </p:nvSpPr>
        <p:spPr>
          <a:xfrm>
            <a:off x="730250" y="801688"/>
            <a:ext cx="5378450" cy="4035425"/>
          </a:xfrm>
          <a:ln/>
        </p:spPr>
      </p:sp>
    </p:spTree>
    <p:extLst>
      <p:ext uri="{BB962C8B-B14F-4D97-AF65-F5344CB8AC3E}">
        <p14:creationId xmlns:p14="http://schemas.microsoft.com/office/powerpoint/2010/main" val="262585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04A2D7E8-B8C9-4D08-9EFF-7E9343206234}" type="slidenum">
              <a:rPr lang="en-US" altLang="zh-TW" smtClean="0">
                <a:solidFill>
                  <a:prstClr val="black"/>
                </a:solidFill>
              </a:rPr>
              <a:pPr>
                <a:spcBef>
                  <a:spcPct val="0"/>
                </a:spcBef>
              </a:pPr>
              <a:t>6</a:t>
            </a:fld>
            <a:endParaRPr lang="en-US" altLang="zh-TW">
              <a:solidFill>
                <a:prstClr val="black"/>
              </a:solidFill>
            </a:endParaRPr>
          </a:p>
        </p:txBody>
      </p:sp>
      <p:sp>
        <p:nvSpPr>
          <p:cNvPr id="13315" name="Rectangle 2"/>
          <p:cNvSpPr>
            <a:spLocks noGrp="1" noRot="1" noChangeAspect="1" noChangeArrowheads="1" noTextEdit="1"/>
          </p:cNvSpPr>
          <p:nvPr>
            <p:ph type="sldImg"/>
          </p:nvPr>
        </p:nvSpPr>
        <p:spPr>
          <a:xfrm>
            <a:off x="730250" y="801688"/>
            <a:ext cx="5378450" cy="4035425"/>
          </a:xfrm>
          <a:ln/>
        </p:spPr>
      </p:sp>
    </p:spTree>
    <p:extLst>
      <p:ext uri="{BB962C8B-B14F-4D97-AF65-F5344CB8AC3E}">
        <p14:creationId xmlns:p14="http://schemas.microsoft.com/office/powerpoint/2010/main" val="514921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53C3248F-41EF-4D31-87C5-58CEACB88F1A}" type="slidenum">
              <a:rPr lang="en-US" altLang="zh-TW" smtClean="0">
                <a:solidFill>
                  <a:prstClr val="black"/>
                </a:solidFill>
              </a:rPr>
              <a:pPr>
                <a:spcBef>
                  <a:spcPct val="0"/>
                </a:spcBef>
              </a:pPr>
              <a:t>7</a:t>
            </a:fld>
            <a:endParaRPr lang="en-US" altLang="zh-TW">
              <a:solidFill>
                <a:prstClr val="black"/>
              </a:solidFill>
            </a:endParaRPr>
          </a:p>
        </p:txBody>
      </p:sp>
      <p:sp>
        <p:nvSpPr>
          <p:cNvPr id="15363" name="Rectangle 2"/>
          <p:cNvSpPr>
            <a:spLocks noGrp="1" noRot="1" noChangeAspect="1" noChangeArrowheads="1" noTextEdit="1"/>
          </p:cNvSpPr>
          <p:nvPr>
            <p:ph type="sldImg"/>
          </p:nvPr>
        </p:nvSpPr>
        <p:spPr>
          <a:xfrm>
            <a:off x="730250" y="801688"/>
            <a:ext cx="5378450" cy="4035425"/>
          </a:xfrm>
          <a:ln/>
        </p:spPr>
      </p:sp>
    </p:spTree>
    <p:extLst>
      <p:ext uri="{BB962C8B-B14F-4D97-AF65-F5344CB8AC3E}">
        <p14:creationId xmlns:p14="http://schemas.microsoft.com/office/powerpoint/2010/main" val="2128539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0991D0DE-D540-4DFA-B832-872EF31736E1}" type="slidenum">
              <a:rPr lang="en-US" altLang="zh-TW" smtClean="0">
                <a:solidFill>
                  <a:prstClr val="black"/>
                </a:solidFill>
              </a:rPr>
              <a:pPr>
                <a:spcBef>
                  <a:spcPct val="0"/>
                </a:spcBef>
              </a:pPr>
              <a:t>8</a:t>
            </a:fld>
            <a:endParaRPr lang="en-US" altLang="zh-TW">
              <a:solidFill>
                <a:prstClr val="black"/>
              </a:solidFill>
            </a:endParaRPr>
          </a:p>
        </p:txBody>
      </p:sp>
      <p:sp>
        <p:nvSpPr>
          <p:cNvPr id="17411" name="Rectangle 2"/>
          <p:cNvSpPr>
            <a:spLocks noGrp="1" noRot="1" noChangeAspect="1" noChangeArrowheads="1" noTextEdit="1"/>
          </p:cNvSpPr>
          <p:nvPr>
            <p:ph type="sldImg"/>
          </p:nvPr>
        </p:nvSpPr>
        <p:spPr>
          <a:xfrm>
            <a:off x="730250" y="801688"/>
            <a:ext cx="5378450" cy="4035425"/>
          </a:xfrm>
          <a:ln/>
        </p:spPr>
      </p:sp>
    </p:spTree>
    <p:extLst>
      <p:ext uri="{BB962C8B-B14F-4D97-AF65-F5344CB8AC3E}">
        <p14:creationId xmlns:p14="http://schemas.microsoft.com/office/powerpoint/2010/main" val="48801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2797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2661E7BD-3E4F-4BB7-B92B-F078EC8B179E}" type="datetime1">
              <a:rPr lang="zh-HK" altLang="en-US" smtClean="0">
                <a:solidFill>
                  <a:prstClr val="black"/>
                </a:solidFill>
              </a:rPr>
              <a:pPr/>
              <a:t>3/3/2021</a:t>
            </a:fld>
            <a:endParaRPr lang="zh-HK" altLang="en-US">
              <a:solidFill>
                <a:prstClr val="black"/>
              </a:solidFill>
            </a:endParaRPr>
          </a:p>
        </p:txBody>
      </p:sp>
      <p:sp>
        <p:nvSpPr>
          <p:cNvPr id="5" name="Footer Placeholder 4"/>
          <p:cNvSpPr>
            <a:spLocks noGrp="1"/>
          </p:cNvSpPr>
          <p:nvPr>
            <p:ph type="ftr" sz="quarter" idx="11"/>
          </p:nvPr>
        </p:nvSpPr>
        <p:spPr>
          <a:xfrm>
            <a:off x="1921934" y="5054602"/>
            <a:ext cx="4064860" cy="279400"/>
          </a:xfrm>
        </p:spPr>
        <p:txBody>
          <a:bodyPr/>
          <a:lstStyle/>
          <a:p>
            <a:endParaRPr lang="zh-HK" altLang="en-US">
              <a:solidFill>
                <a:prstClr val="black"/>
              </a:solidFill>
            </a:endParaRPr>
          </a:p>
        </p:txBody>
      </p:sp>
      <p:sp>
        <p:nvSpPr>
          <p:cNvPr id="6" name="Slide Number Placeholder 5"/>
          <p:cNvSpPr>
            <a:spLocks noGrp="1"/>
          </p:cNvSpPr>
          <p:nvPr>
            <p:ph type="sldNum" sz="quarter" idx="12"/>
          </p:nvPr>
        </p:nvSpPr>
        <p:spPr>
          <a:xfrm>
            <a:off x="6817317" y="5054602"/>
            <a:ext cx="413483" cy="279400"/>
          </a:xfrm>
        </p:spPr>
        <p:txBody>
          <a:bodyPr/>
          <a:lstStyle/>
          <a:p>
            <a:fld id="{1D4B6336-8E58-4E1D-8C10-120C700EAB1F}" type="slidenum">
              <a:rPr lang="zh-HK" altLang="en-US" smtClean="0">
                <a:solidFill>
                  <a:prstClr val="black"/>
                </a:solidFill>
              </a:rPr>
              <a:pPr/>
              <a:t>‹#›</a:t>
            </a:fld>
            <a:endParaRPr lang="zh-HK" altLang="en-US">
              <a:solidFill>
                <a:prstClr val="black"/>
              </a:solidFill>
            </a:endParaRP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44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ED41B0-AB3F-49FA-821F-D835005BF920}" type="datetime1">
              <a:rPr lang="zh-HK" altLang="en-US" smtClean="0">
                <a:solidFill>
                  <a:prstClr val="black"/>
                </a:solidFill>
              </a:rPr>
              <a:pPr/>
              <a:t>3/3/2021</a:t>
            </a:fld>
            <a:endParaRPr lang="zh-HK" altLang="en-US">
              <a:solidFill>
                <a:prstClr val="black"/>
              </a:solidFill>
            </a:endParaRPr>
          </a:p>
        </p:txBody>
      </p:sp>
      <p:sp>
        <p:nvSpPr>
          <p:cNvPr id="6" name="Footer Placeholder 5"/>
          <p:cNvSpPr>
            <a:spLocks noGrp="1"/>
          </p:cNvSpPr>
          <p:nvPr>
            <p:ph type="ftr" sz="quarter" idx="11"/>
          </p:nvPr>
        </p:nvSpPr>
        <p:spPr/>
        <p:txBody>
          <a:bodyPr/>
          <a:lstStyle/>
          <a:p>
            <a:endParaRPr lang="zh-HK" altLang="en-US">
              <a:solidFill>
                <a:prstClr val="black"/>
              </a:solidFill>
            </a:endParaRPr>
          </a:p>
        </p:txBody>
      </p:sp>
      <p:sp>
        <p:nvSpPr>
          <p:cNvPr id="7" name="Slide Number Placeholder 6"/>
          <p:cNvSpPr>
            <a:spLocks noGrp="1"/>
          </p:cNvSpPr>
          <p:nvPr>
            <p:ph type="sldNum" sz="quarter" idx="12"/>
          </p:nvPr>
        </p:nvSpPr>
        <p:spPr/>
        <p:txBody>
          <a:bodyPr/>
          <a:lstStyle/>
          <a:p>
            <a:fld id="{1D4B6336-8E58-4E1D-8C10-120C700EAB1F}" type="slidenum">
              <a:rPr lang="zh-HK" altLang="en-US" smtClean="0">
                <a:solidFill>
                  <a:prstClr val="black"/>
                </a:solidFill>
              </a:rPr>
              <a:pPr/>
              <a:t>‹#›</a:t>
            </a:fld>
            <a:endParaRPr lang="zh-HK" altLang="en-US">
              <a:solidFill>
                <a:prstClr val="black"/>
              </a:solidFill>
            </a:endParaRPr>
          </a:p>
        </p:txBody>
      </p:sp>
    </p:spTree>
    <p:extLst>
      <p:ext uri="{BB962C8B-B14F-4D97-AF65-F5344CB8AC3E}">
        <p14:creationId xmlns:p14="http://schemas.microsoft.com/office/powerpoint/2010/main" val="1432637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4B571-9FF0-44F8-A711-3988B5332A62}" type="datetime1">
              <a:rPr lang="zh-HK" altLang="en-US" smtClean="0">
                <a:solidFill>
                  <a:prstClr val="black"/>
                </a:solidFill>
              </a:rPr>
              <a:pPr/>
              <a:t>3/3/2021</a:t>
            </a:fld>
            <a:endParaRPr lang="zh-HK" altLang="en-US">
              <a:solidFill>
                <a:prstClr val="black"/>
              </a:solidFill>
            </a:endParaRPr>
          </a:p>
        </p:txBody>
      </p:sp>
      <p:sp>
        <p:nvSpPr>
          <p:cNvPr id="5" name="Footer Placeholder 4"/>
          <p:cNvSpPr>
            <a:spLocks noGrp="1"/>
          </p:cNvSpPr>
          <p:nvPr>
            <p:ph type="ftr" sz="quarter" idx="11"/>
          </p:nvPr>
        </p:nvSpPr>
        <p:spPr/>
        <p:txBody>
          <a:bodyPr/>
          <a:lstStyle/>
          <a:p>
            <a:endParaRPr lang="zh-HK" altLang="en-US">
              <a:solidFill>
                <a:prstClr val="black"/>
              </a:solidFill>
            </a:endParaRPr>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solidFill>
                  <a:prstClr val="black"/>
                </a:solidFill>
              </a:rPr>
              <a:pPr/>
              <a:t>‹#›</a:t>
            </a:fld>
            <a:endParaRPr lang="zh-HK" altLang="en-US">
              <a:solidFill>
                <a:prstClr val="black"/>
              </a:solidFill>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4732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B18701-2436-4E06-92E1-1CF7434BCAEA}" type="datetime1">
              <a:rPr lang="zh-HK" altLang="en-US" smtClean="0">
                <a:solidFill>
                  <a:prstClr val="black"/>
                </a:solidFill>
              </a:rPr>
              <a:pPr/>
              <a:t>3/3/2021</a:t>
            </a:fld>
            <a:endParaRPr lang="zh-HK" altLang="en-US">
              <a:solidFill>
                <a:prstClr val="black"/>
              </a:solidFill>
            </a:endParaRPr>
          </a:p>
        </p:txBody>
      </p:sp>
      <p:sp>
        <p:nvSpPr>
          <p:cNvPr id="5" name="Footer Placeholder 4"/>
          <p:cNvSpPr>
            <a:spLocks noGrp="1"/>
          </p:cNvSpPr>
          <p:nvPr>
            <p:ph type="ftr" sz="quarter" idx="11"/>
          </p:nvPr>
        </p:nvSpPr>
        <p:spPr/>
        <p:txBody>
          <a:bodyPr/>
          <a:lstStyle/>
          <a:p>
            <a:endParaRPr lang="zh-HK" altLang="en-US">
              <a:solidFill>
                <a:prstClr val="black"/>
              </a:solidFill>
            </a:endParaRPr>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solidFill>
                  <a:prstClr val="black"/>
                </a:solidFill>
              </a:rPr>
              <a:pPr/>
              <a:t>‹#›</a:t>
            </a:fld>
            <a:endParaRPr lang="zh-HK" altLang="en-US">
              <a:solidFill>
                <a:prstClr val="black"/>
              </a:solidFill>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r>
              <a:rPr lang="en-US" sz="7200" dirty="0">
                <a:solidFill>
                  <a:prstClr val="black"/>
                </a:solidFill>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algn="r"/>
            <a:r>
              <a:rPr lang="en-US" sz="7200" dirty="0">
                <a:solidFill>
                  <a:prstClr val="black"/>
                </a:solidFill>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911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5BB43-B4FA-422B-ABF1-381CC4DF0061}" type="datetime1">
              <a:rPr lang="zh-HK" altLang="en-US" smtClean="0">
                <a:solidFill>
                  <a:prstClr val="black"/>
                </a:solidFill>
              </a:rPr>
              <a:pPr/>
              <a:t>3/3/2021</a:t>
            </a:fld>
            <a:endParaRPr lang="zh-HK" altLang="en-US">
              <a:solidFill>
                <a:prstClr val="black"/>
              </a:solidFill>
            </a:endParaRPr>
          </a:p>
        </p:txBody>
      </p:sp>
      <p:sp>
        <p:nvSpPr>
          <p:cNvPr id="5" name="Footer Placeholder 4"/>
          <p:cNvSpPr>
            <a:spLocks noGrp="1"/>
          </p:cNvSpPr>
          <p:nvPr>
            <p:ph type="ftr" sz="quarter" idx="11"/>
          </p:nvPr>
        </p:nvSpPr>
        <p:spPr/>
        <p:txBody>
          <a:bodyPr/>
          <a:lstStyle/>
          <a:p>
            <a:endParaRPr lang="zh-HK" altLang="en-US">
              <a:solidFill>
                <a:prstClr val="black"/>
              </a:solidFill>
            </a:endParaRPr>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solidFill>
                  <a:prstClr val="black"/>
                </a:solidFill>
              </a:rPr>
              <a:pPr/>
              <a:t>‹#›</a:t>
            </a:fld>
            <a:endParaRPr lang="zh-HK" altLang="en-US">
              <a:solidFill>
                <a:prstClr val="black"/>
              </a:solidFill>
            </a:endParaRPr>
          </a:p>
        </p:txBody>
      </p:sp>
    </p:spTree>
    <p:extLst>
      <p:ext uri="{BB962C8B-B14F-4D97-AF65-F5344CB8AC3E}">
        <p14:creationId xmlns:p14="http://schemas.microsoft.com/office/powerpoint/2010/main" val="406675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F7A390-B51C-43F5-879B-0D8DE490E768}" type="datetime1">
              <a:rPr lang="zh-HK" altLang="en-US" smtClean="0">
                <a:solidFill>
                  <a:prstClr val="black"/>
                </a:solidFill>
              </a:rPr>
              <a:pPr/>
              <a:t>3/3/2021</a:t>
            </a:fld>
            <a:endParaRPr lang="zh-HK" altLang="en-US">
              <a:solidFill>
                <a:prstClr val="black"/>
              </a:solidFill>
            </a:endParaRPr>
          </a:p>
        </p:txBody>
      </p:sp>
      <p:sp>
        <p:nvSpPr>
          <p:cNvPr id="5" name="Footer Placeholder 4"/>
          <p:cNvSpPr>
            <a:spLocks noGrp="1"/>
          </p:cNvSpPr>
          <p:nvPr>
            <p:ph type="ftr" sz="quarter" idx="11"/>
          </p:nvPr>
        </p:nvSpPr>
        <p:spPr/>
        <p:txBody>
          <a:bodyPr/>
          <a:lstStyle/>
          <a:p>
            <a:endParaRPr lang="zh-HK" altLang="en-US">
              <a:solidFill>
                <a:prstClr val="black"/>
              </a:solidFill>
            </a:endParaRPr>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solidFill>
                  <a:prstClr val="black"/>
                </a:solidFill>
              </a:rPr>
              <a:pPr/>
              <a:t>‹#›</a:t>
            </a:fld>
            <a:endParaRPr lang="zh-HK" altLang="en-US">
              <a:solidFill>
                <a:prstClr val="black"/>
              </a:solidFill>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4782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D9CC3C-FBE6-4BBD-9037-BA138AC0F1F8}" type="datetime1">
              <a:rPr lang="zh-HK" altLang="en-US" smtClean="0">
                <a:solidFill>
                  <a:prstClr val="black"/>
                </a:solidFill>
              </a:rPr>
              <a:pPr/>
              <a:t>3/3/2021</a:t>
            </a:fld>
            <a:endParaRPr lang="zh-HK" altLang="en-US">
              <a:solidFill>
                <a:prstClr val="black"/>
              </a:solidFill>
            </a:endParaRPr>
          </a:p>
        </p:txBody>
      </p:sp>
      <p:sp>
        <p:nvSpPr>
          <p:cNvPr id="5" name="Footer Placeholder 4"/>
          <p:cNvSpPr>
            <a:spLocks noGrp="1"/>
          </p:cNvSpPr>
          <p:nvPr>
            <p:ph type="ftr" sz="quarter" idx="11"/>
          </p:nvPr>
        </p:nvSpPr>
        <p:spPr/>
        <p:txBody>
          <a:bodyPr/>
          <a:lstStyle/>
          <a:p>
            <a:endParaRPr lang="zh-HK" altLang="en-US">
              <a:solidFill>
                <a:prstClr val="black"/>
              </a:solidFill>
            </a:endParaRPr>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solidFill>
                  <a:prstClr val="black"/>
                </a:solidFill>
              </a:rPr>
              <a:pPr/>
              <a:t>‹#›</a:t>
            </a:fld>
            <a:endParaRPr lang="zh-HK" altLang="en-US">
              <a:solidFill>
                <a:prstClr val="black"/>
              </a:solidFill>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870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B6C2CD-C2EF-42B3-8071-608F2533861B}" type="datetime1">
              <a:rPr lang="zh-HK" altLang="en-US" smtClean="0">
                <a:solidFill>
                  <a:prstClr val="black"/>
                </a:solidFill>
              </a:rPr>
              <a:pPr/>
              <a:t>3/3/2021</a:t>
            </a:fld>
            <a:endParaRPr lang="zh-HK" altLang="en-US">
              <a:solidFill>
                <a:prstClr val="black"/>
              </a:solidFill>
            </a:endParaRPr>
          </a:p>
        </p:txBody>
      </p:sp>
      <p:sp>
        <p:nvSpPr>
          <p:cNvPr id="5" name="Footer Placeholder 4"/>
          <p:cNvSpPr>
            <a:spLocks noGrp="1"/>
          </p:cNvSpPr>
          <p:nvPr>
            <p:ph type="ftr" sz="quarter" idx="11"/>
          </p:nvPr>
        </p:nvSpPr>
        <p:spPr/>
        <p:txBody>
          <a:bodyPr/>
          <a:lstStyle/>
          <a:p>
            <a:endParaRPr lang="zh-HK" altLang="en-US">
              <a:solidFill>
                <a:prstClr val="black"/>
              </a:solidFill>
            </a:endParaRPr>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solidFill>
                  <a:prstClr val="black"/>
                </a:solidFill>
              </a:rPr>
              <a:pPr/>
              <a:t>‹#›</a:t>
            </a:fld>
            <a:endParaRPr lang="zh-HK" altLang="en-US">
              <a:solidFill>
                <a:prstClr val="black"/>
              </a:solidFill>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82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B1704C-C41B-4538-ACEB-BA629F74F3B7}" type="datetime1">
              <a:rPr lang="zh-HK" altLang="en-US" smtClean="0">
                <a:solidFill>
                  <a:prstClr val="black"/>
                </a:solidFill>
              </a:rPr>
              <a:pPr/>
              <a:t>3/3/2021</a:t>
            </a:fld>
            <a:endParaRPr lang="zh-HK" altLang="en-US">
              <a:solidFill>
                <a:prstClr val="black"/>
              </a:solidFill>
            </a:endParaRPr>
          </a:p>
        </p:txBody>
      </p:sp>
      <p:sp>
        <p:nvSpPr>
          <p:cNvPr id="5" name="Footer Placeholder 4"/>
          <p:cNvSpPr>
            <a:spLocks noGrp="1"/>
          </p:cNvSpPr>
          <p:nvPr>
            <p:ph type="ftr" sz="quarter" idx="11"/>
          </p:nvPr>
        </p:nvSpPr>
        <p:spPr/>
        <p:txBody>
          <a:bodyPr/>
          <a:lstStyle/>
          <a:p>
            <a:endParaRPr lang="zh-HK" altLang="en-US">
              <a:solidFill>
                <a:prstClr val="black"/>
              </a:solidFill>
            </a:endParaRPr>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solidFill>
                  <a:prstClr val="black"/>
                </a:solidFill>
              </a:rPr>
              <a:pPr/>
              <a:t>‹#›</a:t>
            </a:fld>
            <a:endParaRPr lang="zh-HK" altLang="en-US">
              <a:solidFill>
                <a:prstClr val="black"/>
              </a:solidFill>
            </a:endParaRP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404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HK"/>
              <a:t>Click to edit Master title style</a:t>
            </a:r>
            <a:endParaRPr lang="zh-HK"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HK"/>
              <a:t>Click to edit Master subtitle style</a:t>
            </a:r>
            <a:endParaRPr lang="zh-HK" altLang="en-US"/>
          </a:p>
        </p:txBody>
      </p:sp>
      <p:sp>
        <p:nvSpPr>
          <p:cNvPr id="4" name="Date Placeholder 3"/>
          <p:cNvSpPr>
            <a:spLocks noGrp="1"/>
          </p:cNvSpPr>
          <p:nvPr>
            <p:ph type="dt" sz="half" idx="10"/>
          </p:nvPr>
        </p:nvSpPr>
        <p:spPr/>
        <p:txBody>
          <a:bodyPr/>
          <a:lstStyle>
            <a:lvl1pPr>
              <a:defRPr/>
            </a:lvl1pPr>
          </a:lstStyle>
          <a:p>
            <a:pPr>
              <a:defRPr/>
            </a:pPr>
            <a:fld id="{E14123C4-7C9D-4272-92DA-BD2519A7980C}" type="datetime1">
              <a:rPr lang="zh-HK" altLang="en-US" smtClean="0">
                <a:solidFill>
                  <a:prstClr val="black">
                    <a:tint val="75000"/>
                  </a:prstClr>
                </a:solidFill>
              </a:rPr>
              <a:pPr>
                <a:defRPr/>
              </a:pPr>
              <a:t>3/3/2021</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E7F27E-AB65-4D0F-9D5E-0031DE15978F}"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2057484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idx="1"/>
          </p:nvPr>
        </p:nvSpPr>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lvl1pPr>
              <a:defRPr/>
            </a:lvl1pPr>
          </a:lstStyle>
          <a:p>
            <a:pPr>
              <a:defRPr/>
            </a:pPr>
            <a:fld id="{B7703F5E-DC3A-45E4-8A73-0C0867CBBBEA}" type="datetime1">
              <a:rPr lang="zh-HK" altLang="en-US" smtClean="0">
                <a:solidFill>
                  <a:prstClr val="black">
                    <a:tint val="75000"/>
                  </a:prstClr>
                </a:solidFill>
              </a:rPr>
              <a:pPr>
                <a:defRPr/>
              </a:pPr>
              <a:t>3/3/2021</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CEF3A-B17C-4F72-B949-AA50E8A2930E}"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119093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2DADEF-C229-4BFD-994A-45C3032BE77F}" type="datetime1">
              <a:rPr lang="zh-HK" altLang="en-US" smtClean="0">
                <a:solidFill>
                  <a:prstClr val="black"/>
                </a:solidFill>
              </a:rPr>
              <a:pPr/>
              <a:t>3/3/2021</a:t>
            </a:fld>
            <a:endParaRPr lang="zh-HK" altLang="en-US">
              <a:solidFill>
                <a:prstClr val="black"/>
              </a:solidFill>
            </a:endParaRPr>
          </a:p>
        </p:txBody>
      </p:sp>
      <p:sp>
        <p:nvSpPr>
          <p:cNvPr id="5" name="Footer Placeholder 4"/>
          <p:cNvSpPr>
            <a:spLocks noGrp="1"/>
          </p:cNvSpPr>
          <p:nvPr>
            <p:ph type="ftr" sz="quarter" idx="11"/>
          </p:nvPr>
        </p:nvSpPr>
        <p:spPr/>
        <p:txBody>
          <a:bodyPr/>
          <a:lstStyle/>
          <a:p>
            <a:endParaRPr lang="zh-HK" altLang="en-US">
              <a:solidFill>
                <a:prstClr val="black"/>
              </a:solidFill>
            </a:endParaRPr>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solidFill>
                  <a:prstClr val="black"/>
                </a:solidFill>
              </a:rPr>
              <a:pPr/>
              <a:t>‹#›</a:t>
            </a:fld>
            <a:endParaRPr lang="zh-HK" altLang="en-US">
              <a:solidFill>
                <a:prstClr val="black"/>
              </a:solidFill>
            </a:endParaRPr>
          </a:p>
        </p:txBody>
      </p:sp>
    </p:spTree>
    <p:extLst>
      <p:ext uri="{BB962C8B-B14F-4D97-AF65-F5344CB8AC3E}">
        <p14:creationId xmlns:p14="http://schemas.microsoft.com/office/powerpoint/2010/main" val="2356994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HK"/>
              <a:t>Click to edit Master title style</a:t>
            </a:r>
            <a:endParaRPr lang="zh-HK"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Click to edit Master text styles</a:t>
            </a:r>
          </a:p>
        </p:txBody>
      </p:sp>
      <p:sp>
        <p:nvSpPr>
          <p:cNvPr id="4" name="Date Placeholder 3"/>
          <p:cNvSpPr>
            <a:spLocks noGrp="1"/>
          </p:cNvSpPr>
          <p:nvPr>
            <p:ph type="dt" sz="half" idx="10"/>
          </p:nvPr>
        </p:nvSpPr>
        <p:spPr/>
        <p:txBody>
          <a:bodyPr/>
          <a:lstStyle>
            <a:lvl1pPr>
              <a:defRPr/>
            </a:lvl1pPr>
          </a:lstStyle>
          <a:p>
            <a:pPr>
              <a:defRPr/>
            </a:pPr>
            <a:fld id="{4D0A36FA-F342-4F7C-B95F-DEEFF653F324}" type="datetime1">
              <a:rPr lang="zh-HK" altLang="en-US" smtClean="0">
                <a:solidFill>
                  <a:prstClr val="black">
                    <a:tint val="75000"/>
                  </a:prstClr>
                </a:solidFill>
              </a:rPr>
              <a:pPr>
                <a:defRPr/>
              </a:pPr>
              <a:t>3/3/2021</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69468E-FE8C-4176-A8AD-ACDF928BB3F9}"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2700086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3"/>
          <p:cNvSpPr>
            <a:spLocks noGrp="1"/>
          </p:cNvSpPr>
          <p:nvPr>
            <p:ph type="dt" sz="half" idx="10"/>
          </p:nvPr>
        </p:nvSpPr>
        <p:spPr/>
        <p:txBody>
          <a:bodyPr/>
          <a:lstStyle>
            <a:lvl1pPr>
              <a:defRPr/>
            </a:lvl1pPr>
          </a:lstStyle>
          <a:p>
            <a:pPr>
              <a:defRPr/>
            </a:pPr>
            <a:fld id="{04D5E4F0-68DE-40F5-B655-6B50749E543B}" type="datetime1">
              <a:rPr lang="zh-HK" altLang="en-US" smtClean="0">
                <a:solidFill>
                  <a:prstClr val="black">
                    <a:tint val="75000"/>
                  </a:prstClr>
                </a:solidFill>
              </a:rPr>
              <a:pPr>
                <a:defRPr/>
              </a:pPr>
              <a:t>3/3/2021</a:t>
            </a:fld>
            <a:endParaRPr lang="zh-HK"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485FAD-987C-496A-B3A9-27E5225397E7}"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336871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a:t>Click to edit Master title style</a:t>
            </a:r>
            <a:endParaRPr lang="zh-HK"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3"/>
          <p:cNvSpPr>
            <a:spLocks noGrp="1"/>
          </p:cNvSpPr>
          <p:nvPr>
            <p:ph type="dt" sz="half" idx="10"/>
          </p:nvPr>
        </p:nvSpPr>
        <p:spPr/>
        <p:txBody>
          <a:bodyPr/>
          <a:lstStyle>
            <a:lvl1pPr>
              <a:defRPr/>
            </a:lvl1pPr>
          </a:lstStyle>
          <a:p>
            <a:pPr>
              <a:defRPr/>
            </a:pPr>
            <a:fld id="{71C86F32-1E30-4651-A76E-9EC6AFC9B182}" type="datetime1">
              <a:rPr lang="zh-HK" altLang="en-US" smtClean="0">
                <a:solidFill>
                  <a:prstClr val="black">
                    <a:tint val="75000"/>
                  </a:prstClr>
                </a:solidFill>
              </a:rPr>
              <a:pPr>
                <a:defRPr/>
              </a:pPr>
              <a:t>3/3/2021</a:t>
            </a:fld>
            <a:endParaRPr lang="zh-HK"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7DE401C-1C97-42A1-89B7-D662E524B543}"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2648207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Date Placeholder 3"/>
          <p:cNvSpPr>
            <a:spLocks noGrp="1"/>
          </p:cNvSpPr>
          <p:nvPr>
            <p:ph type="dt" sz="half" idx="10"/>
          </p:nvPr>
        </p:nvSpPr>
        <p:spPr/>
        <p:txBody>
          <a:bodyPr/>
          <a:lstStyle>
            <a:lvl1pPr>
              <a:defRPr/>
            </a:lvl1pPr>
          </a:lstStyle>
          <a:p>
            <a:pPr>
              <a:defRPr/>
            </a:pPr>
            <a:fld id="{886C343E-0007-488F-9E78-5C7FF822DFC3}" type="datetime1">
              <a:rPr lang="zh-HK" altLang="en-US" smtClean="0">
                <a:solidFill>
                  <a:prstClr val="black">
                    <a:tint val="75000"/>
                  </a:prstClr>
                </a:solidFill>
              </a:rPr>
              <a:pPr>
                <a:defRPr/>
              </a:pPr>
              <a:t>3/3/2021</a:t>
            </a:fld>
            <a:endParaRPr lang="zh-HK"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EA6F50A-BF2D-4479-BA5C-6817BC79678B}"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1348278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0CA415-36CC-4646-968E-2452ADEBC185}" type="datetime1">
              <a:rPr lang="zh-HK" altLang="en-US" smtClean="0">
                <a:solidFill>
                  <a:prstClr val="black">
                    <a:tint val="75000"/>
                  </a:prstClr>
                </a:solidFill>
              </a:rPr>
              <a:pPr>
                <a:defRPr/>
              </a:pPr>
              <a:t>3/3/2021</a:t>
            </a:fld>
            <a:endParaRPr lang="zh-HK"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D0DE337-F004-4729-BDAF-9EF16BCABF29}"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1637607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HK"/>
              <a:t>Click to edit Master title style</a:t>
            </a:r>
            <a:endParaRPr lang="zh-HK"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a:t>Click to edit Master text styles</a:t>
            </a:r>
          </a:p>
        </p:txBody>
      </p:sp>
      <p:sp>
        <p:nvSpPr>
          <p:cNvPr id="5" name="Date Placeholder 3"/>
          <p:cNvSpPr>
            <a:spLocks noGrp="1"/>
          </p:cNvSpPr>
          <p:nvPr>
            <p:ph type="dt" sz="half" idx="10"/>
          </p:nvPr>
        </p:nvSpPr>
        <p:spPr/>
        <p:txBody>
          <a:bodyPr/>
          <a:lstStyle>
            <a:lvl1pPr>
              <a:defRPr/>
            </a:lvl1pPr>
          </a:lstStyle>
          <a:p>
            <a:pPr>
              <a:defRPr/>
            </a:pPr>
            <a:fld id="{BD85868C-5159-4C25-8C0C-8BA3DF1F2EEA}" type="datetime1">
              <a:rPr lang="zh-HK" altLang="en-US" smtClean="0">
                <a:solidFill>
                  <a:prstClr val="black">
                    <a:tint val="75000"/>
                  </a:prstClr>
                </a:solidFill>
              </a:rPr>
              <a:pPr>
                <a:defRPr/>
              </a:pPr>
              <a:t>3/3/2021</a:t>
            </a:fld>
            <a:endParaRPr lang="zh-HK"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931FEFC-EDA2-411C-A4C1-FC1EA30BDE34}"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84774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HK"/>
              <a:t>Click to edit Master title style</a:t>
            </a:r>
            <a:endParaRPr lang="zh-HK"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HK" noProof="0"/>
              <a:t>Click icon to add picture</a:t>
            </a:r>
            <a:endParaRPr lang="zh-HK"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a:t>Click to edit Master text styles</a:t>
            </a:r>
          </a:p>
        </p:txBody>
      </p:sp>
      <p:sp>
        <p:nvSpPr>
          <p:cNvPr id="5" name="Date Placeholder 3"/>
          <p:cNvSpPr>
            <a:spLocks noGrp="1"/>
          </p:cNvSpPr>
          <p:nvPr>
            <p:ph type="dt" sz="half" idx="10"/>
          </p:nvPr>
        </p:nvSpPr>
        <p:spPr/>
        <p:txBody>
          <a:bodyPr/>
          <a:lstStyle>
            <a:lvl1pPr>
              <a:defRPr/>
            </a:lvl1pPr>
          </a:lstStyle>
          <a:p>
            <a:pPr>
              <a:defRPr/>
            </a:pPr>
            <a:fld id="{AC8392FC-99F7-4603-B5F6-3E2746D8C239}" type="datetime1">
              <a:rPr lang="zh-HK" altLang="en-US" smtClean="0">
                <a:solidFill>
                  <a:prstClr val="black">
                    <a:tint val="75000"/>
                  </a:prstClr>
                </a:solidFill>
              </a:rPr>
              <a:pPr>
                <a:defRPr/>
              </a:pPr>
              <a:t>3/3/2021</a:t>
            </a:fld>
            <a:endParaRPr lang="zh-HK"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97AEC-5478-43D9-984B-CA262BFDA8BA}"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3984412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lvl1pPr>
              <a:defRPr/>
            </a:lvl1pPr>
          </a:lstStyle>
          <a:p>
            <a:pPr>
              <a:defRPr/>
            </a:pPr>
            <a:fld id="{6AE8F6D2-ADE3-40BC-BC55-4120FC47FB1B}" type="datetime1">
              <a:rPr lang="zh-HK" altLang="en-US" smtClean="0">
                <a:solidFill>
                  <a:prstClr val="black">
                    <a:tint val="75000"/>
                  </a:prstClr>
                </a:solidFill>
              </a:rPr>
              <a:pPr>
                <a:defRPr/>
              </a:pPr>
              <a:t>3/3/2021</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F994AD-1AEB-4BA9-B17A-D6CD0977A1E8}"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2175815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HK"/>
              <a:t>Click to edit Master title style</a:t>
            </a:r>
            <a:endParaRPr lang="zh-HK"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lvl1pPr>
              <a:defRPr/>
            </a:lvl1pPr>
          </a:lstStyle>
          <a:p>
            <a:pPr>
              <a:defRPr/>
            </a:pPr>
            <a:fld id="{69B7DB24-1B55-4B4E-8F5E-87DF91766F82}" type="datetime1">
              <a:rPr lang="zh-HK" altLang="en-US" smtClean="0">
                <a:solidFill>
                  <a:prstClr val="black">
                    <a:tint val="75000"/>
                  </a:prstClr>
                </a:solidFill>
              </a:rPr>
              <a:pPr>
                <a:defRPr/>
              </a:pPr>
              <a:t>3/3/2021</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AAF041-DAE2-44A3-9C5E-D1CDB278BEB5}"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148273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3A811-65BE-4BE8-9EB4-5F5BDF2C809A}" type="datetime1">
              <a:rPr lang="zh-HK" altLang="en-US" smtClean="0">
                <a:solidFill>
                  <a:prstClr val="black"/>
                </a:solidFill>
              </a:rPr>
              <a:pPr/>
              <a:t>3/3/2021</a:t>
            </a:fld>
            <a:endParaRPr lang="zh-HK" altLang="en-US">
              <a:solidFill>
                <a:prstClr val="black"/>
              </a:solidFill>
            </a:endParaRPr>
          </a:p>
        </p:txBody>
      </p:sp>
      <p:sp>
        <p:nvSpPr>
          <p:cNvPr id="5" name="Footer Placeholder 4"/>
          <p:cNvSpPr>
            <a:spLocks noGrp="1"/>
          </p:cNvSpPr>
          <p:nvPr>
            <p:ph type="ftr" sz="quarter" idx="11"/>
          </p:nvPr>
        </p:nvSpPr>
        <p:spPr/>
        <p:txBody>
          <a:bodyPr/>
          <a:lstStyle/>
          <a:p>
            <a:endParaRPr lang="zh-HK" altLang="en-US">
              <a:solidFill>
                <a:prstClr val="black"/>
              </a:solidFill>
            </a:endParaRPr>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solidFill>
                  <a:prstClr val="black"/>
                </a:solidFill>
              </a:rPr>
              <a:pPr/>
              <a:t>‹#›</a:t>
            </a:fld>
            <a:endParaRPr lang="zh-HK" altLang="en-US">
              <a:solidFill>
                <a:prstClr val="black"/>
              </a:solidFill>
            </a:endParaRP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98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8BB1D3-1A33-499A-A0F2-DC130E6575B2}" type="datetime1">
              <a:rPr lang="zh-HK" altLang="en-US" smtClean="0">
                <a:solidFill>
                  <a:prstClr val="black"/>
                </a:solidFill>
              </a:rPr>
              <a:pPr/>
              <a:t>3/3/2021</a:t>
            </a:fld>
            <a:endParaRPr lang="zh-HK" altLang="en-US">
              <a:solidFill>
                <a:prstClr val="black"/>
              </a:solidFill>
            </a:endParaRPr>
          </a:p>
        </p:txBody>
      </p:sp>
      <p:sp>
        <p:nvSpPr>
          <p:cNvPr id="6" name="Footer Placeholder 5"/>
          <p:cNvSpPr>
            <a:spLocks noGrp="1"/>
          </p:cNvSpPr>
          <p:nvPr>
            <p:ph type="ftr" sz="quarter" idx="11"/>
          </p:nvPr>
        </p:nvSpPr>
        <p:spPr/>
        <p:txBody>
          <a:bodyPr/>
          <a:lstStyle/>
          <a:p>
            <a:endParaRPr lang="zh-HK" altLang="en-US">
              <a:solidFill>
                <a:prstClr val="black"/>
              </a:solidFill>
            </a:endParaRPr>
          </a:p>
        </p:txBody>
      </p:sp>
      <p:sp>
        <p:nvSpPr>
          <p:cNvPr id="7" name="Slide Number Placeholder 6"/>
          <p:cNvSpPr>
            <a:spLocks noGrp="1"/>
          </p:cNvSpPr>
          <p:nvPr>
            <p:ph type="sldNum" sz="quarter" idx="12"/>
          </p:nvPr>
        </p:nvSpPr>
        <p:spPr/>
        <p:txBody>
          <a:bodyPr/>
          <a:lstStyle/>
          <a:p>
            <a:fld id="{1D4B6336-8E58-4E1D-8C10-120C700EAB1F}" type="slidenum">
              <a:rPr lang="zh-HK" altLang="en-US" smtClean="0">
                <a:solidFill>
                  <a:prstClr val="black"/>
                </a:solidFill>
              </a:rPr>
              <a:pPr/>
              <a:t>‹#›</a:t>
            </a:fld>
            <a:endParaRPr lang="zh-HK" altLang="en-US">
              <a:solidFill>
                <a:prstClr val="black"/>
              </a:solidFill>
            </a:endParaRPr>
          </a:p>
        </p:txBody>
      </p:sp>
    </p:spTree>
    <p:extLst>
      <p:ext uri="{BB962C8B-B14F-4D97-AF65-F5344CB8AC3E}">
        <p14:creationId xmlns:p14="http://schemas.microsoft.com/office/powerpoint/2010/main" val="129773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B8F03D-F175-4C9F-85D4-01FA3D3FD0E5}" type="datetime1">
              <a:rPr lang="zh-HK" altLang="en-US" smtClean="0">
                <a:solidFill>
                  <a:prstClr val="black"/>
                </a:solidFill>
              </a:rPr>
              <a:pPr/>
              <a:t>3/3/2021</a:t>
            </a:fld>
            <a:endParaRPr lang="zh-HK" altLang="en-US">
              <a:solidFill>
                <a:prstClr val="black"/>
              </a:solidFill>
            </a:endParaRPr>
          </a:p>
        </p:txBody>
      </p:sp>
      <p:sp>
        <p:nvSpPr>
          <p:cNvPr id="8" name="Footer Placeholder 7"/>
          <p:cNvSpPr>
            <a:spLocks noGrp="1"/>
          </p:cNvSpPr>
          <p:nvPr>
            <p:ph type="ftr" sz="quarter" idx="11"/>
          </p:nvPr>
        </p:nvSpPr>
        <p:spPr/>
        <p:txBody>
          <a:bodyPr/>
          <a:lstStyle/>
          <a:p>
            <a:endParaRPr lang="zh-HK" altLang="en-US">
              <a:solidFill>
                <a:prstClr val="black"/>
              </a:solidFill>
            </a:endParaRPr>
          </a:p>
        </p:txBody>
      </p:sp>
      <p:sp>
        <p:nvSpPr>
          <p:cNvPr id="9" name="Slide Number Placeholder 8"/>
          <p:cNvSpPr>
            <a:spLocks noGrp="1"/>
          </p:cNvSpPr>
          <p:nvPr>
            <p:ph type="sldNum" sz="quarter" idx="12"/>
          </p:nvPr>
        </p:nvSpPr>
        <p:spPr/>
        <p:txBody>
          <a:bodyPr/>
          <a:lstStyle/>
          <a:p>
            <a:fld id="{1D4B6336-8E58-4E1D-8C10-120C700EAB1F}" type="slidenum">
              <a:rPr lang="zh-HK" altLang="en-US" smtClean="0">
                <a:solidFill>
                  <a:prstClr val="black"/>
                </a:solidFill>
              </a:rPr>
              <a:pPr/>
              <a:t>‹#›</a:t>
            </a:fld>
            <a:endParaRPr lang="zh-HK" altLang="en-US">
              <a:solidFill>
                <a:prstClr val="black"/>
              </a:solidFill>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474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F4834E-28C1-465E-BC81-D152006F275E}" type="datetime1">
              <a:rPr lang="zh-HK" altLang="en-US" smtClean="0">
                <a:solidFill>
                  <a:prstClr val="black"/>
                </a:solidFill>
              </a:rPr>
              <a:pPr/>
              <a:t>3/3/2021</a:t>
            </a:fld>
            <a:endParaRPr lang="zh-HK" altLang="en-US">
              <a:solidFill>
                <a:prstClr val="black"/>
              </a:solidFill>
            </a:endParaRPr>
          </a:p>
        </p:txBody>
      </p:sp>
      <p:sp>
        <p:nvSpPr>
          <p:cNvPr id="4" name="Footer Placeholder 3"/>
          <p:cNvSpPr>
            <a:spLocks noGrp="1"/>
          </p:cNvSpPr>
          <p:nvPr>
            <p:ph type="ftr" sz="quarter" idx="11"/>
          </p:nvPr>
        </p:nvSpPr>
        <p:spPr/>
        <p:txBody>
          <a:bodyPr/>
          <a:lstStyle/>
          <a:p>
            <a:endParaRPr lang="zh-HK" altLang="en-US">
              <a:solidFill>
                <a:prstClr val="black"/>
              </a:solidFill>
            </a:endParaRPr>
          </a:p>
        </p:txBody>
      </p:sp>
      <p:sp>
        <p:nvSpPr>
          <p:cNvPr id="5" name="Slide Number Placeholder 4"/>
          <p:cNvSpPr>
            <a:spLocks noGrp="1"/>
          </p:cNvSpPr>
          <p:nvPr>
            <p:ph type="sldNum" sz="quarter" idx="12"/>
          </p:nvPr>
        </p:nvSpPr>
        <p:spPr/>
        <p:txBody>
          <a:bodyPr/>
          <a:lstStyle/>
          <a:p>
            <a:fld id="{1D4B6336-8E58-4E1D-8C10-120C700EAB1F}" type="slidenum">
              <a:rPr lang="zh-HK" altLang="en-US" smtClean="0">
                <a:solidFill>
                  <a:prstClr val="black"/>
                </a:solidFill>
              </a:rPr>
              <a:pPr/>
              <a:t>‹#›</a:t>
            </a:fld>
            <a:endParaRPr lang="zh-HK" altLang="en-US">
              <a:solidFill>
                <a:prstClr val="black"/>
              </a:solidFill>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02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E77AD-1626-4C09-858A-DE706EE73307}" type="datetime1">
              <a:rPr lang="zh-HK" altLang="en-US" smtClean="0">
                <a:solidFill>
                  <a:prstClr val="black"/>
                </a:solidFill>
              </a:rPr>
              <a:pPr/>
              <a:t>3/3/2021</a:t>
            </a:fld>
            <a:endParaRPr lang="zh-HK" altLang="en-US">
              <a:solidFill>
                <a:prstClr val="black"/>
              </a:solidFill>
            </a:endParaRPr>
          </a:p>
        </p:txBody>
      </p:sp>
      <p:sp>
        <p:nvSpPr>
          <p:cNvPr id="3" name="Footer Placeholder 2"/>
          <p:cNvSpPr>
            <a:spLocks noGrp="1"/>
          </p:cNvSpPr>
          <p:nvPr>
            <p:ph type="ftr" sz="quarter" idx="11"/>
          </p:nvPr>
        </p:nvSpPr>
        <p:spPr/>
        <p:txBody>
          <a:bodyPr/>
          <a:lstStyle/>
          <a:p>
            <a:endParaRPr lang="zh-HK" altLang="en-US">
              <a:solidFill>
                <a:prstClr val="black"/>
              </a:solidFill>
            </a:endParaRPr>
          </a:p>
        </p:txBody>
      </p:sp>
      <p:sp>
        <p:nvSpPr>
          <p:cNvPr id="4" name="Slide Number Placeholder 3"/>
          <p:cNvSpPr>
            <a:spLocks noGrp="1"/>
          </p:cNvSpPr>
          <p:nvPr>
            <p:ph type="sldNum" sz="quarter" idx="12"/>
          </p:nvPr>
        </p:nvSpPr>
        <p:spPr/>
        <p:txBody>
          <a:bodyPr/>
          <a:lstStyle/>
          <a:p>
            <a:fld id="{1D4B6336-8E58-4E1D-8C10-120C700EAB1F}" type="slidenum">
              <a:rPr lang="zh-HK" altLang="en-US" smtClean="0">
                <a:solidFill>
                  <a:prstClr val="black"/>
                </a:solidFill>
              </a:rPr>
              <a:pPr/>
              <a:t>‹#›</a:t>
            </a:fld>
            <a:endParaRPr lang="zh-HK" altLang="en-US">
              <a:solidFill>
                <a:prstClr val="black"/>
              </a:solidFill>
            </a:endParaRPr>
          </a:p>
        </p:txBody>
      </p:sp>
    </p:spTree>
    <p:extLst>
      <p:ext uri="{BB962C8B-B14F-4D97-AF65-F5344CB8AC3E}">
        <p14:creationId xmlns:p14="http://schemas.microsoft.com/office/powerpoint/2010/main" val="154417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AA0CB4-D775-48CD-8598-AF038C891221}" type="datetime1">
              <a:rPr lang="zh-HK" altLang="en-US" smtClean="0">
                <a:solidFill>
                  <a:prstClr val="black"/>
                </a:solidFill>
              </a:rPr>
              <a:pPr/>
              <a:t>3/3/2021</a:t>
            </a:fld>
            <a:endParaRPr lang="zh-HK" altLang="en-US">
              <a:solidFill>
                <a:prstClr val="black"/>
              </a:solidFill>
            </a:endParaRPr>
          </a:p>
        </p:txBody>
      </p:sp>
      <p:sp>
        <p:nvSpPr>
          <p:cNvPr id="6" name="Footer Placeholder 5"/>
          <p:cNvSpPr>
            <a:spLocks noGrp="1"/>
          </p:cNvSpPr>
          <p:nvPr>
            <p:ph type="ftr" sz="quarter" idx="11"/>
          </p:nvPr>
        </p:nvSpPr>
        <p:spPr/>
        <p:txBody>
          <a:bodyPr/>
          <a:lstStyle/>
          <a:p>
            <a:endParaRPr lang="zh-HK" altLang="en-US">
              <a:solidFill>
                <a:prstClr val="black"/>
              </a:solidFill>
            </a:endParaRPr>
          </a:p>
        </p:txBody>
      </p:sp>
      <p:sp>
        <p:nvSpPr>
          <p:cNvPr id="7" name="Slide Number Placeholder 6"/>
          <p:cNvSpPr>
            <a:spLocks noGrp="1"/>
          </p:cNvSpPr>
          <p:nvPr>
            <p:ph type="sldNum" sz="quarter" idx="12"/>
          </p:nvPr>
        </p:nvSpPr>
        <p:spPr/>
        <p:txBody>
          <a:bodyPr/>
          <a:lstStyle/>
          <a:p>
            <a:fld id="{1D4B6336-8E58-4E1D-8C10-120C700EAB1F}" type="slidenum">
              <a:rPr lang="zh-HK" altLang="en-US" smtClean="0">
                <a:solidFill>
                  <a:prstClr val="black"/>
                </a:solidFill>
              </a:rPr>
              <a:pPr/>
              <a:t>‹#›</a:t>
            </a:fld>
            <a:endParaRPr lang="zh-HK" altLang="en-US">
              <a:solidFill>
                <a:prstClr val="black"/>
              </a:solidFill>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0786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8838EE-1B8F-463C-B87B-3B3FE49A33FD}" type="datetime1">
              <a:rPr lang="zh-HK" altLang="en-US" smtClean="0">
                <a:solidFill>
                  <a:prstClr val="black"/>
                </a:solidFill>
              </a:rPr>
              <a:pPr/>
              <a:t>3/3/2021</a:t>
            </a:fld>
            <a:endParaRPr lang="zh-HK" altLang="en-US">
              <a:solidFill>
                <a:prstClr val="black"/>
              </a:solidFill>
            </a:endParaRPr>
          </a:p>
        </p:txBody>
      </p:sp>
      <p:sp>
        <p:nvSpPr>
          <p:cNvPr id="6" name="Footer Placeholder 5"/>
          <p:cNvSpPr>
            <a:spLocks noGrp="1"/>
          </p:cNvSpPr>
          <p:nvPr>
            <p:ph type="ftr" sz="quarter" idx="11"/>
          </p:nvPr>
        </p:nvSpPr>
        <p:spPr/>
        <p:txBody>
          <a:bodyPr/>
          <a:lstStyle/>
          <a:p>
            <a:endParaRPr lang="zh-HK" altLang="en-US">
              <a:solidFill>
                <a:prstClr val="black"/>
              </a:solidFill>
            </a:endParaRPr>
          </a:p>
        </p:txBody>
      </p:sp>
      <p:sp>
        <p:nvSpPr>
          <p:cNvPr id="7" name="Slide Number Placeholder 6"/>
          <p:cNvSpPr>
            <a:spLocks noGrp="1"/>
          </p:cNvSpPr>
          <p:nvPr>
            <p:ph type="sldNum" sz="quarter" idx="12"/>
          </p:nvPr>
        </p:nvSpPr>
        <p:spPr/>
        <p:txBody>
          <a:bodyPr/>
          <a:lstStyle/>
          <a:p>
            <a:fld id="{1D4B6336-8E58-4E1D-8C10-120C700EAB1F}" type="slidenum">
              <a:rPr lang="zh-HK" altLang="en-US" smtClean="0">
                <a:solidFill>
                  <a:prstClr val="black"/>
                </a:solidFill>
              </a:rPr>
              <a:pPr/>
              <a:t>‹#›</a:t>
            </a:fld>
            <a:endParaRPr lang="zh-HK" altLang="en-US">
              <a:solidFill>
                <a:prstClr val="black"/>
              </a:solidFill>
            </a:endParaRPr>
          </a:p>
        </p:txBody>
      </p:sp>
    </p:spTree>
    <p:extLst>
      <p:ext uri="{BB962C8B-B14F-4D97-AF65-F5344CB8AC3E}">
        <p14:creationId xmlns:p14="http://schemas.microsoft.com/office/powerpoint/2010/main" val="224555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D7FC93-4CA9-477C-A54D-FB65D47238FD}" type="datetime1">
              <a:rPr lang="zh-HK" altLang="en-US" smtClean="0">
                <a:solidFill>
                  <a:prstClr val="black"/>
                </a:solidFill>
              </a:rPr>
              <a:pPr/>
              <a:t>3/3/2021</a:t>
            </a:fld>
            <a:endParaRPr lang="zh-HK" altLang="en-US">
              <a:solidFill>
                <a:prstClr val="black"/>
              </a:solidFill>
            </a:endParaRP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HK" altLang="en-US">
              <a:solidFill>
                <a:prstClr val="black"/>
              </a:solidFill>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4B6336-8E58-4E1D-8C10-120C700EAB1F}" type="slidenum">
              <a:rPr lang="zh-HK" altLang="en-US" smtClean="0">
                <a:solidFill>
                  <a:prstClr val="black"/>
                </a:solidFill>
              </a:rPr>
              <a:pPr/>
              <a:t>‹#›</a:t>
            </a:fld>
            <a:endParaRPr lang="zh-HK" altLang="en-US">
              <a:solidFill>
                <a:prstClr val="black"/>
              </a:solidFill>
            </a:endParaRPr>
          </a:p>
        </p:txBody>
      </p:sp>
    </p:spTree>
    <p:extLst>
      <p:ext uri="{BB962C8B-B14F-4D97-AF65-F5344CB8AC3E}">
        <p14:creationId xmlns:p14="http://schemas.microsoft.com/office/powerpoint/2010/main" val="577435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HK"/>
              <a:t>Click to edit Master title style</a:t>
            </a:r>
            <a:endParaRPr lang="zh-HK"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7C49DE6C-93F4-45C5-A2DD-701AC29EBBFB}" type="datetime1">
              <a:rPr lang="zh-HK" altLang="en-US">
                <a:solidFill>
                  <a:prstClr val="black">
                    <a:tint val="75000"/>
                  </a:prstClr>
                </a:solidFill>
              </a:rPr>
              <a:pPr>
                <a:defRPr/>
              </a:pPr>
              <a:t>3/3/2021</a:t>
            </a:fld>
            <a:endParaRPr lang="zh-HK" alt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22830F34-53FC-4E9E-AC5E-CE9C536C3C07}"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6998669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pitchFamily="18" charset="-120"/>
        </a:defRPr>
      </a:lvl2pPr>
      <a:lvl3pPr algn="ctr" rtl="0" eaLnBrk="1" fontAlgn="base" hangingPunct="1">
        <a:spcBef>
          <a:spcPct val="0"/>
        </a:spcBef>
        <a:spcAft>
          <a:spcPct val="0"/>
        </a:spcAft>
        <a:defRPr sz="4400">
          <a:solidFill>
            <a:schemeClr val="tx1"/>
          </a:solidFill>
          <a:latin typeface="Calibri" pitchFamily="34" charset="0"/>
          <a:ea typeface="新細明體" pitchFamily="18" charset="-120"/>
        </a:defRPr>
      </a:lvl3pPr>
      <a:lvl4pPr algn="ctr" rtl="0" eaLnBrk="1" fontAlgn="base" hangingPunct="1">
        <a:spcBef>
          <a:spcPct val="0"/>
        </a:spcBef>
        <a:spcAft>
          <a:spcPct val="0"/>
        </a:spcAft>
        <a:defRPr sz="4400">
          <a:solidFill>
            <a:schemeClr val="tx1"/>
          </a:solidFill>
          <a:latin typeface="Calibri" pitchFamily="34" charset="0"/>
          <a:ea typeface="新細明體" pitchFamily="18" charset="-120"/>
        </a:defRPr>
      </a:lvl4pPr>
      <a:lvl5pPr algn="ctr" rtl="0" eaLnBrk="1" fontAlgn="base" hangingPunct="1">
        <a:spcBef>
          <a:spcPct val="0"/>
        </a:spcBef>
        <a:spcAft>
          <a:spcPct val="0"/>
        </a:spcAft>
        <a:defRPr sz="4400">
          <a:solidFill>
            <a:schemeClr val="tx1"/>
          </a:solidFill>
          <a:latin typeface="Calibri" pitchFamily="34" charset="0"/>
          <a:ea typeface="新細明體" pitchFamily="18"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pitchFamily="18"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pitchFamily="18"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pitchFamily="18"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policy-harass.cuhk.edu.hk/images/Content/one-minute-videos/cantonese/Conversation_CA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HK" dirty="0"/>
              <a:t> </a:t>
            </a:r>
            <a:endParaRPr lang="zh-HK" altLang="en-US" dirty="0"/>
          </a:p>
        </p:txBody>
      </p:sp>
      <p:sp>
        <p:nvSpPr>
          <p:cNvPr id="3" name="Subtitle 2"/>
          <p:cNvSpPr>
            <a:spLocks noGrp="1"/>
          </p:cNvSpPr>
          <p:nvPr>
            <p:ph type="subTitle" idx="1"/>
          </p:nvPr>
        </p:nvSpPr>
        <p:spPr/>
        <p:txBody>
          <a:bodyPr/>
          <a:lstStyle/>
          <a:p>
            <a:endParaRPr lang="zh-HK" alt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7384"/>
            <a:ext cx="9227941" cy="6912000"/>
          </a:xfrm>
          <a:prstGeom prst="rect">
            <a:avLst/>
          </a:prstGeom>
        </p:spPr>
      </p:pic>
      <p:sp>
        <p:nvSpPr>
          <p:cNvPr id="5" name="Text Box 4"/>
          <p:cNvSpPr txBox="1">
            <a:spLocks noChangeArrowheads="1"/>
          </p:cNvSpPr>
          <p:nvPr/>
        </p:nvSpPr>
        <p:spPr bwMode="auto">
          <a:xfrm>
            <a:off x="1033910" y="5036983"/>
            <a:ext cx="810039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sz="3600" b="1" dirty="0">
                <a:solidFill>
                  <a:prstClr val="white"/>
                </a:solidFill>
                <a:latin typeface="Eras Medium ITC" panose="020B0602030504020804" pitchFamily="34" charset="0"/>
                <a:ea typeface="Verdana" panose="020B0604030504040204" pitchFamily="34" charset="0"/>
                <a:cs typeface="Verdana" panose="020B0604030504040204" pitchFamily="34" charset="0"/>
              </a:rPr>
              <a:t>A Campus of Gender </a:t>
            </a:r>
            <a:r>
              <a:rPr lang="en-US" altLang="zh-TW" sz="3600" b="1" dirty="0" smtClean="0">
                <a:solidFill>
                  <a:prstClr val="white"/>
                </a:solidFill>
                <a:latin typeface="Eras Medium ITC" panose="020B0602030504020804" pitchFamily="34" charset="0"/>
                <a:ea typeface="Verdana" panose="020B0604030504040204" pitchFamily="34" charset="0"/>
                <a:cs typeface="Verdana" panose="020B0604030504040204" pitchFamily="34" charset="0"/>
              </a:rPr>
              <a:t>Equity </a:t>
            </a:r>
          </a:p>
          <a:p>
            <a:pPr algn="ctr" eaLnBrk="1" hangingPunct="1"/>
            <a:r>
              <a:rPr lang="en-US" altLang="zh-TW" sz="3600" b="1" dirty="0" smtClean="0">
                <a:solidFill>
                  <a:prstClr val="white"/>
                </a:solidFill>
                <a:latin typeface="Eras Medium ITC" panose="020B0602030504020804" pitchFamily="34" charset="0"/>
                <a:ea typeface="Verdana" panose="020B0604030504040204" pitchFamily="34" charset="0"/>
                <a:cs typeface="Verdana" panose="020B0604030504040204" pitchFamily="34" charset="0"/>
              </a:rPr>
              <a:t>(for Residential College)</a:t>
            </a:r>
            <a:endParaRPr lang="en-US" altLang="zh-TW" sz="3600" b="1" dirty="0">
              <a:solidFill>
                <a:prstClr val="white"/>
              </a:solidFill>
              <a:latin typeface="Eras Medium ITC" panose="020B0602030504020804" pitchFamily="34" charset="0"/>
              <a:ea typeface="Verdana" panose="020B0604030504040204" pitchFamily="34" charset="0"/>
              <a:cs typeface="Verdana" panose="020B0604030504040204" pitchFamily="34" charset="0"/>
            </a:endParaRPr>
          </a:p>
          <a:p>
            <a:pPr algn="ctr" eaLnBrk="1" hangingPunct="1"/>
            <a:r>
              <a:rPr lang="zh-TW" altLang="en-US" sz="3600" b="1" dirty="0" smtClean="0">
                <a:solidFill>
                  <a:prstClr val="white"/>
                </a:solidFill>
                <a:latin typeface="新細明體" panose="02020500000000000000" pitchFamily="18" charset="-120"/>
                <a:ea typeface="新細明體" panose="02020500000000000000" pitchFamily="18" charset="-120"/>
                <a:cs typeface="Arial" panose="020B0604020202020204" pitchFamily="34" charset="0"/>
              </a:rPr>
              <a:t>性別平等的校園 </a:t>
            </a:r>
            <a:r>
              <a:rPr lang="en-US" altLang="zh-TW" sz="3600" b="1" dirty="0" smtClean="0">
                <a:solidFill>
                  <a:prstClr val="white"/>
                </a:solidFill>
                <a:latin typeface="新細明體" panose="02020500000000000000" pitchFamily="18" charset="-120"/>
                <a:ea typeface="新細明體" panose="02020500000000000000" pitchFamily="18" charset="-120"/>
                <a:cs typeface="Arial" panose="020B0604020202020204" pitchFamily="34" charset="0"/>
              </a:rPr>
              <a:t>(</a:t>
            </a:r>
            <a:r>
              <a:rPr lang="zh-TW" altLang="en-US" sz="3600" b="1" dirty="0" smtClean="0">
                <a:solidFill>
                  <a:prstClr val="white"/>
                </a:solidFill>
                <a:latin typeface="新細明體" panose="02020500000000000000" pitchFamily="18" charset="-120"/>
                <a:ea typeface="新細明體" panose="02020500000000000000" pitchFamily="18" charset="-120"/>
                <a:cs typeface="Arial" panose="020B0604020202020204" pitchFamily="34" charset="0"/>
              </a:rPr>
              <a:t>書院專用</a:t>
            </a:r>
            <a:r>
              <a:rPr lang="en-US" altLang="zh-TW" sz="3600" b="1" dirty="0" smtClean="0">
                <a:solidFill>
                  <a:prstClr val="white"/>
                </a:solidFill>
                <a:latin typeface="新細明體" panose="02020500000000000000" pitchFamily="18" charset="-120"/>
                <a:ea typeface="新細明體" panose="02020500000000000000" pitchFamily="18" charset="-120"/>
                <a:cs typeface="Arial" panose="020B0604020202020204" pitchFamily="34" charset="0"/>
              </a:rPr>
              <a:t>)</a:t>
            </a:r>
          </a:p>
        </p:txBody>
      </p:sp>
      <p:sp>
        <p:nvSpPr>
          <p:cNvPr id="8" name="Slide Number Placeholder 7"/>
          <p:cNvSpPr>
            <a:spLocks noGrp="1"/>
          </p:cNvSpPr>
          <p:nvPr>
            <p:ph type="sldNum" sz="quarter" idx="12"/>
          </p:nvPr>
        </p:nvSpPr>
        <p:spPr/>
        <p:txBody>
          <a:bodyPr/>
          <a:lstStyle/>
          <a:p>
            <a:fld id="{1D4B6336-8E58-4E1D-8C10-120C700EAB1F}" type="slidenum">
              <a:rPr lang="zh-HK" altLang="en-US" smtClean="0">
                <a:solidFill>
                  <a:prstClr val="black"/>
                </a:solidFill>
              </a:rPr>
              <a:pPr/>
              <a:t>1</a:t>
            </a:fld>
            <a:endParaRPr lang="zh-HK" altLang="en-US">
              <a:solidFill>
                <a:prstClr val="black"/>
              </a:solidFill>
            </a:endParaRPr>
          </a:p>
        </p:txBody>
      </p:sp>
    </p:spTree>
    <p:extLst>
      <p:ext uri="{BB962C8B-B14F-4D97-AF65-F5344CB8AC3E}">
        <p14:creationId xmlns:p14="http://schemas.microsoft.com/office/powerpoint/2010/main" val="3972356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7384"/>
            <a:ext cx="9227940" cy="6912000"/>
          </a:xfrm>
          <a:prstGeom prst="rect">
            <a:avLst/>
          </a:prstGeom>
        </p:spPr>
      </p:pic>
      <p:sp>
        <p:nvSpPr>
          <p:cNvPr id="7" name="Rectangle 6"/>
          <p:cNvSpPr/>
          <p:nvPr/>
        </p:nvSpPr>
        <p:spPr>
          <a:xfrm>
            <a:off x="4479634" y="2551837"/>
            <a:ext cx="184731" cy="923330"/>
          </a:xfrm>
          <a:prstGeom prst="rect">
            <a:avLst/>
          </a:prstGeom>
          <a:noFill/>
        </p:spPr>
        <p:txBody>
          <a:bodyPr wrap="none" lIns="91440" tIns="45720" rIns="91440" bIns="45720">
            <a:spAutoFit/>
          </a:bodyPr>
          <a:lstStyle/>
          <a:p>
            <a:pPr algn="ctr"/>
            <a:endParaRPr lang="en-US" sz="5400" b="1" dirty="0">
              <a:ln w="6600">
                <a:solidFill>
                  <a:srgbClr val="3C9770"/>
                </a:solidFill>
                <a:prstDash val="solid"/>
              </a:ln>
              <a:solidFill>
                <a:srgbClr val="FFFFFF"/>
              </a:solidFill>
              <a:effectLst>
                <a:outerShdw dist="38100" dir="2700000" algn="tl" rotWithShape="0">
                  <a:srgbClr val="3C9770"/>
                </a:outerShdw>
              </a:effectLst>
            </a:endParaRPr>
          </a:p>
        </p:txBody>
      </p:sp>
      <p:sp>
        <p:nvSpPr>
          <p:cNvPr id="5" name="Text Box 4"/>
          <p:cNvSpPr txBox="1">
            <a:spLocks noChangeArrowheads="1"/>
          </p:cNvSpPr>
          <p:nvPr/>
        </p:nvSpPr>
        <p:spPr bwMode="auto">
          <a:xfrm>
            <a:off x="1763688" y="1367001"/>
            <a:ext cx="7200800" cy="434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just">
              <a:lnSpc>
                <a:spcPct val="150000"/>
              </a:lnSpc>
              <a:spcAft>
                <a:spcPts val="1200"/>
              </a:spcAft>
            </a:pPr>
            <a:r>
              <a:rPr lang="en-US" altLang="zh-TW" sz="2000" b="1" dirty="0">
                <a:solidFill>
                  <a:srgbClr val="00B050"/>
                </a:solidFill>
                <a:latin typeface="Arial" panose="020B0604020202020204" pitchFamily="34" charset="0"/>
                <a:cs typeface="Arial" panose="020B0604020202020204" pitchFamily="34" charset="0"/>
              </a:rPr>
              <a:t>Sexual</a:t>
            </a:r>
            <a:r>
              <a:rPr lang="en-US" altLang="zh-TW" sz="2000" b="1" dirty="0">
                <a:solidFill>
                  <a:srgbClr val="984807"/>
                </a:solidFill>
                <a:latin typeface="Arial" panose="020B0604020202020204" pitchFamily="34" charset="0"/>
                <a:cs typeface="Arial" panose="020B0604020202020204" pitchFamily="34" charset="0"/>
              </a:rPr>
              <a:t> </a:t>
            </a:r>
            <a:r>
              <a:rPr lang="en-US" altLang="zh-TW" sz="2000" b="1" dirty="0">
                <a:solidFill>
                  <a:srgbClr val="00B050"/>
                </a:solidFill>
                <a:latin typeface="Arial" panose="020B0604020202020204" pitchFamily="34" charset="0"/>
                <a:cs typeface="Arial" panose="020B0604020202020204" pitchFamily="34" charset="0"/>
              </a:rPr>
              <a:t>Bullying</a:t>
            </a:r>
            <a:r>
              <a:rPr lang="en-US" altLang="zh-TW" sz="2000" b="1" dirty="0">
                <a:solidFill>
                  <a:srgbClr val="984807"/>
                </a:solidFill>
                <a:latin typeface="Arial" panose="020B0604020202020204" pitchFamily="34" charset="0"/>
                <a:cs typeface="Arial" panose="020B0604020202020204" pitchFamily="34" charset="0"/>
              </a:rPr>
              <a:t> </a:t>
            </a:r>
            <a:r>
              <a:rPr lang="en-US" altLang="zh-TW" sz="2000" dirty="0">
                <a:solidFill>
                  <a:prstClr val="black"/>
                </a:solidFill>
                <a:latin typeface="Arial" panose="020B0604020202020204" pitchFamily="34" charset="0"/>
                <a:cs typeface="Arial" panose="020B0604020202020204" pitchFamily="34" charset="0"/>
              </a:rPr>
              <a:t>is any </a:t>
            </a:r>
            <a:r>
              <a:rPr lang="en-US" altLang="zh-TW" sz="2000" dirty="0">
                <a:solidFill>
                  <a:srgbClr val="FF0000"/>
                </a:solidFill>
                <a:latin typeface="Arial" panose="020B0604020202020204" pitchFamily="34" charset="0"/>
                <a:cs typeface="Arial" panose="020B0604020202020204" pitchFamily="34" charset="0"/>
              </a:rPr>
              <a:t>coercive</a:t>
            </a:r>
            <a:r>
              <a:rPr lang="en-US" altLang="zh-TW" sz="2000" dirty="0">
                <a:solidFill>
                  <a:prstClr val="black"/>
                </a:solidFill>
                <a:latin typeface="Arial" panose="020B0604020202020204" pitchFamily="34" charset="0"/>
                <a:cs typeface="Arial" panose="020B0604020202020204" pitchFamily="34" charset="0"/>
              </a:rPr>
              <a:t> behavior or act against somebody, through the use of any tool, technological or otherwise, based on or by </a:t>
            </a:r>
            <a:r>
              <a:rPr lang="en-US" altLang="zh-TW" sz="2000" dirty="0">
                <a:solidFill>
                  <a:srgbClr val="FF0000"/>
                </a:solidFill>
                <a:latin typeface="Arial" panose="020B0604020202020204" pitchFamily="34" charset="0"/>
                <a:cs typeface="Arial" panose="020B0604020202020204" pitchFamily="34" charset="0"/>
              </a:rPr>
              <a:t>taking advantage </a:t>
            </a:r>
            <a:r>
              <a:rPr lang="en-US" altLang="zh-TW" sz="2000" dirty="0">
                <a:solidFill>
                  <a:prstClr val="black"/>
                </a:solidFill>
                <a:latin typeface="Arial" panose="020B0604020202020204" pitchFamily="34" charset="0"/>
                <a:cs typeface="Arial" panose="020B0604020202020204" pitchFamily="34" charset="0"/>
              </a:rPr>
              <a:t>of their sexuality or gender regardless whether the behavior or act in question is physical, verbal or otherwise and regardless whether it is carried out in their presence or absence</a:t>
            </a:r>
            <a:r>
              <a:rPr lang="en-US" altLang="zh-TW" sz="2000" dirty="0" smtClean="0">
                <a:solidFill>
                  <a:prstClr val="black"/>
                </a:solidFill>
                <a:latin typeface="Arial" panose="020B0604020202020204" pitchFamily="34" charset="0"/>
                <a:cs typeface="Arial" panose="020B0604020202020204" pitchFamily="34" charset="0"/>
              </a:rPr>
              <a:t>.</a:t>
            </a:r>
          </a:p>
          <a:p>
            <a:pPr>
              <a:lnSpc>
                <a:spcPct val="150000"/>
              </a:lnSpc>
              <a:spcAft>
                <a:spcPts val="1200"/>
              </a:spcAft>
            </a:pPr>
            <a:r>
              <a:rPr lang="zh-TW" altLang="en-US" sz="2000" b="1" dirty="0" smtClean="0">
                <a:solidFill>
                  <a:srgbClr val="00B050"/>
                </a:solidFill>
                <a:latin typeface="Arial" panose="020B0604020202020204" pitchFamily="34" charset="0"/>
                <a:cs typeface="Arial" panose="020B0604020202020204" pitchFamily="34" charset="0"/>
              </a:rPr>
              <a:t>性</a:t>
            </a:r>
            <a:r>
              <a:rPr lang="zh-TW" altLang="en-US" sz="2000" b="1" dirty="0">
                <a:solidFill>
                  <a:srgbClr val="00B050"/>
                </a:solidFill>
                <a:latin typeface="Arial" panose="020B0604020202020204" pitchFamily="34" charset="0"/>
                <a:cs typeface="Arial" panose="020B0604020202020204" pitchFamily="34" charset="0"/>
              </a:rPr>
              <a:t>霸凌</a:t>
            </a:r>
            <a:r>
              <a:rPr lang="zh-TW" altLang="en-US" sz="2000" dirty="0" smtClean="0">
                <a:solidFill>
                  <a:prstClr val="black"/>
                </a:solidFill>
              </a:rPr>
              <a:t>是指</a:t>
            </a:r>
            <a:r>
              <a:rPr lang="zh-TW" altLang="en-US" sz="2000" dirty="0">
                <a:solidFill>
                  <a:prstClr val="black"/>
                </a:solidFill>
              </a:rPr>
              <a:t>通過科技或其他工具，基於或</a:t>
            </a:r>
            <a:r>
              <a:rPr lang="zh-TW" altLang="en-US" sz="2000" dirty="0">
                <a:solidFill>
                  <a:srgbClr val="FF0000"/>
                </a:solidFill>
              </a:rPr>
              <a:t>利用</a:t>
            </a:r>
            <a:r>
              <a:rPr lang="zh-TW" altLang="en-US" sz="2000" dirty="0">
                <a:solidFill>
                  <a:prstClr val="black"/>
                </a:solidFill>
              </a:rPr>
              <a:t>他人的性取向或性別而對其作出的</a:t>
            </a:r>
            <a:r>
              <a:rPr lang="zh-TW" altLang="en-US" sz="2000" dirty="0">
                <a:solidFill>
                  <a:srgbClr val="FF0000"/>
                </a:solidFill>
              </a:rPr>
              <a:t>脅迫</a:t>
            </a:r>
            <a:r>
              <a:rPr lang="zh-TW" altLang="en-US" sz="2000" dirty="0">
                <a:solidFill>
                  <a:prstClr val="black"/>
                </a:solidFill>
              </a:rPr>
              <a:t>行為，不論是肢體、言語還是其他方面的行為，也不論當事人是否在場。 </a:t>
            </a:r>
            <a:endParaRPr lang="en-US" altLang="zh-TW" sz="2000" dirty="0" smtClean="0">
              <a:solidFill>
                <a:prstClr val="black"/>
              </a:solidFill>
              <a:latin typeface="Arial" panose="020B0604020202020204" pitchFamily="34" charset="0"/>
              <a:cs typeface="Arial" panose="020B0604020202020204" pitchFamily="34" charset="0"/>
            </a:endParaRPr>
          </a:p>
        </p:txBody>
      </p:sp>
      <p:sp>
        <p:nvSpPr>
          <p:cNvPr id="8" name="文字方塊 7"/>
          <p:cNvSpPr txBox="1"/>
          <p:nvPr/>
        </p:nvSpPr>
        <p:spPr>
          <a:xfrm>
            <a:off x="1744394" y="405535"/>
            <a:ext cx="7220094" cy="646331"/>
          </a:xfrm>
          <a:prstGeom prst="rect">
            <a:avLst/>
          </a:prstGeom>
          <a:solidFill>
            <a:schemeClr val="accent4">
              <a:lumMod val="20000"/>
              <a:lumOff val="80000"/>
            </a:schemeClr>
          </a:solidFill>
        </p:spPr>
        <p:txBody>
          <a:bodyPr wrap="square" rtlCol="0">
            <a:spAutoFit/>
          </a:bodyPr>
          <a:lstStyle/>
          <a:p>
            <a:pPr algn="ctr"/>
            <a:r>
              <a:rPr kumimoji="1" lang="en-US" altLang="en-US"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Sexual Bullying </a:t>
            </a:r>
            <a:r>
              <a:rPr kumimoji="1" lang="zh-TW" altLang="en-US"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性霸凌</a:t>
            </a:r>
            <a:endParaRPr kumimoji="1" lang="en-US"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p:txBody>
      </p:sp>
      <p:sp>
        <p:nvSpPr>
          <p:cNvPr id="6" name="Slide Number Placeholder 5"/>
          <p:cNvSpPr>
            <a:spLocks noGrp="1"/>
          </p:cNvSpPr>
          <p:nvPr>
            <p:ph type="sldNum" sz="quarter" idx="12"/>
          </p:nvPr>
        </p:nvSpPr>
        <p:spPr>
          <a:xfrm>
            <a:off x="8460432" y="6237312"/>
            <a:ext cx="395510" cy="279400"/>
          </a:xfrm>
        </p:spPr>
        <p:txBody>
          <a:bodyPr/>
          <a:lstStyle/>
          <a:p>
            <a:fld id="{1D4B6336-8E58-4E1D-8C10-120C700EAB1F}" type="slidenum">
              <a:rPr lang="zh-HK" altLang="en-US" smtClean="0">
                <a:solidFill>
                  <a:prstClr val="black"/>
                </a:solidFill>
                <a:latin typeface="Times New Roman" panose="02020603050405020304" pitchFamily="18" charset="0"/>
                <a:cs typeface="Times New Roman" panose="02020603050405020304" pitchFamily="18" charset="0"/>
              </a:rPr>
              <a:pPr/>
              <a:t>10</a:t>
            </a:fld>
            <a:endParaRPr lang="zh-HK" alt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47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Slide Number Placeholder 5"/>
          <p:cNvSpPr txBox="1">
            <a:spLocks noGrp="1"/>
          </p:cNvSpPr>
          <p:nvPr/>
        </p:nvSpPr>
        <p:spPr bwMode="auto">
          <a:xfrm>
            <a:off x="6988175" y="62849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微軟正黑體" panose="020B0604030504040204" pitchFamily="34" charset="-12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微軟正黑體" panose="020B0604030504040204" pitchFamily="34" charset="-12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9pPr>
          </a:lstStyle>
          <a:p>
            <a:pPr algn="r">
              <a:spcBef>
                <a:spcPct val="0"/>
              </a:spcBef>
              <a:buClrTx/>
              <a:buSzTx/>
              <a:buFontTx/>
              <a:buNone/>
            </a:pPr>
            <a:fld id="{0FAE632D-8312-4A1B-9A15-67FAE086C9E3}" type="slidenum">
              <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pPr algn="r">
                <a:spcBef>
                  <a:spcPct val="0"/>
                </a:spcBef>
                <a:buClrTx/>
                <a:buSzTx/>
                <a:buFontTx/>
                <a:buNone/>
              </a:pPr>
              <a:t>11</a:t>
            </a:fld>
            <a:endPar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2" name="Rectangle 2"/>
          <p:cNvSpPr txBox="1">
            <a:spLocks noChangeArrowheads="1"/>
          </p:cNvSpPr>
          <p:nvPr/>
        </p:nvSpPr>
        <p:spPr>
          <a:xfrm>
            <a:off x="1919288" y="2349500"/>
            <a:ext cx="5588000" cy="1439863"/>
          </a:xfrm>
          <a:prstGeom prst="rect">
            <a:avLst/>
          </a:prstGeom>
        </p:spPr>
        <p:txBody>
          <a:bodyPr anchor="ct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fontAlgn="auto">
              <a:spcAft>
                <a:spcPts val="0"/>
              </a:spcAft>
              <a:defRPr/>
            </a:pPr>
            <a:endParaRPr lang="en-US" altLang="zh-TW" sz="6600" b="1" dirty="0">
              <a:solidFill>
                <a:srgbClr val="008080"/>
              </a:solidFill>
              <a:latin typeface="新細明體" panose="02020500000000000000" pitchFamily="18" charset="-120"/>
              <a:ea typeface="新細明體" panose="02020500000000000000" pitchFamily="18" charset="-120"/>
            </a:endParaRPr>
          </a:p>
        </p:txBody>
      </p:sp>
      <p:sp>
        <p:nvSpPr>
          <p:cNvPr id="22533" name="WordArt 33"/>
          <p:cNvSpPr>
            <a:spLocks noChangeArrowheads="1" noChangeShapeType="1" noTextEdit="1"/>
          </p:cNvSpPr>
          <p:nvPr/>
        </p:nvSpPr>
        <p:spPr bwMode="auto">
          <a:xfrm>
            <a:off x="660400" y="6323013"/>
            <a:ext cx="1430338" cy="182562"/>
          </a:xfrm>
          <a:prstGeom prst="rect">
            <a:avLst/>
          </a:prstGeom>
        </p:spPr>
        <p:txBody>
          <a:bodyPr wrap="none" fromWordArt="1">
            <a:prstTxWarp prst="textPlain">
              <a:avLst>
                <a:gd name="adj" fmla="val 50000"/>
              </a:avLst>
            </a:prstTxWarp>
          </a:bodyPr>
          <a:lstStyle/>
          <a:p>
            <a:pPr algn="ctr"/>
            <a:endParaRPr lang="en-US" sz="1200" kern="10">
              <a:ln w="9525">
                <a:solidFill>
                  <a:srgbClr val="404040"/>
                </a:solidFill>
                <a:round/>
                <a:headEnd/>
                <a:tailEnd/>
              </a:ln>
              <a:solidFill>
                <a:srgbClr val="404040"/>
              </a:solidFill>
              <a:latin typeface="STKaiti" panose="02010600040101010101" pitchFamily="2" charset="-122"/>
              <a:ea typeface="STKaiti" panose="02010600040101010101" pitchFamily="2" charset="-122"/>
            </a:endParaRPr>
          </a:p>
        </p:txBody>
      </p:sp>
      <p:sp>
        <p:nvSpPr>
          <p:cNvPr id="7" name="Rectangle 6"/>
          <p:cNvSpPr/>
          <p:nvPr/>
        </p:nvSpPr>
        <p:spPr>
          <a:xfrm>
            <a:off x="1608941" y="1547899"/>
            <a:ext cx="7380314" cy="4862870"/>
          </a:xfrm>
          <a:prstGeom prst="rect">
            <a:avLst/>
          </a:prstGeom>
        </p:spPr>
        <p:txBody>
          <a:bodyPr wrap="square">
            <a:spAutoFit/>
          </a:bodyPr>
          <a:lstStyle/>
          <a:p>
            <a:pPr>
              <a:spcAft>
                <a:spcPts val="1800"/>
              </a:spcAft>
              <a:buClr>
                <a:prstClr val="black">
                  <a:lumMod val="65000"/>
                  <a:lumOff val="35000"/>
                </a:prstClr>
              </a:buClr>
              <a:buSzPct val="80000"/>
              <a:defRPr/>
            </a:pPr>
            <a:r>
              <a:rPr lang="en-US" altLang="zh-TW" sz="2000" dirty="0">
                <a:solidFill>
                  <a:prstClr val="black"/>
                </a:solidFill>
                <a:latin typeface="Arial" panose="020B0604020202020204" pitchFamily="34" charset="0"/>
                <a:cs typeface="Arial" panose="020B0604020202020204" pitchFamily="34" charset="0"/>
              </a:rPr>
              <a:t>Behaviors involved with sexual element or implication including</a:t>
            </a:r>
            <a:r>
              <a:rPr lang="en-US" altLang="zh-TW" sz="2000" dirty="0" smtClean="0">
                <a:solidFill>
                  <a:prstClr val="black"/>
                </a:solidFill>
                <a:latin typeface="Arial" panose="020B0604020202020204" pitchFamily="34" charset="0"/>
                <a:cs typeface="Arial" panose="020B0604020202020204" pitchFamily="34" charset="0"/>
              </a:rPr>
              <a:t>:</a:t>
            </a:r>
            <a:br>
              <a:rPr lang="en-US" altLang="zh-TW" sz="2000" dirty="0" smtClean="0">
                <a:solidFill>
                  <a:prstClr val="black"/>
                </a:solidFill>
                <a:latin typeface="Arial" panose="020B0604020202020204" pitchFamily="34" charset="0"/>
                <a:cs typeface="Arial" panose="020B0604020202020204" pitchFamily="34" charset="0"/>
              </a:rPr>
            </a:br>
            <a:r>
              <a:rPr lang="zh-TW" altLang="en-US" sz="2000" dirty="0" smtClean="0">
                <a:solidFill>
                  <a:prstClr val="black"/>
                </a:solidFill>
                <a:latin typeface="新細明體" pitchFamily="18" charset="-120"/>
              </a:rPr>
              <a:t>帶有</a:t>
            </a:r>
            <a:r>
              <a:rPr lang="zh-TW" altLang="en-US" sz="2000" dirty="0">
                <a:solidFill>
                  <a:prstClr val="black"/>
                </a:solidFill>
                <a:latin typeface="新細明體" pitchFamily="18" charset="-120"/>
              </a:rPr>
              <a:t>性的成分</a:t>
            </a:r>
            <a:r>
              <a:rPr lang="zh-TW" altLang="en-US" sz="2000" dirty="0">
                <a:solidFill>
                  <a:prstClr val="black"/>
                </a:solidFill>
                <a:latin typeface="Arial" charset="0"/>
              </a:rPr>
              <a:t>、</a:t>
            </a:r>
            <a:r>
              <a:rPr lang="zh-TW" altLang="en-US" sz="2000" dirty="0">
                <a:solidFill>
                  <a:prstClr val="black"/>
                </a:solidFill>
                <a:latin typeface="新細明體" pitchFamily="18" charset="-120"/>
              </a:rPr>
              <a:t>色彩或含意的行徑</a:t>
            </a:r>
            <a:r>
              <a:rPr lang="zh-TW" altLang="en-US" sz="2000" dirty="0">
                <a:solidFill>
                  <a:prstClr val="black"/>
                </a:solidFill>
              </a:rPr>
              <a:t>，</a:t>
            </a:r>
            <a:r>
              <a:rPr lang="zh-TW" altLang="en-US" sz="2000" dirty="0">
                <a:solidFill>
                  <a:prstClr val="black"/>
                </a:solidFill>
                <a:latin typeface="新細明體" pitchFamily="18" charset="-120"/>
              </a:rPr>
              <a:t>可以包括</a:t>
            </a:r>
            <a:r>
              <a:rPr lang="zh-TW" altLang="en-US" sz="2000" dirty="0" smtClean="0">
                <a:solidFill>
                  <a:prstClr val="black"/>
                </a:solidFill>
                <a:latin typeface="Arial" charset="0"/>
              </a:rPr>
              <a:t>：</a:t>
            </a:r>
            <a:endParaRPr lang="en-US" altLang="zh-TW" sz="2000" dirty="0">
              <a:solidFill>
                <a:prstClr val="black"/>
              </a:solidFill>
              <a:latin typeface="新細明體" pitchFamily="18" charset="-120"/>
            </a:endParaRPr>
          </a:p>
          <a:p>
            <a:pPr marL="457200" indent="-457200">
              <a:spcAft>
                <a:spcPts val="1800"/>
              </a:spcAft>
              <a:buClr>
                <a:prstClr val="black">
                  <a:lumMod val="65000"/>
                  <a:lumOff val="35000"/>
                </a:prstClr>
              </a:buClr>
              <a:buSzPct val="80000"/>
              <a:buFont typeface="Wingdings" panose="05000000000000000000" pitchFamily="2" charset="2"/>
              <a:buChar char="Ø"/>
              <a:defRPr/>
            </a:pPr>
            <a:r>
              <a:rPr lang="en-US" altLang="zh-TW" sz="2000" dirty="0">
                <a:solidFill>
                  <a:prstClr val="black"/>
                </a:solidFill>
                <a:latin typeface="Arial" panose="020B0604020202020204" pitchFamily="34" charset="0"/>
                <a:cs typeface="Arial" panose="020B0604020202020204" pitchFamily="34" charset="0"/>
              </a:rPr>
              <a:t>Physical </a:t>
            </a:r>
            <a:r>
              <a:rPr lang="en-US" altLang="zh-TW" sz="2000" dirty="0" smtClean="0">
                <a:solidFill>
                  <a:prstClr val="black"/>
                </a:solidFill>
                <a:latin typeface="Arial" panose="020B0604020202020204" pitchFamily="34" charset="0"/>
                <a:cs typeface="Arial" panose="020B0604020202020204" pitchFamily="34" charset="0"/>
              </a:rPr>
              <a:t>	</a:t>
            </a:r>
            <a:r>
              <a:rPr lang="zh-TW" altLang="en-US" sz="2000" dirty="0" smtClean="0">
                <a:solidFill>
                  <a:prstClr val="black"/>
                </a:solidFill>
                <a:latin typeface="新細明體" pitchFamily="18" charset="-120"/>
              </a:rPr>
              <a:t>身體</a:t>
            </a:r>
            <a:r>
              <a:rPr lang="zh-TW" altLang="en-US" sz="2000" dirty="0">
                <a:solidFill>
                  <a:prstClr val="black"/>
                </a:solidFill>
                <a:latin typeface="新細明體" pitchFamily="18" charset="-120"/>
              </a:rPr>
              <a:t>動作</a:t>
            </a:r>
            <a:endParaRPr lang="en-US" altLang="zh-TW" sz="2000" dirty="0">
              <a:solidFill>
                <a:prstClr val="black"/>
              </a:solidFill>
              <a:latin typeface="新細明體" pitchFamily="18" charset="-120"/>
            </a:endParaRPr>
          </a:p>
          <a:p>
            <a:pPr marL="457200" indent="-457200">
              <a:spcAft>
                <a:spcPts val="1800"/>
              </a:spcAft>
              <a:buClr>
                <a:prstClr val="black">
                  <a:lumMod val="65000"/>
                  <a:lumOff val="35000"/>
                </a:prstClr>
              </a:buClr>
              <a:buSzPct val="80000"/>
              <a:buFont typeface="Wingdings" panose="05000000000000000000" pitchFamily="2" charset="2"/>
              <a:buChar char="Ø"/>
              <a:defRPr/>
            </a:pPr>
            <a:r>
              <a:rPr lang="en-US" altLang="zh-TW" sz="2000" dirty="0">
                <a:solidFill>
                  <a:prstClr val="black"/>
                </a:solidFill>
                <a:latin typeface="Arial" panose="020B0604020202020204" pitchFamily="34" charset="0"/>
                <a:cs typeface="Arial" panose="020B0604020202020204" pitchFamily="34" charset="0"/>
              </a:rPr>
              <a:t>Visual </a:t>
            </a:r>
            <a:r>
              <a:rPr lang="en-US" altLang="zh-TW" sz="2000" dirty="0" smtClean="0">
                <a:solidFill>
                  <a:prstClr val="black"/>
                </a:solidFill>
                <a:latin typeface="Arial" panose="020B0604020202020204" pitchFamily="34" charset="0"/>
                <a:cs typeface="Arial" panose="020B0604020202020204" pitchFamily="34" charset="0"/>
              </a:rPr>
              <a:t>	</a:t>
            </a:r>
            <a:r>
              <a:rPr lang="zh-TW" altLang="en-US" sz="2000" dirty="0" smtClean="0">
                <a:solidFill>
                  <a:prstClr val="black"/>
                </a:solidFill>
                <a:latin typeface="新細明體" pitchFamily="18" charset="-120"/>
              </a:rPr>
              <a:t>視覺</a:t>
            </a:r>
            <a:r>
              <a:rPr lang="zh-TW" altLang="en-US" sz="2000" dirty="0">
                <a:solidFill>
                  <a:prstClr val="black"/>
                </a:solidFill>
                <a:latin typeface="新細明體" pitchFamily="18" charset="-120"/>
              </a:rPr>
              <a:t>上</a:t>
            </a:r>
            <a:endParaRPr lang="en-US" altLang="zh-TW" sz="2000" dirty="0">
              <a:solidFill>
                <a:prstClr val="black"/>
              </a:solidFill>
              <a:latin typeface="Arial" panose="020B0604020202020204" pitchFamily="34" charset="0"/>
              <a:cs typeface="Arial" panose="020B0604020202020204" pitchFamily="34" charset="0"/>
            </a:endParaRPr>
          </a:p>
          <a:p>
            <a:pPr marL="457200" indent="-457200">
              <a:spcAft>
                <a:spcPts val="1800"/>
              </a:spcAft>
              <a:buClr>
                <a:prstClr val="black">
                  <a:lumMod val="65000"/>
                  <a:lumOff val="35000"/>
                </a:prstClr>
              </a:buClr>
              <a:buSzPct val="80000"/>
              <a:buFont typeface="Wingdings" panose="05000000000000000000" pitchFamily="2" charset="2"/>
              <a:buChar char="Ø"/>
              <a:defRPr/>
            </a:pPr>
            <a:r>
              <a:rPr lang="en-US" altLang="zh-TW" sz="2000" dirty="0">
                <a:solidFill>
                  <a:prstClr val="black"/>
                </a:solidFill>
                <a:latin typeface="Arial" panose="020B0604020202020204" pitchFamily="34" charset="0"/>
                <a:cs typeface="Arial" panose="020B0604020202020204" pitchFamily="34" charset="0"/>
              </a:rPr>
              <a:t>Verbal </a:t>
            </a:r>
            <a:r>
              <a:rPr lang="en-US" altLang="zh-TW" sz="2000" dirty="0" smtClean="0">
                <a:solidFill>
                  <a:prstClr val="black"/>
                </a:solidFill>
                <a:latin typeface="Arial" panose="020B0604020202020204" pitchFamily="34" charset="0"/>
                <a:cs typeface="Arial" panose="020B0604020202020204" pitchFamily="34" charset="0"/>
              </a:rPr>
              <a:t>	</a:t>
            </a:r>
            <a:r>
              <a:rPr lang="zh-TW" altLang="en-US" sz="2000" dirty="0" smtClean="0">
                <a:solidFill>
                  <a:prstClr val="black"/>
                </a:solidFill>
                <a:latin typeface="新細明體" pitchFamily="18" charset="-120"/>
              </a:rPr>
              <a:t>言語</a:t>
            </a:r>
            <a:r>
              <a:rPr lang="zh-TW" altLang="en-US" sz="2000" dirty="0">
                <a:solidFill>
                  <a:prstClr val="black"/>
                </a:solidFill>
                <a:latin typeface="新細明體" pitchFamily="18" charset="-120"/>
              </a:rPr>
              <a:t>上</a:t>
            </a:r>
            <a:endParaRPr lang="en-US" altLang="zh-TW" sz="2000" dirty="0">
              <a:solidFill>
                <a:prstClr val="black"/>
              </a:solidFill>
              <a:latin typeface="新細明體" pitchFamily="18" charset="-120"/>
            </a:endParaRPr>
          </a:p>
          <a:p>
            <a:pPr marL="457200" indent="-457200">
              <a:spcAft>
                <a:spcPts val="1800"/>
              </a:spcAft>
              <a:buClr>
                <a:prstClr val="black">
                  <a:lumMod val="65000"/>
                  <a:lumOff val="35000"/>
                </a:prstClr>
              </a:buClr>
              <a:buSzPct val="80000"/>
              <a:buFont typeface="Wingdings" panose="05000000000000000000" pitchFamily="2" charset="2"/>
              <a:buChar char="Ø"/>
              <a:defRPr/>
            </a:pPr>
            <a:r>
              <a:rPr lang="en-US" sz="2000" dirty="0">
                <a:solidFill>
                  <a:prstClr val="black"/>
                </a:solidFill>
                <a:latin typeface="Arial" panose="020B0604020202020204" pitchFamily="34" charset="0"/>
                <a:cs typeface="Arial" panose="020B0604020202020204" pitchFamily="34" charset="0"/>
              </a:rPr>
              <a:t>Implicit</a:t>
            </a:r>
            <a:r>
              <a:rPr lang="en-US" altLang="zh-TW" sz="2000" dirty="0">
                <a:solidFill>
                  <a:prstClr val="black"/>
                </a:solidFill>
                <a:latin typeface="Arial" panose="020B0604020202020204" pitchFamily="34" charset="0"/>
                <a:cs typeface="Arial" panose="020B0604020202020204" pitchFamily="34" charset="0"/>
              </a:rPr>
              <a:t> and indirect behaviors</a:t>
            </a:r>
            <a:br>
              <a:rPr lang="en-US" altLang="zh-TW" sz="2000" dirty="0">
                <a:solidFill>
                  <a:prstClr val="black"/>
                </a:solidFill>
                <a:latin typeface="Arial" panose="020B0604020202020204" pitchFamily="34" charset="0"/>
                <a:cs typeface="Arial" panose="020B0604020202020204" pitchFamily="34" charset="0"/>
              </a:rPr>
            </a:br>
            <a:r>
              <a:rPr lang="zh-TW" altLang="en-US" sz="2000" dirty="0">
                <a:solidFill>
                  <a:prstClr val="black"/>
                </a:solidFill>
                <a:latin typeface="新細明體" pitchFamily="18" charset="-120"/>
              </a:rPr>
              <a:t>隱晦和間接的行為</a:t>
            </a:r>
            <a:endParaRPr lang="en-US" altLang="zh-TW" sz="2000" dirty="0">
              <a:solidFill>
                <a:prstClr val="black"/>
              </a:solidFill>
              <a:latin typeface="新細明體" pitchFamily="18" charset="-120"/>
            </a:endParaRPr>
          </a:p>
          <a:p>
            <a:pPr marL="457200" indent="-457200">
              <a:spcAft>
                <a:spcPts val="1800"/>
              </a:spcAft>
              <a:buClr>
                <a:prstClr val="black">
                  <a:lumMod val="65000"/>
                  <a:lumOff val="35000"/>
                </a:prstClr>
              </a:buClr>
              <a:buSzPct val="80000"/>
              <a:buFont typeface="Wingdings" panose="05000000000000000000" pitchFamily="2" charset="2"/>
              <a:buChar char="Ø"/>
              <a:defRPr/>
            </a:pPr>
            <a:r>
              <a:rPr lang="en-US" altLang="zh-TW" sz="2000" dirty="0">
                <a:solidFill>
                  <a:prstClr val="black"/>
                </a:solidFill>
                <a:latin typeface="Arial" panose="020B0604020202020204" pitchFamily="34" charset="0"/>
                <a:cs typeface="Arial" panose="020B0604020202020204" pitchFamily="34" charset="0"/>
              </a:rPr>
              <a:t>Deliberate or undeliberate behaviors</a:t>
            </a:r>
            <a:br>
              <a:rPr lang="en-US" altLang="zh-TW" sz="2000" dirty="0">
                <a:solidFill>
                  <a:prstClr val="black"/>
                </a:solidFill>
                <a:latin typeface="Arial" panose="020B0604020202020204" pitchFamily="34" charset="0"/>
                <a:cs typeface="Arial" panose="020B0604020202020204" pitchFamily="34" charset="0"/>
              </a:rPr>
            </a:br>
            <a:r>
              <a:rPr lang="zh-TW" altLang="en-US" sz="2000" dirty="0">
                <a:solidFill>
                  <a:prstClr val="black"/>
                </a:solidFill>
                <a:latin typeface="新細明體" pitchFamily="18" charset="-120"/>
              </a:rPr>
              <a:t>刻意或不經意的行為</a:t>
            </a:r>
            <a:endParaRPr lang="en-US" altLang="zh-TW" sz="2000" dirty="0">
              <a:solidFill>
                <a:prstClr val="black"/>
              </a:solidFill>
              <a:latin typeface="新細明體" pitchFamily="18" charset="-120"/>
            </a:endParaRPr>
          </a:p>
          <a:p>
            <a:pPr marL="457200" indent="-457200">
              <a:spcAft>
                <a:spcPts val="1800"/>
              </a:spcAft>
              <a:buClr>
                <a:prstClr val="black">
                  <a:lumMod val="65000"/>
                  <a:lumOff val="35000"/>
                </a:prstClr>
              </a:buClr>
              <a:buSzPct val="80000"/>
              <a:buFont typeface="Wingdings" panose="05000000000000000000" pitchFamily="2" charset="2"/>
              <a:buChar char="Ø"/>
              <a:defRPr/>
            </a:pPr>
            <a:r>
              <a:rPr lang="en-US" altLang="zh-TW" sz="2000" dirty="0">
                <a:solidFill>
                  <a:prstClr val="black"/>
                </a:solidFill>
                <a:latin typeface="Arial" panose="020B0604020202020204" pitchFamily="34" charset="0"/>
                <a:cs typeface="Arial" panose="020B0604020202020204" pitchFamily="34" charset="0"/>
              </a:rPr>
              <a:t>Once or frequent behaviors </a:t>
            </a:r>
            <a:br>
              <a:rPr lang="en-US" altLang="zh-TW" sz="2000" dirty="0">
                <a:solidFill>
                  <a:prstClr val="black"/>
                </a:solidFill>
                <a:latin typeface="Arial" panose="020B0604020202020204" pitchFamily="34" charset="0"/>
                <a:cs typeface="Arial" panose="020B0604020202020204" pitchFamily="34" charset="0"/>
              </a:rPr>
            </a:br>
            <a:r>
              <a:rPr lang="zh-TW" altLang="en-US" sz="2000" dirty="0" smtClean="0">
                <a:solidFill>
                  <a:prstClr val="black"/>
                </a:solidFill>
                <a:latin typeface="新細明體" pitchFamily="18" charset="-120"/>
              </a:rPr>
              <a:t>一次</a:t>
            </a:r>
            <a:r>
              <a:rPr lang="zh-TW" altLang="en-US" sz="2000" dirty="0">
                <a:solidFill>
                  <a:prstClr val="black"/>
                </a:solidFill>
                <a:latin typeface="新細明體" pitchFamily="18" charset="-120"/>
              </a:rPr>
              <a:t>或經常的</a:t>
            </a:r>
            <a:r>
              <a:rPr lang="zh-TW" altLang="en-US" sz="2000" dirty="0" smtClean="0">
                <a:solidFill>
                  <a:prstClr val="black"/>
                </a:solidFill>
                <a:latin typeface="新細明體" pitchFamily="18" charset="-120"/>
              </a:rPr>
              <a:t>行為</a:t>
            </a:r>
            <a:endParaRPr lang="en-US" altLang="zh-TW" sz="2000" dirty="0">
              <a:solidFill>
                <a:prstClr val="black"/>
              </a:solidFill>
              <a:latin typeface="新細明體" pitchFamily="18" charset="-120"/>
            </a:endParaRPr>
          </a:p>
        </p:txBody>
      </p:sp>
      <p:sp>
        <p:nvSpPr>
          <p:cNvPr id="8" name="Rectangle 2"/>
          <p:cNvSpPr txBox="1">
            <a:spLocks noChangeArrowheads="1"/>
          </p:cNvSpPr>
          <p:nvPr/>
        </p:nvSpPr>
        <p:spPr>
          <a:xfrm>
            <a:off x="1763687" y="269709"/>
            <a:ext cx="7112025" cy="1295400"/>
          </a:xfrm>
          <a:prstGeom prst="rect">
            <a:avLst/>
          </a:prstGeom>
        </p:spPr>
        <p:txBody>
          <a:bodyPr anchor="ctr">
            <a:normAutofit/>
          </a:bodyP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algn="ctr" fontAlgn="auto">
              <a:spcAft>
                <a:spcPts val="0"/>
              </a:spcAft>
              <a:defRPr/>
            </a:pPr>
            <a:r>
              <a:rPr kumimoji="1" lang="en-US" altLang="zh-TW" sz="32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Behaviors of sexual </a:t>
            </a:r>
            <a:r>
              <a:rPr kumimoji="1" lang="en-US" altLang="zh-TW" sz="32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nature</a:t>
            </a:r>
          </a:p>
          <a:p>
            <a:pPr algn="ctr" fontAlgn="auto">
              <a:spcAft>
                <a:spcPts val="0"/>
              </a:spcAft>
              <a:defRPr/>
            </a:pPr>
            <a:r>
              <a:rPr kumimoji="1" lang="zh-TW" altLang="en-US" sz="32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涉及性的行徑</a:t>
            </a:r>
            <a:endParaRPr kumimoji="1" lang="en-US" altLang="zh-TW" sz="32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p:txBody>
      </p:sp>
      <p:pic>
        <p:nvPicPr>
          <p:cNvPr id="225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2400" y="2299633"/>
            <a:ext cx="3162532" cy="223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7208" y="4290223"/>
            <a:ext cx="2226276" cy="2287499"/>
          </a:xfrm>
          <a:prstGeom prst="rect">
            <a:avLst/>
          </a:prstGeom>
        </p:spPr>
      </p:pic>
    </p:spTree>
    <p:extLst>
      <p:ext uri="{BB962C8B-B14F-4D97-AF65-F5344CB8AC3E}">
        <p14:creationId xmlns:p14="http://schemas.microsoft.com/office/powerpoint/2010/main" val="3943140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500"/>
                                        <p:tgtEl>
                                          <p:spTgt spid="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500"/>
                                        <p:tgtEl>
                                          <p:spTgt spid="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516335" y="2067043"/>
            <a:ext cx="2097431" cy="893100"/>
          </a:xfrm>
          <a:prstGeom prst="rect">
            <a:avLst/>
          </a:prstGeom>
        </p:spPr>
      </p:pic>
      <p:sp>
        <p:nvSpPr>
          <p:cNvPr id="24579" name="Slide Number Placeholder 5"/>
          <p:cNvSpPr txBox="1">
            <a:spLocks noGrp="1"/>
          </p:cNvSpPr>
          <p:nvPr/>
        </p:nvSpPr>
        <p:spPr bwMode="auto">
          <a:xfrm>
            <a:off x="7131496" y="6428184"/>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微軟正黑體" panose="020B0604030504040204" pitchFamily="34" charset="-12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微軟正黑體" panose="020B0604030504040204" pitchFamily="34" charset="-12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9pPr>
          </a:lstStyle>
          <a:p>
            <a:pPr algn="r">
              <a:spcBef>
                <a:spcPct val="0"/>
              </a:spcBef>
              <a:buClrTx/>
              <a:buSzTx/>
              <a:buFontTx/>
              <a:buNone/>
            </a:pPr>
            <a:fld id="{A7C7B7F9-62E8-472B-A72B-17043FC0FA63}" type="slidenum">
              <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pPr algn="r">
                <a:spcBef>
                  <a:spcPct val="0"/>
                </a:spcBef>
                <a:buClrTx/>
                <a:buSzTx/>
                <a:buFontTx/>
                <a:buNone/>
              </a:pPr>
              <a:t>12</a:t>
            </a:fld>
            <a:endParaRPr lang="en-US" altLang="zh-TW" sz="1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1" name="Rectangle 10"/>
          <p:cNvSpPr/>
          <p:nvPr/>
        </p:nvSpPr>
        <p:spPr>
          <a:xfrm>
            <a:off x="1124239" y="1504782"/>
            <a:ext cx="7489527" cy="5970865"/>
          </a:xfrm>
          <a:prstGeom prst="rect">
            <a:avLst/>
          </a:prstGeom>
        </p:spPr>
        <p:txBody>
          <a:bodyPr wrap="square">
            <a:spAutoFit/>
          </a:bodyPr>
          <a:lstStyle/>
          <a:p>
            <a:pPr marL="457200" indent="-457200">
              <a:spcBef>
                <a:spcPts val="1200"/>
              </a:spcBef>
              <a:spcAft>
                <a:spcPts val="1200"/>
              </a:spcAft>
              <a:buClr>
                <a:prstClr val="black">
                  <a:lumMod val="65000"/>
                  <a:lumOff val="35000"/>
                </a:prstClr>
              </a:buClr>
              <a:buSzPct val="80000"/>
              <a:buFont typeface="Wingdings" panose="05000000000000000000" pitchFamily="2" charset="2"/>
              <a:buChar char="Ø"/>
              <a:defRPr/>
            </a:pPr>
            <a:r>
              <a:rPr lang="en-US" altLang="zh-TW" sz="2000" dirty="0">
                <a:latin typeface="Arial" panose="020B0604020202020204" pitchFamily="34" charset="0"/>
                <a:cs typeface="Arial" panose="020B0604020202020204" pitchFamily="34" charset="0"/>
              </a:rPr>
              <a:t>Physical: Touching, grabbing or deliberately brushing up against another person</a:t>
            </a:r>
            <a:br>
              <a:rPr lang="en-US" altLang="zh-TW" sz="2000" dirty="0">
                <a:latin typeface="Arial" panose="020B0604020202020204" pitchFamily="34" charset="0"/>
                <a:cs typeface="Arial" panose="020B0604020202020204" pitchFamily="34" charset="0"/>
              </a:rPr>
            </a:br>
            <a:r>
              <a:rPr kumimoji="1" lang="zh-TW" altLang="en-US" sz="2000" dirty="0">
                <a:latin typeface="新細明體" pitchFamily="18" charset="-120"/>
              </a:rPr>
              <a:t>身體接觸</a:t>
            </a:r>
            <a:r>
              <a:rPr kumimoji="1" lang="zh-TW" altLang="en-US" sz="2000" dirty="0">
                <a:latin typeface="Arial" charset="0"/>
              </a:rPr>
              <a:t>：</a:t>
            </a:r>
            <a:r>
              <a:rPr lang="zh-TW" altLang="en-US" sz="2000" dirty="0">
                <a:latin typeface="Arial" panose="020B0604020202020204" pitchFamily="34" charset="0"/>
                <a:cs typeface="Arial" panose="020B0604020202020204" pitchFamily="34" charset="0"/>
              </a:rPr>
              <a:t>如搭肩膊、掃背、搓手</a:t>
            </a:r>
          </a:p>
          <a:p>
            <a:pPr marL="457200" indent="-457200">
              <a:spcBef>
                <a:spcPts val="1200"/>
              </a:spcBef>
              <a:spcAft>
                <a:spcPts val="1200"/>
              </a:spcAft>
              <a:buClr>
                <a:prstClr val="black">
                  <a:lumMod val="65000"/>
                  <a:lumOff val="35000"/>
                </a:prstClr>
              </a:buClr>
              <a:buSzPct val="80000"/>
              <a:buFont typeface="Wingdings" panose="05000000000000000000" pitchFamily="2" charset="2"/>
              <a:buChar char="Ø"/>
              <a:defRPr/>
            </a:pPr>
            <a:r>
              <a:rPr lang="en-US" altLang="zh-TW" sz="2000" dirty="0">
                <a:latin typeface="Arial" panose="020B0604020202020204" pitchFamily="34" charset="0"/>
                <a:cs typeface="Arial" panose="020B0604020202020204" pitchFamily="34" charset="0"/>
              </a:rPr>
              <a:t>Verbal: Sex-related jokes or comments</a:t>
            </a:r>
            <a:br>
              <a:rPr lang="en-US" altLang="zh-TW" sz="2000" dirty="0">
                <a:latin typeface="Arial" panose="020B0604020202020204" pitchFamily="34" charset="0"/>
                <a:cs typeface="Arial" panose="020B0604020202020204" pitchFamily="34" charset="0"/>
              </a:rPr>
            </a:br>
            <a:r>
              <a:rPr kumimoji="1" lang="zh-TW" altLang="en-US" sz="2000" dirty="0">
                <a:latin typeface="新細明體" pitchFamily="18" charset="-120"/>
              </a:rPr>
              <a:t>言語接觸</a:t>
            </a:r>
            <a:r>
              <a:rPr kumimoji="1" lang="zh-TW" altLang="en-US" sz="2000" dirty="0">
                <a:latin typeface="Arial" charset="0"/>
              </a:rPr>
              <a:t>：</a:t>
            </a:r>
            <a:r>
              <a:rPr lang="zh-TW" altLang="en-US" sz="2000" dirty="0">
                <a:latin typeface="Arial" panose="020B0604020202020204" pitchFamily="34" charset="0"/>
                <a:cs typeface="Arial" panose="020B0604020202020204" pitchFamily="34" charset="0"/>
              </a:rPr>
              <a:t>如色情笑話、與性有關的評論</a:t>
            </a:r>
          </a:p>
          <a:p>
            <a:pPr marL="457200" indent="-457200">
              <a:spcBef>
                <a:spcPts val="1200"/>
              </a:spcBef>
              <a:spcAft>
                <a:spcPts val="1200"/>
              </a:spcAft>
              <a:buClr>
                <a:prstClr val="black">
                  <a:lumMod val="65000"/>
                  <a:lumOff val="35000"/>
                </a:prstClr>
              </a:buClr>
              <a:buSzPct val="80000"/>
              <a:buFont typeface="Wingdings" panose="05000000000000000000" pitchFamily="2" charset="2"/>
              <a:buChar char="Ø"/>
              <a:defRPr/>
            </a:pPr>
            <a:r>
              <a:rPr lang="en-US" altLang="zh-TW" sz="2000" dirty="0">
                <a:latin typeface="Arial" panose="020B0604020202020204" pitchFamily="34" charset="0"/>
                <a:cs typeface="Arial" panose="020B0604020202020204" pitchFamily="34" charset="0"/>
              </a:rPr>
              <a:t>Non-verbal: </a:t>
            </a:r>
            <a:r>
              <a:rPr lang="en-US" altLang="en-US" sz="2000" dirty="0">
                <a:latin typeface="Arial" panose="020B0604020202020204" pitchFamily="34" charset="0"/>
                <a:cs typeface="Arial" panose="020B0604020202020204" pitchFamily="34" charset="0"/>
              </a:rPr>
              <a:t>staring, indecency or lewd gestures</a:t>
            </a:r>
            <a:br>
              <a:rPr lang="en-US" altLang="en-US" sz="2000" dirty="0">
                <a:latin typeface="Arial" panose="020B0604020202020204" pitchFamily="34" charset="0"/>
                <a:cs typeface="Arial" panose="020B0604020202020204" pitchFamily="34" charset="0"/>
              </a:rPr>
            </a:br>
            <a:r>
              <a:rPr kumimoji="1" lang="zh-TW" altLang="en-US" sz="2000" dirty="0">
                <a:latin typeface="新細明體" pitchFamily="18" charset="-120"/>
              </a:rPr>
              <a:t>非言語的行為</a:t>
            </a:r>
            <a:r>
              <a:rPr kumimoji="1" lang="en-US" altLang="en-US" sz="2000" dirty="0">
                <a:latin typeface="Arial" charset="0"/>
                <a:ea typeface="微軟正黑體" pitchFamily="34" charset="-120"/>
              </a:rPr>
              <a:t>：</a:t>
            </a:r>
            <a:r>
              <a:rPr lang="zh-TW" altLang="en-US" sz="2000" dirty="0">
                <a:latin typeface="Arial" panose="020B0604020202020204" pitchFamily="34" charset="0"/>
                <a:cs typeface="Arial" panose="020B0604020202020204" pitchFamily="34" charset="0"/>
              </a:rPr>
              <a:t>如挑逗或淫褻動作</a:t>
            </a:r>
          </a:p>
          <a:p>
            <a:pPr marL="457200" indent="-457200">
              <a:spcBef>
                <a:spcPts val="1200"/>
              </a:spcBef>
              <a:spcAft>
                <a:spcPts val="1200"/>
              </a:spcAft>
              <a:buClr>
                <a:prstClr val="black">
                  <a:lumMod val="65000"/>
                  <a:lumOff val="35000"/>
                </a:prstClr>
              </a:buClr>
              <a:buSzPct val="80000"/>
              <a:buFont typeface="Wingdings" panose="05000000000000000000" pitchFamily="2" charset="2"/>
              <a:buChar char="Ø"/>
              <a:defRPr/>
            </a:pPr>
            <a:r>
              <a:rPr lang="en-US" altLang="zh-TW" sz="2000" dirty="0">
                <a:latin typeface="Arial" panose="020B0604020202020204" pitchFamily="34" charset="0"/>
                <a:cs typeface="Arial" panose="020B0604020202020204" pitchFamily="34" charset="0"/>
              </a:rPr>
              <a:t>Threats for sex: Affect a person’s career or academic status</a:t>
            </a:r>
            <a:br>
              <a:rPr lang="en-US" altLang="zh-TW" sz="2000" dirty="0">
                <a:latin typeface="Arial" panose="020B0604020202020204" pitchFamily="34" charset="0"/>
                <a:cs typeface="Arial" panose="020B0604020202020204" pitchFamily="34" charset="0"/>
              </a:rPr>
            </a:br>
            <a:r>
              <a:rPr kumimoji="1" lang="zh-TW" altLang="en-US" sz="2000" dirty="0">
                <a:latin typeface="新細明體" pitchFamily="18" charset="-120"/>
              </a:rPr>
              <a:t>以性作為要脅的行為</a:t>
            </a:r>
            <a:r>
              <a:rPr kumimoji="1" lang="zh-TW" altLang="en-US" sz="2000" dirty="0">
                <a:latin typeface="Arial" charset="0"/>
              </a:rPr>
              <a:t>：</a:t>
            </a:r>
            <a:r>
              <a:rPr lang="zh-TW" altLang="en-US" sz="2000" dirty="0">
                <a:latin typeface="Arial" panose="020B0604020202020204" pitchFamily="34" charset="0"/>
                <a:cs typeface="Arial" panose="020B0604020202020204" pitchFamily="34" charset="0"/>
              </a:rPr>
              <a:t>影響事業或成績</a:t>
            </a:r>
          </a:p>
          <a:p>
            <a:pPr marL="457200" indent="-457200">
              <a:spcBef>
                <a:spcPts val="1200"/>
              </a:spcBef>
              <a:spcAft>
                <a:spcPts val="1200"/>
              </a:spcAft>
              <a:buClr>
                <a:prstClr val="black">
                  <a:lumMod val="65000"/>
                  <a:lumOff val="35000"/>
                </a:prstClr>
              </a:buClr>
              <a:buSzPct val="80000"/>
              <a:buFont typeface="Wingdings" panose="05000000000000000000" pitchFamily="2" charset="2"/>
              <a:buChar char="Ø"/>
              <a:defRPr/>
            </a:pPr>
            <a:r>
              <a:rPr lang="en-US" altLang="zh-TW" sz="2000" dirty="0">
                <a:latin typeface="Arial" panose="020B0604020202020204" pitchFamily="34" charset="0"/>
                <a:cs typeface="Arial" panose="020B0604020202020204" pitchFamily="34" charset="0"/>
              </a:rPr>
              <a:t>Hostile or </a:t>
            </a:r>
            <a:r>
              <a:rPr lang="en-US" sz="2000" dirty="0">
                <a:latin typeface="Arial" panose="020B0604020202020204" pitchFamily="34" charset="0"/>
                <a:cs typeface="Arial" panose="020B0604020202020204" pitchFamily="34" charset="0"/>
              </a:rPr>
              <a:t>intimidating </a:t>
            </a:r>
            <a:r>
              <a:rPr lang="en-US" altLang="zh-TW" sz="2000" dirty="0" smtClean="0">
                <a:latin typeface="Arial" panose="020B0604020202020204" pitchFamily="34" charset="0"/>
                <a:cs typeface="Arial" panose="020B0604020202020204" pitchFamily="34" charset="0"/>
              </a:rPr>
              <a:t>environment</a:t>
            </a:r>
            <a:br>
              <a:rPr lang="en-US" altLang="zh-TW" sz="2000" dirty="0" smtClean="0">
                <a:latin typeface="Arial" panose="020B0604020202020204" pitchFamily="34" charset="0"/>
                <a:cs typeface="Arial" panose="020B0604020202020204" pitchFamily="34" charset="0"/>
              </a:rPr>
            </a:br>
            <a:r>
              <a:rPr kumimoji="1" lang="zh-TW" altLang="en-US" sz="2000" dirty="0" smtClean="0">
                <a:latin typeface="新細明體" pitchFamily="18" charset="-120"/>
              </a:rPr>
              <a:t>敵意</a:t>
            </a:r>
            <a:r>
              <a:rPr kumimoji="1" lang="zh-TW" altLang="en-US" sz="2000" dirty="0">
                <a:latin typeface="新細明體" pitchFamily="18" charset="-120"/>
              </a:rPr>
              <a:t>或具威嚇性的環境</a:t>
            </a:r>
            <a:endParaRPr kumimoji="1" lang="en-US" altLang="en-US" sz="2000" dirty="0">
              <a:latin typeface="Arial" charset="0"/>
              <a:ea typeface="微軟正黑體" pitchFamily="34" charset="-120"/>
            </a:endParaRPr>
          </a:p>
          <a:p>
            <a:pPr marL="457200" indent="-457200">
              <a:spcBef>
                <a:spcPts val="1200"/>
              </a:spcBef>
              <a:spcAft>
                <a:spcPts val="1200"/>
              </a:spcAft>
              <a:buClr>
                <a:prstClr val="black">
                  <a:lumMod val="65000"/>
                  <a:lumOff val="35000"/>
                </a:prstClr>
              </a:buClr>
              <a:buSzPct val="80000"/>
              <a:buFont typeface="Wingdings" panose="05000000000000000000" pitchFamily="2" charset="2"/>
              <a:buChar char="Ø"/>
              <a:defRPr/>
            </a:pPr>
            <a:endParaRPr lang="en-US" altLang="zh-TW" sz="2000" dirty="0">
              <a:solidFill>
                <a:prstClr val="black"/>
              </a:solidFill>
              <a:latin typeface="Arial" panose="020B0604020202020204" pitchFamily="34" charset="0"/>
              <a:cs typeface="Arial" panose="020B0604020202020204" pitchFamily="34" charset="0"/>
            </a:endParaRPr>
          </a:p>
          <a:p>
            <a:pPr marL="457200" indent="-457200">
              <a:spcBef>
                <a:spcPts val="1200"/>
              </a:spcBef>
              <a:spcAft>
                <a:spcPts val="1200"/>
              </a:spcAft>
              <a:buClr>
                <a:prstClr val="black">
                  <a:lumMod val="65000"/>
                  <a:lumOff val="35000"/>
                </a:prstClr>
              </a:buClr>
              <a:buSzPct val="80000"/>
              <a:buFont typeface="Wingdings" panose="05000000000000000000" pitchFamily="2" charset="2"/>
              <a:buChar char="Ø"/>
              <a:defRPr/>
            </a:pPr>
            <a:endParaRPr lang="en-US" altLang="en-US" sz="2200" dirty="0">
              <a:solidFill>
                <a:prstClr val="black"/>
              </a:solidFill>
              <a:latin typeface="Arial" panose="020B0604020202020204" pitchFamily="34" charset="0"/>
              <a:cs typeface="Arial" panose="020B0604020202020204" pitchFamily="34" charset="0"/>
            </a:endParaRPr>
          </a:p>
        </p:txBody>
      </p:sp>
      <p:sp>
        <p:nvSpPr>
          <p:cNvPr id="12" name="Rectangle 2"/>
          <p:cNvSpPr txBox="1">
            <a:spLocks noChangeArrowheads="1"/>
          </p:cNvSpPr>
          <p:nvPr/>
        </p:nvSpPr>
        <p:spPr>
          <a:xfrm>
            <a:off x="1852463" y="209382"/>
            <a:ext cx="7040017" cy="1295400"/>
          </a:xfrm>
          <a:prstGeom prst="rect">
            <a:avLst/>
          </a:prstGeom>
        </p:spPr>
        <p:txBody>
          <a:bodyPr anchor="ctr">
            <a:normAutofit/>
          </a:bodyP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algn="ctr" fontAlgn="auto">
              <a:spcAft>
                <a:spcPts val="0"/>
              </a:spcAft>
              <a:defRPr/>
            </a:pPr>
            <a:r>
              <a:rPr kumimoji="1" lang="en-US" altLang="zh-TW" sz="32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Common Forms of Sexual </a:t>
            </a:r>
            <a:r>
              <a:rPr kumimoji="1" lang="en-US" altLang="zh-TW" sz="32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Harassment</a:t>
            </a:r>
          </a:p>
          <a:p>
            <a:pPr algn="ctr" fontAlgn="auto">
              <a:spcAft>
                <a:spcPts val="0"/>
              </a:spcAft>
              <a:defRPr/>
            </a:pPr>
            <a:r>
              <a:rPr kumimoji="1" lang="zh-TW" altLang="en-US" sz="32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常見的性騷擾</a:t>
            </a:r>
            <a:r>
              <a:rPr kumimoji="1" lang="zh-TW" altLang="en-US" sz="32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形式</a:t>
            </a:r>
            <a:endParaRPr kumimoji="1" lang="en-US" altLang="zh-TW" sz="32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p:txBody>
      </p:sp>
      <p:sp>
        <p:nvSpPr>
          <p:cNvPr id="24582" name="WordArt 33"/>
          <p:cNvSpPr>
            <a:spLocks noChangeArrowheads="1" noChangeShapeType="1" noTextEdit="1"/>
          </p:cNvSpPr>
          <p:nvPr/>
        </p:nvSpPr>
        <p:spPr bwMode="auto">
          <a:xfrm>
            <a:off x="660400" y="6323013"/>
            <a:ext cx="1430338" cy="182562"/>
          </a:xfrm>
          <a:prstGeom prst="rect">
            <a:avLst/>
          </a:prstGeom>
        </p:spPr>
        <p:txBody>
          <a:bodyPr wrap="none" fromWordArt="1">
            <a:prstTxWarp prst="textPlain">
              <a:avLst>
                <a:gd name="adj" fmla="val 50000"/>
              </a:avLst>
            </a:prstTxWarp>
          </a:bodyPr>
          <a:lstStyle/>
          <a:p>
            <a:pPr algn="ctr"/>
            <a:endParaRPr lang="en-US" sz="1200" kern="10">
              <a:ln w="9525">
                <a:solidFill>
                  <a:srgbClr val="404040"/>
                </a:solidFill>
                <a:round/>
                <a:headEnd/>
                <a:tailEnd/>
              </a:ln>
              <a:solidFill>
                <a:srgbClr val="404040"/>
              </a:solidFill>
              <a:latin typeface="STKaiti" panose="02010600040101010101" pitchFamily="2" charset="-122"/>
              <a:ea typeface="STKaiti" panose="02010600040101010101" pitchFamily="2" charset="-122"/>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876" y="5000600"/>
            <a:ext cx="1517322" cy="1656184"/>
          </a:xfrm>
          <a:prstGeom prst="rect">
            <a:avLst/>
          </a:prstGeom>
        </p:spPr>
      </p:pic>
      <p:pic>
        <p:nvPicPr>
          <p:cNvPr id="5" name="Picture 4"/>
          <p:cNvPicPr>
            <a:picLocks noChangeAspect="1"/>
          </p:cNvPicPr>
          <p:nvPr/>
        </p:nvPicPr>
        <p:blipFill rotWithShape="1">
          <a:blip r:embed="rId5"/>
          <a:srcRect l="6922" t="9618" r="5983" b="19492"/>
          <a:stretch/>
        </p:blipFill>
        <p:spPr>
          <a:xfrm>
            <a:off x="6963585" y="2903107"/>
            <a:ext cx="1915298" cy="704335"/>
          </a:xfrm>
          <a:prstGeom prst="rect">
            <a:avLst/>
          </a:prstGeom>
        </p:spPr>
      </p:pic>
      <p:pic>
        <p:nvPicPr>
          <p:cNvPr id="7" name="Picture 6"/>
          <p:cNvPicPr>
            <a:picLocks noChangeAspect="1"/>
          </p:cNvPicPr>
          <p:nvPr/>
        </p:nvPicPr>
        <p:blipFill>
          <a:blip r:embed="rId6"/>
          <a:stretch>
            <a:fillRect/>
          </a:stretch>
        </p:blipFill>
        <p:spPr>
          <a:xfrm>
            <a:off x="7128175" y="3592568"/>
            <a:ext cx="2015825" cy="778599"/>
          </a:xfrm>
          <a:prstGeom prst="rect">
            <a:avLst/>
          </a:prstGeom>
        </p:spPr>
      </p:pic>
    </p:spTree>
    <p:extLst>
      <p:ext uri="{BB962C8B-B14F-4D97-AF65-F5344CB8AC3E}">
        <p14:creationId xmlns:p14="http://schemas.microsoft.com/office/powerpoint/2010/main" val="18079601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Slide Number Placeholder 5"/>
          <p:cNvSpPr txBox="1">
            <a:spLocks noGrp="1"/>
          </p:cNvSpPr>
          <p:nvPr/>
        </p:nvSpPr>
        <p:spPr bwMode="auto">
          <a:xfrm>
            <a:off x="6988175" y="62849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微軟正黑體" panose="020B0604030504040204" pitchFamily="34" charset="-12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微軟正黑體" panose="020B0604030504040204" pitchFamily="34" charset="-12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9pPr>
          </a:lstStyle>
          <a:p>
            <a:pPr algn="r">
              <a:spcBef>
                <a:spcPct val="0"/>
              </a:spcBef>
              <a:buClrTx/>
              <a:buSzTx/>
              <a:buFontTx/>
              <a:buNone/>
            </a:pPr>
            <a:fld id="{2592083C-1453-4791-83F9-17797A1C689D}" type="slidenum">
              <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pPr algn="r">
                <a:spcBef>
                  <a:spcPct val="0"/>
                </a:spcBef>
                <a:buClrTx/>
                <a:buSzTx/>
                <a:buFontTx/>
                <a:buNone/>
              </a:pPr>
              <a:t>13</a:t>
            </a:fld>
            <a:endPar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2" name="Rectangle 2"/>
          <p:cNvSpPr txBox="1">
            <a:spLocks noChangeArrowheads="1"/>
          </p:cNvSpPr>
          <p:nvPr/>
        </p:nvSpPr>
        <p:spPr>
          <a:xfrm>
            <a:off x="1402953" y="2349500"/>
            <a:ext cx="7633543" cy="1439863"/>
          </a:xfrm>
          <a:prstGeom prst="rect">
            <a:avLst/>
          </a:prstGeom>
        </p:spPr>
        <p:txBody>
          <a:bodyPr anchor="ct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algn="ctr" fontAlgn="auto">
              <a:spcAft>
                <a:spcPts val="0"/>
              </a:spcAft>
              <a:defRPr/>
            </a:pPr>
            <a:r>
              <a:rPr kumimoji="1" lang="en-US" altLang="zh-TW" sz="48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Examples of S</a:t>
            </a:r>
            <a:r>
              <a:rPr kumimoji="1" lang="en-US" altLang="en-US" sz="48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exual </a:t>
            </a:r>
            <a:r>
              <a:rPr kumimoji="1" lang="en-US" altLang="en-US" sz="48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Harassment</a:t>
            </a:r>
          </a:p>
          <a:p>
            <a:pPr algn="ctr" fontAlgn="auto">
              <a:spcAft>
                <a:spcPts val="0"/>
              </a:spcAft>
              <a:defRPr/>
            </a:pPr>
            <a:r>
              <a:rPr kumimoji="1" lang="zh-TW" altLang="en-US" sz="48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性騷擾的例子</a:t>
            </a:r>
            <a:endParaRPr kumimoji="1" lang="en-US" altLang="zh-TW" sz="48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a:p>
            <a:pPr algn="ctr" fontAlgn="auto">
              <a:spcAft>
                <a:spcPts val="0"/>
              </a:spcAft>
              <a:defRPr/>
            </a:pPr>
            <a:endParaRPr lang="en-US" altLang="zh-TW" sz="4800" b="1" dirty="0">
              <a:solidFill>
                <a:srgbClr val="008080"/>
              </a:solidFill>
              <a:latin typeface="新細明體" panose="02020500000000000000" pitchFamily="18" charset="-120"/>
              <a:ea typeface="新細明體" panose="02020500000000000000" pitchFamily="18" charset="-120"/>
            </a:endParaRPr>
          </a:p>
        </p:txBody>
      </p:sp>
      <p:sp>
        <p:nvSpPr>
          <p:cNvPr id="26629" name="WordArt 33"/>
          <p:cNvSpPr>
            <a:spLocks noChangeArrowheads="1" noChangeShapeType="1" noTextEdit="1"/>
          </p:cNvSpPr>
          <p:nvPr/>
        </p:nvSpPr>
        <p:spPr bwMode="auto">
          <a:xfrm>
            <a:off x="660400" y="6323013"/>
            <a:ext cx="1430338" cy="182562"/>
          </a:xfrm>
          <a:prstGeom prst="rect">
            <a:avLst/>
          </a:prstGeom>
        </p:spPr>
        <p:txBody>
          <a:bodyPr wrap="none" fromWordArt="1">
            <a:prstTxWarp prst="textPlain">
              <a:avLst>
                <a:gd name="adj" fmla="val 50000"/>
              </a:avLst>
            </a:prstTxWarp>
          </a:bodyPr>
          <a:lstStyle/>
          <a:p>
            <a:pPr algn="ctr"/>
            <a:endParaRPr lang="en-US" sz="1200" kern="10">
              <a:ln w="9525">
                <a:solidFill>
                  <a:srgbClr val="404040"/>
                </a:solidFill>
                <a:round/>
                <a:headEnd/>
                <a:tailEnd/>
              </a:ln>
              <a:solidFill>
                <a:srgbClr val="404040"/>
              </a:solidFill>
              <a:latin typeface="STKaiti" panose="02010600040101010101" pitchFamily="2" charset="-122"/>
              <a:ea typeface="STKaiti" panose="02010600040101010101" pitchFamily="2" charset="-122"/>
            </a:endParaRPr>
          </a:p>
        </p:txBody>
      </p:sp>
    </p:spTree>
    <p:extLst>
      <p:ext uri="{BB962C8B-B14F-4D97-AF65-F5344CB8AC3E}">
        <p14:creationId xmlns:p14="http://schemas.microsoft.com/office/powerpoint/2010/main" val="10552860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1691679" y="1700808"/>
            <a:ext cx="7184033" cy="2862322"/>
          </a:xfrm>
          <a:prstGeom prst="rect">
            <a:avLst/>
          </a:prstGeom>
        </p:spPr>
        <p:txBody>
          <a:bodyPr wrap="square">
            <a:spAutoFit/>
          </a:bodyPr>
          <a:lstStyle/>
          <a:p>
            <a:pPr algn="just">
              <a:spcBef>
                <a:spcPts val="1200"/>
              </a:spcBef>
              <a:spcAft>
                <a:spcPts val="1200"/>
              </a:spcAft>
              <a:buClr>
                <a:prstClr val="black">
                  <a:lumMod val="65000"/>
                  <a:lumOff val="35000"/>
                </a:prstClr>
              </a:buClr>
              <a:buSzPct val="80000"/>
              <a:defRPr/>
            </a:pPr>
            <a:r>
              <a:rPr lang="en-US" altLang="zh-TW" sz="2400" dirty="0">
                <a:solidFill>
                  <a:prstClr val="black"/>
                </a:solidFill>
                <a:latin typeface="Arial" panose="020B0604020202020204" pitchFamily="34" charset="0"/>
                <a:cs typeface="Arial" panose="020B0604020202020204" pitchFamily="34" charset="0"/>
              </a:rPr>
              <a:t>A student downloads some pornographic photos from the internet and forwards them to other students without their permission.</a:t>
            </a:r>
          </a:p>
          <a:p>
            <a:pPr algn="just">
              <a:spcBef>
                <a:spcPts val="1200"/>
              </a:spcBef>
              <a:spcAft>
                <a:spcPts val="1200"/>
              </a:spcAft>
              <a:buClr>
                <a:prstClr val="black">
                  <a:lumMod val="65000"/>
                  <a:lumOff val="35000"/>
                </a:prstClr>
              </a:buClr>
              <a:buSzPct val="80000"/>
              <a:defRPr/>
            </a:pPr>
            <a:r>
              <a:rPr lang="zh-TW" altLang="en-US" sz="2400" dirty="0">
                <a:solidFill>
                  <a:prstClr val="black"/>
                </a:solidFill>
                <a:latin typeface="新細明體" panose="02020500000000000000" pitchFamily="18" charset="-120"/>
              </a:rPr>
              <a:t>某同學在網上下載了一些不雅照片，並把該些照片轉載給其他同學，而之前是沒有獲對方同意的。</a:t>
            </a:r>
            <a:endParaRPr lang="en-US" altLang="zh-TW" sz="2400" dirty="0">
              <a:solidFill>
                <a:prstClr val="black"/>
              </a:solidFill>
              <a:latin typeface="新細明體" panose="02020500000000000000" pitchFamily="18" charset="-120"/>
            </a:endParaRPr>
          </a:p>
          <a:p>
            <a:pPr algn="just">
              <a:spcBef>
                <a:spcPts val="1200"/>
              </a:spcBef>
              <a:spcAft>
                <a:spcPts val="1200"/>
              </a:spcAft>
              <a:buClr>
                <a:prstClr val="black">
                  <a:lumMod val="65000"/>
                  <a:lumOff val="35000"/>
                </a:prstClr>
              </a:buClr>
              <a:buSzPct val="80000"/>
              <a:defRPr/>
            </a:pPr>
            <a:endParaRPr lang="en-US" altLang="zh-TW" sz="2000" dirty="0">
              <a:solidFill>
                <a:prstClr val="black"/>
              </a:solidFill>
              <a:latin typeface="Arial" panose="020B0604020202020204" pitchFamily="34" charset="0"/>
              <a:cs typeface="Arial" panose="020B0604020202020204" pitchFamily="34" charset="0"/>
            </a:endParaRPr>
          </a:p>
        </p:txBody>
      </p:sp>
      <p:sp>
        <p:nvSpPr>
          <p:cNvPr id="12" name="Rectangle 2"/>
          <p:cNvSpPr txBox="1">
            <a:spLocks noChangeArrowheads="1"/>
          </p:cNvSpPr>
          <p:nvPr/>
        </p:nvSpPr>
        <p:spPr>
          <a:xfrm>
            <a:off x="1691679" y="262317"/>
            <a:ext cx="7184033" cy="1295400"/>
          </a:xfrm>
          <a:prstGeom prst="rect">
            <a:avLst/>
          </a:prstGeom>
        </p:spPr>
        <p:txBody>
          <a:bodyPr anchor="ct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algn="ctr">
              <a:defRPr/>
            </a:pPr>
            <a:r>
              <a:rPr kumimoji="1" lang="en-US" altLang="zh-TW"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Offensive materials of a sexual </a:t>
            </a:r>
            <a:r>
              <a:rPr kumimoji="1" lang="en-US" altLang="zh-TW" sz="34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nature</a:t>
            </a:r>
          </a:p>
          <a:p>
            <a:pPr algn="ctr">
              <a:defRPr/>
            </a:pPr>
            <a:r>
              <a:rPr kumimoji="1" lang="zh-TW" altLang="en-GB"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使人反感的涉及性的通訊</a:t>
            </a:r>
            <a:r>
              <a:rPr kumimoji="1" lang="zh-TW" altLang="en-GB" sz="34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資料</a:t>
            </a:r>
            <a:endParaRPr kumimoji="1" lang="en-US" altLang="zh-TW"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p:txBody>
      </p:sp>
      <p:sp>
        <p:nvSpPr>
          <p:cNvPr id="30725" name="Slide Number Placeholder 5"/>
          <p:cNvSpPr txBox="1">
            <a:spLocks noGrp="1"/>
          </p:cNvSpPr>
          <p:nvPr/>
        </p:nvSpPr>
        <p:spPr bwMode="auto">
          <a:xfrm>
            <a:off x="6988175" y="62849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微軟正黑體" panose="020B0604030504040204" pitchFamily="34" charset="-12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微軟正黑體" panose="020B0604030504040204" pitchFamily="34" charset="-12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9pPr>
          </a:lstStyle>
          <a:p>
            <a:pPr algn="r">
              <a:spcBef>
                <a:spcPct val="0"/>
              </a:spcBef>
              <a:buClrTx/>
              <a:buSzTx/>
              <a:buFontTx/>
              <a:buNone/>
            </a:pPr>
            <a:fld id="{1D260C6B-5805-457C-82F4-E5C808550012}" type="slidenum">
              <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pPr algn="r">
                <a:spcBef>
                  <a:spcPct val="0"/>
                </a:spcBef>
                <a:buClrTx/>
                <a:buSzTx/>
                <a:buFontTx/>
                <a:buNone/>
              </a:pPr>
              <a:t>14</a:t>
            </a:fld>
            <a:endPar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pic>
        <p:nvPicPr>
          <p:cNvPr id="30726"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6512" y="4076111"/>
            <a:ext cx="37592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FF427E6-7FA9-4428-94EB-775B7AA3D3F5}"/>
              </a:ext>
            </a:extLst>
          </p:cNvPr>
          <p:cNvSpPr txBox="1"/>
          <p:nvPr/>
        </p:nvSpPr>
        <p:spPr>
          <a:xfrm>
            <a:off x="1688120" y="4501455"/>
            <a:ext cx="3117307" cy="1138773"/>
          </a:xfrm>
          <a:prstGeom prst="rect">
            <a:avLst/>
          </a:prstGeom>
          <a:solidFill>
            <a:schemeClr val="accent4">
              <a:lumMod val="20000"/>
              <a:lumOff val="80000"/>
            </a:schemeClr>
          </a:solidFill>
        </p:spPr>
        <p:txBody>
          <a:bodyPr wrap="square" rtlCol="0">
            <a:spAutoFit/>
          </a:bodyPr>
          <a:lstStyle/>
          <a:p>
            <a:pPr algn="ctr"/>
            <a:r>
              <a:rPr lang="en-US" sz="3400" dirty="0">
                <a:solidFill>
                  <a:prstClr val="black"/>
                </a:solidFill>
              </a:rPr>
              <a:t>Unwanted!</a:t>
            </a:r>
          </a:p>
          <a:p>
            <a:pPr algn="ctr"/>
            <a:r>
              <a:rPr lang="zh-TW" altLang="en-US" sz="3400" dirty="0">
                <a:solidFill>
                  <a:prstClr val="black"/>
                </a:solidFill>
                <a:latin typeface="新細明體" panose="02020500000000000000" pitchFamily="18" charset="-120"/>
                <a:ea typeface="新細明體" panose="02020500000000000000" pitchFamily="18" charset="-120"/>
              </a:rPr>
              <a:t>不為他人</a:t>
            </a:r>
            <a:r>
              <a:rPr lang="zh-TW" altLang="en-US" sz="3400" dirty="0" smtClean="0">
                <a:solidFill>
                  <a:prstClr val="black"/>
                </a:solidFill>
                <a:latin typeface="新細明體" panose="02020500000000000000" pitchFamily="18" charset="-120"/>
                <a:ea typeface="新細明體" panose="02020500000000000000" pitchFamily="18" charset="-120"/>
              </a:rPr>
              <a:t>接受</a:t>
            </a:r>
            <a:r>
              <a:rPr lang="en-US" altLang="zh-TW" sz="3400" dirty="0" smtClean="0">
                <a:solidFill>
                  <a:prstClr val="black"/>
                </a:solidFill>
                <a:latin typeface="新細明體" panose="02020500000000000000" pitchFamily="18" charset="-120"/>
                <a:ea typeface="新細明體" panose="02020500000000000000" pitchFamily="18" charset="-120"/>
              </a:rPr>
              <a:t>!</a:t>
            </a:r>
            <a:endParaRPr lang="en-US" sz="3400" dirty="0">
              <a:solidFill>
                <a:prstClr val="black"/>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82709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1763687" y="1746250"/>
            <a:ext cx="7129488" cy="3354765"/>
          </a:xfrm>
          <a:prstGeom prst="rect">
            <a:avLst/>
          </a:prstGeom>
        </p:spPr>
        <p:txBody>
          <a:bodyPr wrap="square">
            <a:spAutoFit/>
          </a:bodyPr>
          <a:lstStyle/>
          <a:p>
            <a:pPr algn="just">
              <a:spcBef>
                <a:spcPts val="1200"/>
              </a:spcBef>
              <a:spcAft>
                <a:spcPts val="1200"/>
              </a:spcAft>
              <a:buClr>
                <a:prstClr val="black">
                  <a:lumMod val="65000"/>
                  <a:lumOff val="35000"/>
                </a:prstClr>
              </a:buClr>
              <a:buSzPct val="80000"/>
              <a:defRPr/>
            </a:pPr>
            <a:r>
              <a:rPr lang="en-US" altLang="zh-TW" sz="2400" dirty="0">
                <a:solidFill>
                  <a:prstClr val="black"/>
                </a:solidFill>
                <a:latin typeface="Arial" panose="020B0604020202020204" pitchFamily="34" charset="0"/>
                <a:cs typeface="Arial" panose="020B0604020202020204" pitchFamily="34" charset="0"/>
              </a:rPr>
              <a:t>A few students telling sex-related jokes and  making disparaging remarks about the female body, in the presence of other classmates. The classmates find it </a:t>
            </a:r>
            <a:r>
              <a:rPr lang="en-US" altLang="zh-TW" sz="2400" dirty="0">
                <a:solidFill>
                  <a:srgbClr val="3C9770"/>
                </a:solidFill>
                <a:latin typeface="Arial" panose="020B0604020202020204" pitchFamily="34" charset="0"/>
                <a:cs typeface="Arial" panose="020B0604020202020204" pitchFamily="34" charset="0"/>
              </a:rPr>
              <a:t>unpleasant</a:t>
            </a:r>
            <a:r>
              <a:rPr lang="en-US" altLang="zh-TW" sz="2400" dirty="0">
                <a:solidFill>
                  <a:prstClr val="black"/>
                </a:solidFill>
                <a:latin typeface="Arial" panose="020B0604020202020204" pitchFamily="34" charset="0"/>
                <a:cs typeface="Arial" panose="020B0604020202020204" pitchFamily="34" charset="0"/>
              </a:rPr>
              <a:t> and highly </a:t>
            </a:r>
            <a:r>
              <a:rPr lang="en-US" altLang="zh-TW" sz="2400" dirty="0">
                <a:solidFill>
                  <a:srgbClr val="3C9770"/>
                </a:solidFill>
                <a:latin typeface="Arial" panose="020B0604020202020204" pitchFamily="34" charset="0"/>
                <a:cs typeface="Arial" panose="020B0604020202020204" pitchFamily="34" charset="0"/>
              </a:rPr>
              <a:t>offensive</a:t>
            </a:r>
            <a:r>
              <a:rPr lang="en-US" altLang="zh-TW" sz="2400" dirty="0">
                <a:solidFill>
                  <a:prstClr val="black"/>
                </a:solidFill>
                <a:latin typeface="Arial" panose="020B0604020202020204" pitchFamily="34" charset="0"/>
                <a:cs typeface="Arial" panose="020B0604020202020204" pitchFamily="34" charset="0"/>
              </a:rPr>
              <a:t>. </a:t>
            </a:r>
          </a:p>
          <a:p>
            <a:pPr algn="just">
              <a:spcBef>
                <a:spcPts val="1200"/>
              </a:spcBef>
              <a:spcAft>
                <a:spcPts val="1200"/>
              </a:spcAft>
              <a:buClr>
                <a:prstClr val="black">
                  <a:lumMod val="65000"/>
                  <a:lumOff val="35000"/>
                </a:prstClr>
              </a:buClr>
              <a:buSzPct val="80000"/>
              <a:defRPr/>
            </a:pPr>
            <a:r>
              <a:rPr lang="zh-TW" altLang="en-US" sz="2400" dirty="0">
                <a:solidFill>
                  <a:prstClr val="black"/>
                </a:solidFill>
                <a:latin typeface="新細明體" panose="02020500000000000000" pitchFamily="18" charset="-120"/>
              </a:rPr>
              <a:t>一些同學以黃色笑話為話題，更把女性的身材作為笑柄，令其他在場的同學感到</a:t>
            </a:r>
            <a:r>
              <a:rPr lang="zh-TW" altLang="en-US" sz="2400" dirty="0">
                <a:solidFill>
                  <a:srgbClr val="3C9770"/>
                </a:solidFill>
                <a:latin typeface="Arial" panose="020B0604020202020204" pitchFamily="34" charset="0"/>
                <a:cs typeface="Arial" panose="020B0604020202020204" pitchFamily="34" charset="0"/>
              </a:rPr>
              <a:t>不安</a:t>
            </a:r>
            <a:r>
              <a:rPr lang="zh-TW" altLang="en-US" sz="2400" dirty="0">
                <a:solidFill>
                  <a:prstClr val="black"/>
                </a:solidFill>
                <a:latin typeface="新細明體" panose="02020500000000000000" pitchFamily="18" charset="-120"/>
              </a:rPr>
              <a:t>和</a:t>
            </a:r>
            <a:r>
              <a:rPr lang="zh-TW" altLang="en-US" sz="2400" dirty="0">
                <a:solidFill>
                  <a:srgbClr val="3C9770"/>
                </a:solidFill>
                <a:latin typeface="Arial" panose="020B0604020202020204" pitchFamily="34" charset="0"/>
                <a:cs typeface="Arial" panose="020B0604020202020204" pitchFamily="34" charset="0"/>
              </a:rPr>
              <a:t>侮辱</a:t>
            </a:r>
            <a:r>
              <a:rPr lang="zh-TW" altLang="en-US" sz="2400" dirty="0">
                <a:solidFill>
                  <a:prstClr val="black"/>
                </a:solidFill>
                <a:latin typeface="新細明體" panose="02020500000000000000" pitchFamily="18" charset="-120"/>
              </a:rPr>
              <a:t>。</a:t>
            </a:r>
            <a:endParaRPr lang="en-US" altLang="zh-TW" sz="2400" dirty="0">
              <a:solidFill>
                <a:prstClr val="black"/>
              </a:solidFill>
              <a:latin typeface="新細明體" panose="02020500000000000000" pitchFamily="18" charset="-120"/>
            </a:endParaRPr>
          </a:p>
          <a:p>
            <a:pPr algn="just">
              <a:spcBef>
                <a:spcPts val="1200"/>
              </a:spcBef>
              <a:spcAft>
                <a:spcPts val="1200"/>
              </a:spcAft>
              <a:buClr>
                <a:prstClr val="black">
                  <a:lumMod val="65000"/>
                  <a:lumOff val="35000"/>
                </a:prstClr>
              </a:buClr>
              <a:buSzPct val="80000"/>
              <a:defRPr/>
            </a:pPr>
            <a:endParaRPr lang="en-US" altLang="zh-TW" sz="2400" dirty="0">
              <a:solidFill>
                <a:prstClr val="black"/>
              </a:solidFill>
              <a:latin typeface="Arial" panose="020B0604020202020204" pitchFamily="34" charset="0"/>
              <a:cs typeface="Arial" panose="020B0604020202020204" pitchFamily="34" charset="0"/>
            </a:endParaRPr>
          </a:p>
        </p:txBody>
      </p:sp>
      <p:sp>
        <p:nvSpPr>
          <p:cNvPr id="18" name="Rectangle 2"/>
          <p:cNvSpPr txBox="1">
            <a:spLocks noChangeArrowheads="1"/>
          </p:cNvSpPr>
          <p:nvPr/>
        </p:nvSpPr>
        <p:spPr>
          <a:xfrm>
            <a:off x="1763687" y="207863"/>
            <a:ext cx="7112025" cy="1295400"/>
          </a:xfrm>
          <a:prstGeom prst="rect">
            <a:avLst/>
          </a:prstGeom>
        </p:spPr>
        <p:txBody>
          <a:bodyPr anchor="ct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algn="ctr">
              <a:defRPr/>
            </a:pPr>
            <a:r>
              <a:rPr kumimoji="1" lang="en-US"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Comments with sexual </a:t>
            </a:r>
            <a:r>
              <a:rPr kumimoji="1" lang="en-US" sz="34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innuendoes</a:t>
            </a:r>
          </a:p>
          <a:p>
            <a:pPr algn="ctr">
              <a:defRPr/>
            </a:pPr>
            <a:r>
              <a:rPr kumimoji="1" lang="zh-TW" altLang="en-GB"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帶有性方面影射的</a:t>
            </a:r>
            <a:r>
              <a:rPr kumimoji="1" lang="zh-TW" altLang="en-GB" sz="34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評論</a:t>
            </a:r>
            <a:endParaRPr kumimoji="1" lang="en-US" altLang="zh-TW"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p:txBody>
      </p:sp>
      <p:sp>
        <p:nvSpPr>
          <p:cNvPr id="28677" name="Slide Number Placeholder 5"/>
          <p:cNvSpPr txBox="1">
            <a:spLocks noGrp="1"/>
          </p:cNvSpPr>
          <p:nvPr/>
        </p:nvSpPr>
        <p:spPr bwMode="auto">
          <a:xfrm>
            <a:off x="6988175" y="62849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微軟正黑體" panose="020B0604030504040204" pitchFamily="34" charset="-12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微軟正黑體" panose="020B0604030504040204" pitchFamily="34" charset="-12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9pPr>
          </a:lstStyle>
          <a:p>
            <a:pPr algn="r">
              <a:spcBef>
                <a:spcPct val="0"/>
              </a:spcBef>
              <a:buClrTx/>
              <a:buSzTx/>
              <a:buFontTx/>
              <a:buNone/>
            </a:pPr>
            <a:fld id="{6138CE54-8DFC-4348-9F6F-FFEC827B73FB}" type="slidenum">
              <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pPr algn="r">
                <a:spcBef>
                  <a:spcPct val="0"/>
                </a:spcBef>
                <a:buClrTx/>
                <a:buSzTx/>
                <a:buFontTx/>
                <a:buNone/>
              </a:pPr>
              <a:t>15</a:t>
            </a:fld>
            <a:endPar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pic>
        <p:nvPicPr>
          <p:cNvPr id="286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437112"/>
            <a:ext cx="3096344"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3E68C39-AF54-479D-B5FE-747621F7C14A}"/>
              </a:ext>
            </a:extLst>
          </p:cNvPr>
          <p:cNvSpPr txBox="1"/>
          <p:nvPr/>
        </p:nvSpPr>
        <p:spPr>
          <a:xfrm>
            <a:off x="1934880" y="4902999"/>
            <a:ext cx="2693390" cy="1138773"/>
          </a:xfrm>
          <a:prstGeom prst="rect">
            <a:avLst/>
          </a:prstGeom>
          <a:solidFill>
            <a:schemeClr val="accent4">
              <a:lumMod val="20000"/>
              <a:lumOff val="80000"/>
            </a:schemeClr>
          </a:solidFill>
        </p:spPr>
        <p:txBody>
          <a:bodyPr wrap="square" rtlCol="0">
            <a:spAutoFit/>
          </a:bodyPr>
          <a:lstStyle/>
          <a:p>
            <a:pPr algn="ctr"/>
            <a:r>
              <a:rPr lang="en-US" sz="3400" dirty="0">
                <a:solidFill>
                  <a:prstClr val="black"/>
                </a:solidFill>
              </a:rPr>
              <a:t>Unwelcomed!</a:t>
            </a:r>
          </a:p>
          <a:p>
            <a:pPr algn="ctr"/>
            <a:r>
              <a:rPr lang="zh-TW" altLang="en-US" sz="3400" dirty="0" smtClean="0">
                <a:solidFill>
                  <a:prstClr val="black"/>
                </a:solidFill>
                <a:latin typeface="新細明體" panose="02020500000000000000" pitchFamily="18" charset="-120"/>
                <a:ea typeface="新細明體" panose="02020500000000000000" pitchFamily="18" charset="-120"/>
              </a:rPr>
              <a:t>不受歡迎</a:t>
            </a:r>
            <a:r>
              <a:rPr lang="en-US" altLang="zh-TW" sz="3400" dirty="0" smtClean="0">
                <a:solidFill>
                  <a:prstClr val="black"/>
                </a:solidFill>
                <a:latin typeface="新細明體" panose="02020500000000000000" pitchFamily="18" charset="-120"/>
                <a:ea typeface="新細明體" panose="02020500000000000000" pitchFamily="18" charset="-120"/>
              </a:rPr>
              <a:t>!</a:t>
            </a:r>
            <a:endParaRPr lang="en-US" sz="3400" dirty="0">
              <a:solidFill>
                <a:prstClr val="black"/>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321853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p:cNvSpPr/>
          <p:nvPr/>
        </p:nvSpPr>
        <p:spPr>
          <a:xfrm>
            <a:off x="1691680" y="1573601"/>
            <a:ext cx="7272808" cy="3585597"/>
          </a:xfrm>
          <a:prstGeom prst="rect">
            <a:avLst/>
          </a:prstGeom>
        </p:spPr>
        <p:txBody>
          <a:bodyPr wrap="square">
            <a:spAutoFit/>
          </a:bodyPr>
          <a:lstStyle/>
          <a:p>
            <a:pPr algn="just">
              <a:spcBef>
                <a:spcPts val="1200"/>
              </a:spcBef>
              <a:spcAft>
                <a:spcPts val="600"/>
              </a:spcAft>
              <a:buClr>
                <a:prstClr val="black">
                  <a:lumMod val="65000"/>
                  <a:lumOff val="35000"/>
                </a:prstClr>
              </a:buClr>
              <a:buSzPct val="80000"/>
              <a:defRPr/>
            </a:pPr>
            <a:r>
              <a:rPr lang="en-US" altLang="zh-TW" sz="2400" dirty="0">
                <a:solidFill>
                  <a:prstClr val="black"/>
                </a:solidFill>
                <a:latin typeface="Arial" panose="020B0604020202020204" pitchFamily="34" charset="0"/>
                <a:cs typeface="Arial" panose="020B0604020202020204" pitchFamily="34" charset="0"/>
              </a:rPr>
              <a:t>An academic staff using sexually suggestive jokes in </a:t>
            </a:r>
            <a:r>
              <a:rPr lang="en-US" altLang="zh-TW" sz="2400" dirty="0" smtClean="0">
                <a:solidFill>
                  <a:prstClr val="black"/>
                </a:solidFill>
                <a:latin typeface="Arial" panose="020B0604020202020204" pitchFamily="34" charset="0"/>
                <a:cs typeface="Arial" panose="020B0604020202020204" pitchFamily="34" charset="0"/>
              </a:rPr>
              <a:t>academic events (e.g. lecture, student activities) which is unrelated </a:t>
            </a:r>
            <a:r>
              <a:rPr lang="en-US" altLang="zh-TW" sz="2400" dirty="0">
                <a:solidFill>
                  <a:prstClr val="black"/>
                </a:solidFill>
                <a:latin typeface="Arial" panose="020B0604020202020204" pitchFamily="34" charset="0"/>
                <a:cs typeface="Arial" panose="020B0604020202020204" pitchFamily="34" charset="0"/>
              </a:rPr>
              <a:t>to </a:t>
            </a:r>
            <a:r>
              <a:rPr lang="en-US" altLang="zh-TW" sz="2400" dirty="0" smtClean="0">
                <a:solidFill>
                  <a:prstClr val="black"/>
                </a:solidFill>
                <a:latin typeface="Arial" panose="020B0604020202020204" pitchFamily="34" charset="0"/>
                <a:cs typeface="Arial" panose="020B0604020202020204" pitchFamily="34" charset="0"/>
              </a:rPr>
              <a:t>sex, this </a:t>
            </a:r>
            <a:r>
              <a:rPr lang="en-US" altLang="zh-TW" sz="2400" dirty="0">
                <a:solidFill>
                  <a:prstClr val="black"/>
                </a:solidFill>
                <a:latin typeface="Arial" panose="020B0604020202020204" pitchFamily="34" charset="0"/>
                <a:cs typeface="Arial" panose="020B0604020202020204" pitchFamily="34" charset="0"/>
              </a:rPr>
              <a:t>makes the students in </a:t>
            </a:r>
            <a:r>
              <a:rPr lang="en-US" altLang="zh-TW" sz="2400" dirty="0" smtClean="0">
                <a:solidFill>
                  <a:prstClr val="black"/>
                </a:solidFill>
                <a:latin typeface="Arial" panose="020B0604020202020204" pitchFamily="34" charset="0"/>
                <a:cs typeface="Arial" panose="020B0604020202020204" pitchFamily="34" charset="0"/>
              </a:rPr>
              <a:t>feel </a:t>
            </a:r>
            <a:r>
              <a:rPr lang="en-US" altLang="zh-TW" sz="2400" dirty="0">
                <a:solidFill>
                  <a:srgbClr val="3C9770"/>
                </a:solidFill>
                <a:latin typeface="Arial" panose="020B0604020202020204" pitchFamily="34" charset="0"/>
                <a:cs typeface="Arial" panose="020B0604020202020204" pitchFamily="34" charset="0"/>
              </a:rPr>
              <a:t>uncomfortable</a:t>
            </a:r>
            <a:r>
              <a:rPr lang="en-US" altLang="zh-TW" sz="2400" dirty="0">
                <a:solidFill>
                  <a:prstClr val="black"/>
                </a:solidFill>
                <a:latin typeface="Arial" panose="020B0604020202020204" pitchFamily="34" charset="0"/>
                <a:cs typeface="Arial" panose="020B0604020202020204" pitchFamily="34" charset="0"/>
              </a:rPr>
              <a:t> and </a:t>
            </a:r>
            <a:r>
              <a:rPr lang="en-US" altLang="zh-TW" sz="2400" dirty="0">
                <a:solidFill>
                  <a:srgbClr val="3C9770"/>
                </a:solidFill>
                <a:latin typeface="Arial" panose="020B0604020202020204" pitchFamily="34" charset="0"/>
                <a:cs typeface="Arial" panose="020B0604020202020204" pitchFamily="34" charset="0"/>
              </a:rPr>
              <a:t>embarrassed</a:t>
            </a:r>
            <a:r>
              <a:rPr lang="en-US" altLang="zh-TW" sz="2400" dirty="0">
                <a:solidFill>
                  <a:prstClr val="black"/>
                </a:solidFill>
                <a:latin typeface="Arial" panose="020B0604020202020204" pitchFamily="34" charset="0"/>
                <a:cs typeface="Arial" panose="020B0604020202020204" pitchFamily="34" charset="0"/>
              </a:rPr>
              <a:t>.</a:t>
            </a:r>
          </a:p>
          <a:p>
            <a:pPr algn="just" fontAlgn="base">
              <a:spcBef>
                <a:spcPts val="1200"/>
              </a:spcBef>
              <a:spcAft>
                <a:spcPts val="1200"/>
              </a:spcAft>
              <a:buClr>
                <a:prstClr val="black">
                  <a:lumMod val="65000"/>
                  <a:lumOff val="35000"/>
                </a:prstClr>
              </a:buClr>
              <a:buSzPct val="80000"/>
              <a:defRPr/>
            </a:pPr>
            <a:r>
              <a:rPr kumimoji="1" lang="zh-TW" altLang="en-US" sz="2400" dirty="0">
                <a:solidFill>
                  <a:prstClr val="black"/>
                </a:solidFill>
                <a:latin typeface="新細明體" panose="02020500000000000000" pitchFamily="18" charset="-120"/>
              </a:rPr>
              <a:t>某</a:t>
            </a:r>
            <a:r>
              <a:rPr kumimoji="1" lang="zh-TW" altLang="en-US" sz="2400" dirty="0" smtClean="0">
                <a:solidFill>
                  <a:prstClr val="black"/>
                </a:solidFill>
                <a:latin typeface="新細明體" panose="02020500000000000000" pitchFamily="18" charset="-120"/>
              </a:rPr>
              <a:t>教師在學術活動上</a:t>
            </a:r>
            <a:r>
              <a:rPr kumimoji="1" lang="en-US" altLang="zh-TW" sz="2400" dirty="0" smtClean="0">
                <a:solidFill>
                  <a:prstClr val="black"/>
                </a:solidFill>
                <a:latin typeface="新細明體" panose="02020500000000000000" pitchFamily="18" charset="-120"/>
              </a:rPr>
              <a:t>(</a:t>
            </a:r>
            <a:r>
              <a:rPr kumimoji="1" lang="zh-TW" altLang="en-US" sz="2400" dirty="0" smtClean="0">
                <a:solidFill>
                  <a:prstClr val="black"/>
                </a:solidFill>
                <a:latin typeface="新細明體" panose="02020500000000000000" pitchFamily="18" charset="-120"/>
              </a:rPr>
              <a:t>如授課</a:t>
            </a:r>
            <a:r>
              <a:rPr kumimoji="1" lang="en-US" altLang="zh-TW" sz="2400" dirty="0" smtClean="0">
                <a:solidFill>
                  <a:prstClr val="black"/>
                </a:solidFill>
                <a:latin typeface="新細明體" panose="02020500000000000000" pitchFamily="18" charset="-120"/>
              </a:rPr>
              <a:t>,</a:t>
            </a:r>
            <a:r>
              <a:rPr kumimoji="1" lang="zh-TW" altLang="en-US" sz="2400" smtClean="0">
                <a:solidFill>
                  <a:prstClr val="black"/>
                </a:solidFill>
                <a:latin typeface="新細明體" panose="02020500000000000000" pitchFamily="18" charset="-120"/>
              </a:rPr>
              <a:t>學生活動</a:t>
            </a:r>
            <a:r>
              <a:rPr kumimoji="1" lang="zh-TW" altLang="en-US" sz="2400" dirty="0" smtClean="0">
                <a:solidFill>
                  <a:prstClr val="black"/>
                </a:solidFill>
                <a:latin typeface="新細明體" panose="02020500000000000000" pitchFamily="18" charset="-120"/>
              </a:rPr>
              <a:t>等</a:t>
            </a:r>
            <a:r>
              <a:rPr kumimoji="1" lang="en-US" altLang="zh-TW" sz="2400" dirty="0" smtClean="0">
                <a:solidFill>
                  <a:prstClr val="black"/>
                </a:solidFill>
                <a:latin typeface="新細明體" panose="02020500000000000000" pitchFamily="18" charset="-120"/>
              </a:rPr>
              <a:t>)</a:t>
            </a:r>
            <a:r>
              <a:rPr kumimoji="1" lang="zh-TW" altLang="en-US" sz="2400" dirty="0" smtClean="0">
                <a:solidFill>
                  <a:prstClr val="black"/>
                </a:solidFill>
                <a:latin typeface="新細明體" panose="02020500000000000000" pitchFamily="18" charset="-120"/>
              </a:rPr>
              <a:t>，</a:t>
            </a:r>
            <a:r>
              <a:rPr kumimoji="1" lang="zh-TW" altLang="en-US" sz="2400" dirty="0">
                <a:solidFill>
                  <a:prstClr val="black"/>
                </a:solidFill>
                <a:latin typeface="新細明體" panose="02020500000000000000" pitchFamily="18" charset="-120"/>
              </a:rPr>
              <a:t>用帶有性含義的笑話教授與性無關的課題，使在場學生感到十分</a:t>
            </a:r>
            <a:r>
              <a:rPr lang="zh-TW" altLang="en-US" sz="2400" dirty="0">
                <a:solidFill>
                  <a:srgbClr val="3C9770"/>
                </a:solidFill>
                <a:latin typeface="Arial" panose="020B0604020202020204" pitchFamily="34" charset="0"/>
                <a:cs typeface="Arial" panose="020B0604020202020204" pitchFamily="34" charset="0"/>
              </a:rPr>
              <a:t>不舒服</a:t>
            </a:r>
            <a:r>
              <a:rPr kumimoji="1" lang="zh-TW" altLang="en-US" sz="2400" dirty="0">
                <a:solidFill>
                  <a:prstClr val="black"/>
                </a:solidFill>
                <a:latin typeface="新細明體" panose="02020500000000000000" pitchFamily="18" charset="-120"/>
              </a:rPr>
              <a:t>及</a:t>
            </a:r>
            <a:r>
              <a:rPr kumimoji="1" lang="zh-TW" altLang="en-US" sz="2400" dirty="0">
                <a:solidFill>
                  <a:srgbClr val="3C9770"/>
                </a:solidFill>
                <a:latin typeface="新細明體" panose="02020500000000000000" pitchFamily="18" charset="-120"/>
              </a:rPr>
              <a:t>尷尬</a:t>
            </a:r>
            <a:r>
              <a:rPr kumimoji="1" lang="zh-TW" altLang="en-US" sz="2400" dirty="0">
                <a:solidFill>
                  <a:prstClr val="black"/>
                </a:solidFill>
                <a:latin typeface="新細明體" panose="02020500000000000000" pitchFamily="18" charset="-120"/>
              </a:rPr>
              <a:t>。</a:t>
            </a:r>
            <a:endParaRPr kumimoji="1" lang="en-US" altLang="zh-TW" sz="2400" dirty="0">
              <a:solidFill>
                <a:prstClr val="black"/>
              </a:solidFill>
              <a:latin typeface="新細明體" panose="02020500000000000000" pitchFamily="18" charset="-120"/>
            </a:endParaRPr>
          </a:p>
          <a:p>
            <a:pPr algn="just">
              <a:spcBef>
                <a:spcPts val="1200"/>
              </a:spcBef>
              <a:spcAft>
                <a:spcPts val="1200"/>
              </a:spcAft>
              <a:buClr>
                <a:prstClr val="black">
                  <a:lumMod val="65000"/>
                  <a:lumOff val="35000"/>
                </a:prstClr>
              </a:buClr>
              <a:buSzPct val="80000"/>
              <a:defRPr/>
            </a:pPr>
            <a:endParaRPr lang="en-US" altLang="zh-TW" sz="2400" dirty="0">
              <a:solidFill>
                <a:prstClr val="black"/>
              </a:solidFill>
              <a:latin typeface="Arial" panose="020B0604020202020204" pitchFamily="34" charset="0"/>
              <a:cs typeface="Arial" panose="020B0604020202020204" pitchFamily="34" charset="0"/>
            </a:endParaRPr>
          </a:p>
        </p:txBody>
      </p:sp>
      <p:sp>
        <p:nvSpPr>
          <p:cNvPr id="17" name="Rectangle 2"/>
          <p:cNvSpPr txBox="1">
            <a:spLocks noChangeArrowheads="1"/>
          </p:cNvSpPr>
          <p:nvPr/>
        </p:nvSpPr>
        <p:spPr>
          <a:xfrm>
            <a:off x="1691680" y="190309"/>
            <a:ext cx="7112025" cy="1295400"/>
          </a:xfrm>
          <a:prstGeom prst="rect">
            <a:avLst/>
          </a:prstGeom>
        </p:spPr>
        <p:txBody>
          <a:bodyPr anchor="ct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algn="ctr">
              <a:defRPr/>
            </a:pPr>
            <a:r>
              <a:rPr kumimoji="1" lang="en-US" altLang="zh-TW"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Sexual comments or </a:t>
            </a:r>
            <a:r>
              <a:rPr kumimoji="1" lang="en-US" altLang="zh-TW" sz="34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jokes</a:t>
            </a:r>
          </a:p>
          <a:p>
            <a:pPr algn="ctr">
              <a:defRPr/>
            </a:pPr>
            <a:r>
              <a:rPr kumimoji="1" lang="zh-TW" altLang="en-US" sz="34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帶有性的評論或笑話</a:t>
            </a:r>
            <a:endParaRPr kumimoji="1" lang="zh-TW" altLang="en-US"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p:txBody>
      </p:sp>
      <p:sp>
        <p:nvSpPr>
          <p:cNvPr id="29701" name="Slide Number Placeholder 5"/>
          <p:cNvSpPr txBox="1">
            <a:spLocks noGrp="1"/>
          </p:cNvSpPr>
          <p:nvPr/>
        </p:nvSpPr>
        <p:spPr bwMode="auto">
          <a:xfrm>
            <a:off x="6988175" y="62849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微軟正黑體" panose="020B0604030504040204" pitchFamily="34" charset="-12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微軟正黑體" panose="020B0604030504040204" pitchFamily="34" charset="-12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9pPr>
          </a:lstStyle>
          <a:p>
            <a:pPr algn="r">
              <a:spcBef>
                <a:spcPct val="0"/>
              </a:spcBef>
              <a:buClrTx/>
              <a:buSzTx/>
              <a:buFontTx/>
              <a:buNone/>
            </a:pPr>
            <a:fld id="{0CD160D6-3F3A-4B72-BEAD-7425A0CAF6B5}" type="slidenum">
              <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pPr algn="r">
                <a:spcBef>
                  <a:spcPct val="0"/>
                </a:spcBef>
                <a:buClrTx/>
                <a:buSzTx/>
                <a:buFontTx/>
                <a:buNone/>
              </a:pPr>
              <a:t>16</a:t>
            </a:fld>
            <a:endPar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pic>
        <p:nvPicPr>
          <p:cNvPr id="297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36676" y="4243404"/>
            <a:ext cx="3446142" cy="23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60CF3CA-97E3-4866-99C5-343D53AB138F}"/>
              </a:ext>
            </a:extLst>
          </p:cNvPr>
          <p:cNvSpPr txBox="1"/>
          <p:nvPr/>
        </p:nvSpPr>
        <p:spPr>
          <a:xfrm>
            <a:off x="1814732" y="4621664"/>
            <a:ext cx="2822525" cy="1138773"/>
          </a:xfrm>
          <a:prstGeom prst="rect">
            <a:avLst/>
          </a:prstGeom>
          <a:solidFill>
            <a:schemeClr val="accent4">
              <a:lumMod val="20000"/>
              <a:lumOff val="80000"/>
            </a:schemeClr>
          </a:solidFill>
        </p:spPr>
        <p:txBody>
          <a:bodyPr wrap="square" rtlCol="0">
            <a:spAutoFit/>
          </a:bodyPr>
          <a:lstStyle/>
          <a:p>
            <a:pPr algn="ctr"/>
            <a:r>
              <a:rPr lang="en-US" sz="3400" dirty="0">
                <a:solidFill>
                  <a:prstClr val="black"/>
                </a:solidFill>
              </a:rPr>
              <a:t>Inappropriate!</a:t>
            </a:r>
          </a:p>
          <a:p>
            <a:pPr algn="ctr"/>
            <a:r>
              <a:rPr lang="zh-TW" altLang="en-US" sz="3400" dirty="0">
                <a:solidFill>
                  <a:prstClr val="black"/>
                </a:solidFill>
                <a:latin typeface="新細明體" panose="02020500000000000000" pitchFamily="18" charset="-120"/>
                <a:ea typeface="新細明體" panose="02020500000000000000" pitchFamily="18" charset="-120"/>
              </a:rPr>
              <a:t>不</a:t>
            </a:r>
            <a:r>
              <a:rPr lang="zh-TW" altLang="en-US" sz="3400" dirty="0" smtClean="0">
                <a:solidFill>
                  <a:prstClr val="black"/>
                </a:solidFill>
                <a:latin typeface="新細明體" panose="02020500000000000000" pitchFamily="18" charset="-120"/>
                <a:ea typeface="新細明體" panose="02020500000000000000" pitchFamily="18" charset="-120"/>
              </a:rPr>
              <a:t>恰當</a:t>
            </a:r>
            <a:r>
              <a:rPr lang="en-US" altLang="zh-TW" sz="3400" dirty="0" smtClean="0">
                <a:solidFill>
                  <a:prstClr val="black"/>
                </a:solidFill>
                <a:latin typeface="新細明體" panose="02020500000000000000" pitchFamily="18" charset="-120"/>
                <a:ea typeface="新細明體" panose="02020500000000000000" pitchFamily="18" charset="-120"/>
              </a:rPr>
              <a:t>!</a:t>
            </a:r>
            <a:endParaRPr lang="en-US" sz="3400" dirty="0">
              <a:solidFill>
                <a:prstClr val="black"/>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203840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DEAF15-628B-4895-94E4-7997C2F575E8}"/>
              </a:ext>
            </a:extLst>
          </p:cNvPr>
          <p:cNvSpPr txBox="1"/>
          <p:nvPr/>
        </p:nvSpPr>
        <p:spPr>
          <a:xfrm>
            <a:off x="1750073" y="4624366"/>
            <a:ext cx="2592288" cy="1138773"/>
          </a:xfrm>
          <a:prstGeom prst="rect">
            <a:avLst/>
          </a:prstGeom>
          <a:solidFill>
            <a:schemeClr val="accent4">
              <a:lumMod val="20000"/>
              <a:lumOff val="80000"/>
            </a:schemeClr>
          </a:solidFill>
        </p:spPr>
        <p:txBody>
          <a:bodyPr wrap="square" rtlCol="0">
            <a:spAutoFit/>
          </a:bodyPr>
          <a:lstStyle/>
          <a:p>
            <a:pPr algn="ctr"/>
            <a:r>
              <a:rPr lang="en-US" altLang="zh-TW" sz="3400" dirty="0">
                <a:solidFill>
                  <a:prstClr val="black"/>
                </a:solidFill>
              </a:rPr>
              <a:t>Coercive</a:t>
            </a:r>
            <a:r>
              <a:rPr lang="en-US" sz="3400" dirty="0">
                <a:solidFill>
                  <a:prstClr val="black"/>
                </a:solidFill>
              </a:rPr>
              <a:t>!</a:t>
            </a:r>
          </a:p>
          <a:p>
            <a:pPr algn="ctr"/>
            <a:r>
              <a:rPr lang="zh-TW" altLang="en-US" sz="3400" dirty="0" smtClean="0">
                <a:solidFill>
                  <a:prstClr val="black"/>
                </a:solidFill>
                <a:latin typeface="新細明體" panose="02020500000000000000" pitchFamily="18" charset="-120"/>
                <a:ea typeface="新細明體" panose="02020500000000000000" pitchFamily="18" charset="-120"/>
              </a:rPr>
              <a:t>脅迫</a:t>
            </a:r>
            <a:r>
              <a:rPr lang="en-US" altLang="zh-TW" sz="3400" dirty="0" smtClean="0">
                <a:solidFill>
                  <a:prstClr val="black"/>
                </a:solidFill>
                <a:latin typeface="新細明體" panose="02020500000000000000" pitchFamily="18" charset="-120"/>
                <a:ea typeface="新細明體" panose="02020500000000000000" pitchFamily="18" charset="-120"/>
              </a:rPr>
              <a:t>!</a:t>
            </a:r>
            <a:endParaRPr lang="en-US" sz="3400" dirty="0">
              <a:solidFill>
                <a:prstClr val="black"/>
              </a:solidFill>
              <a:latin typeface="新細明體" panose="02020500000000000000" pitchFamily="18" charset="-120"/>
              <a:ea typeface="新細明體" panose="02020500000000000000" pitchFamily="18" charset="-120"/>
            </a:endParaRPr>
          </a:p>
        </p:txBody>
      </p:sp>
      <p:pic>
        <p:nvPicPr>
          <p:cNvPr id="7" name="Picture 6"/>
          <p:cNvPicPr>
            <a:picLocks noChangeAspect="1"/>
          </p:cNvPicPr>
          <p:nvPr/>
        </p:nvPicPr>
        <p:blipFill>
          <a:blip r:embed="rId3"/>
          <a:stretch>
            <a:fillRect/>
          </a:stretch>
        </p:blipFill>
        <p:spPr>
          <a:xfrm>
            <a:off x="386947" y="5514158"/>
            <a:ext cx="2097431" cy="893100"/>
          </a:xfrm>
          <a:prstGeom prst="rect">
            <a:avLst/>
          </a:prstGeom>
        </p:spPr>
      </p:pic>
      <p:sp>
        <p:nvSpPr>
          <p:cNvPr id="11" name="Rectangle 10"/>
          <p:cNvSpPr/>
          <p:nvPr/>
        </p:nvSpPr>
        <p:spPr>
          <a:xfrm>
            <a:off x="1646052" y="1406743"/>
            <a:ext cx="7223962" cy="3554819"/>
          </a:xfrm>
          <a:prstGeom prst="rect">
            <a:avLst/>
          </a:prstGeom>
        </p:spPr>
        <p:txBody>
          <a:bodyPr wrap="square">
            <a:spAutoFit/>
          </a:bodyPr>
          <a:lstStyle/>
          <a:p>
            <a:pPr algn="just">
              <a:spcBef>
                <a:spcPts val="1200"/>
              </a:spcBef>
              <a:spcAft>
                <a:spcPts val="1200"/>
              </a:spcAft>
              <a:buClr>
                <a:prstClr val="black">
                  <a:lumMod val="65000"/>
                  <a:lumOff val="35000"/>
                </a:prstClr>
              </a:buClr>
              <a:buSzPct val="80000"/>
              <a:defRPr/>
            </a:pPr>
            <a:r>
              <a:rPr lang="en-US" altLang="zh-TW" sz="2300" dirty="0">
                <a:solidFill>
                  <a:prstClr val="black"/>
                </a:solidFill>
                <a:latin typeface="Arial" panose="020B0604020202020204" pitchFamily="34" charset="0"/>
                <a:cs typeface="Arial" panose="020B0604020202020204" pitchFamily="34" charset="0"/>
              </a:rPr>
              <a:t>A student is </a:t>
            </a:r>
            <a:r>
              <a:rPr lang="en-US" altLang="zh-TW" sz="2300" dirty="0" smtClean="0">
                <a:solidFill>
                  <a:prstClr val="black"/>
                </a:solidFill>
                <a:latin typeface="Arial" panose="020B0604020202020204" pitchFamily="34" charset="0"/>
                <a:cs typeface="Arial" panose="020B0604020202020204" pitchFamily="34" charset="0"/>
              </a:rPr>
              <a:t>discussing the </a:t>
            </a:r>
            <a:r>
              <a:rPr lang="en-US" altLang="zh-TW" sz="2300" dirty="0">
                <a:solidFill>
                  <a:prstClr val="black"/>
                </a:solidFill>
                <a:latin typeface="Arial" panose="020B0604020202020204" pitchFamily="34" charset="0"/>
                <a:cs typeface="Arial" panose="020B0604020202020204" pitchFamily="34" charset="0"/>
              </a:rPr>
              <a:t>Master’s thesis with </a:t>
            </a:r>
            <a:r>
              <a:rPr lang="en-US" altLang="zh-TW" sz="2300" dirty="0" smtClean="0">
                <a:solidFill>
                  <a:prstClr val="black"/>
                </a:solidFill>
                <a:latin typeface="Arial" panose="020B0604020202020204" pitchFamily="34" charset="0"/>
                <a:cs typeface="Arial" panose="020B0604020202020204" pitchFamily="34" charset="0"/>
              </a:rPr>
              <a:t>his/her </a:t>
            </a:r>
            <a:r>
              <a:rPr lang="en-US" altLang="zh-TW" sz="2300" dirty="0">
                <a:solidFill>
                  <a:prstClr val="black"/>
                </a:solidFill>
                <a:latin typeface="Arial" panose="020B0604020202020204" pitchFamily="34" charset="0"/>
                <a:cs typeface="Arial" panose="020B0604020202020204" pitchFamily="34" charset="0"/>
              </a:rPr>
              <a:t>supervisor. </a:t>
            </a:r>
            <a:r>
              <a:rPr lang="en-US" altLang="zh-TW" sz="2300" dirty="0" smtClean="0">
                <a:solidFill>
                  <a:prstClr val="black"/>
                </a:solidFill>
                <a:latin typeface="Arial" panose="020B0604020202020204" pitchFamily="34" charset="0"/>
                <a:cs typeface="Arial" panose="020B0604020202020204" pitchFamily="34" charset="0"/>
              </a:rPr>
              <a:t>The thesis supervisor </a:t>
            </a:r>
            <a:r>
              <a:rPr lang="en-US" altLang="zh-TW" sz="2300" dirty="0">
                <a:solidFill>
                  <a:prstClr val="black"/>
                </a:solidFill>
                <a:latin typeface="Arial" panose="020B0604020202020204" pitchFamily="34" charset="0"/>
                <a:cs typeface="Arial" panose="020B0604020202020204" pitchFamily="34" charset="0"/>
              </a:rPr>
              <a:t>suddenly asks </a:t>
            </a:r>
            <a:r>
              <a:rPr lang="en-US" altLang="zh-TW" sz="2300" dirty="0" smtClean="0">
                <a:solidFill>
                  <a:prstClr val="black"/>
                </a:solidFill>
                <a:latin typeface="Arial" panose="020B0604020202020204" pitchFamily="34" charset="0"/>
                <a:cs typeface="Arial" panose="020B0604020202020204" pitchFamily="34" charset="0"/>
              </a:rPr>
              <a:t>the student </a:t>
            </a:r>
            <a:r>
              <a:rPr lang="en-US" altLang="zh-TW" sz="2300" dirty="0">
                <a:solidFill>
                  <a:prstClr val="black"/>
                </a:solidFill>
                <a:latin typeface="Arial" panose="020B0604020202020204" pitchFamily="34" charset="0"/>
                <a:cs typeface="Arial" panose="020B0604020202020204" pitchFamily="34" charset="0"/>
              </a:rPr>
              <a:t>for a date. When </a:t>
            </a:r>
            <a:r>
              <a:rPr lang="en-US" altLang="zh-TW" sz="2300" dirty="0" smtClean="0">
                <a:solidFill>
                  <a:prstClr val="black"/>
                </a:solidFill>
                <a:latin typeface="Arial" panose="020B0604020202020204" pitchFamily="34" charset="0"/>
                <a:cs typeface="Arial" panose="020B0604020202020204" pitchFamily="34" charset="0"/>
              </a:rPr>
              <a:t>the student </a:t>
            </a:r>
            <a:r>
              <a:rPr lang="en-US" altLang="zh-TW" sz="2300" dirty="0">
                <a:solidFill>
                  <a:prstClr val="black"/>
                </a:solidFill>
                <a:latin typeface="Arial" panose="020B0604020202020204" pitchFamily="34" charset="0"/>
                <a:cs typeface="Arial" panose="020B0604020202020204" pitchFamily="34" charset="0"/>
              </a:rPr>
              <a:t>declines, </a:t>
            </a:r>
            <a:r>
              <a:rPr lang="en-US" altLang="zh-TW" sz="2300" dirty="0" smtClean="0">
                <a:solidFill>
                  <a:prstClr val="black"/>
                </a:solidFill>
                <a:latin typeface="Arial" panose="020B0604020202020204" pitchFamily="34" charset="0"/>
                <a:cs typeface="Arial" panose="020B0604020202020204" pitchFamily="34" charset="0"/>
              </a:rPr>
              <a:t>he/she </a:t>
            </a:r>
            <a:r>
              <a:rPr lang="en-US" altLang="zh-TW" sz="2300" dirty="0">
                <a:solidFill>
                  <a:prstClr val="black"/>
                </a:solidFill>
                <a:latin typeface="Arial" panose="020B0604020202020204" pitchFamily="34" charset="0"/>
                <a:cs typeface="Arial" panose="020B0604020202020204" pitchFamily="34" charset="0"/>
              </a:rPr>
              <a:t>drops hints that </a:t>
            </a:r>
            <a:r>
              <a:rPr lang="en-US" altLang="zh-TW" sz="2300" dirty="0" smtClean="0">
                <a:solidFill>
                  <a:prstClr val="black"/>
                </a:solidFill>
                <a:latin typeface="Arial" panose="020B0604020202020204" pitchFamily="34" charset="0"/>
                <a:cs typeface="Arial" panose="020B0604020202020204" pitchFamily="34" charset="0"/>
              </a:rPr>
              <a:t>the student </a:t>
            </a:r>
            <a:r>
              <a:rPr lang="en-US" altLang="zh-TW" sz="2300" dirty="0">
                <a:solidFill>
                  <a:prstClr val="black"/>
                </a:solidFill>
                <a:latin typeface="Arial" panose="020B0604020202020204" pitchFamily="34" charset="0"/>
                <a:cs typeface="Arial" panose="020B0604020202020204" pitchFamily="34" charset="0"/>
              </a:rPr>
              <a:t>may regret it if </a:t>
            </a:r>
            <a:r>
              <a:rPr lang="en-US" altLang="zh-TW" sz="2300" dirty="0" smtClean="0">
                <a:solidFill>
                  <a:prstClr val="black"/>
                </a:solidFill>
                <a:latin typeface="Arial" panose="020B0604020202020204" pitchFamily="34" charset="0"/>
                <a:cs typeface="Arial" panose="020B0604020202020204" pitchFamily="34" charset="0"/>
              </a:rPr>
              <a:t>the student </a:t>
            </a:r>
            <a:r>
              <a:rPr lang="en-US" altLang="zh-TW" sz="2300" dirty="0">
                <a:solidFill>
                  <a:prstClr val="black"/>
                </a:solidFill>
                <a:latin typeface="Arial" panose="020B0604020202020204" pitchFamily="34" charset="0"/>
                <a:cs typeface="Arial" panose="020B0604020202020204" pitchFamily="34" charset="0"/>
              </a:rPr>
              <a:t>does not comply to </a:t>
            </a:r>
            <a:r>
              <a:rPr lang="en-US" altLang="zh-TW" sz="2300" dirty="0" smtClean="0">
                <a:solidFill>
                  <a:prstClr val="black"/>
                </a:solidFill>
                <a:latin typeface="Arial" panose="020B0604020202020204" pitchFamily="34" charset="0"/>
                <a:cs typeface="Arial" panose="020B0604020202020204" pitchFamily="34" charset="0"/>
              </a:rPr>
              <a:t>his/her </a:t>
            </a:r>
            <a:r>
              <a:rPr lang="en-US" altLang="zh-TW" sz="2300" dirty="0">
                <a:solidFill>
                  <a:prstClr val="black"/>
                </a:solidFill>
                <a:latin typeface="Arial" panose="020B0604020202020204" pitchFamily="34" charset="0"/>
                <a:cs typeface="Arial" panose="020B0604020202020204" pitchFamily="34" charset="0"/>
              </a:rPr>
              <a:t>request.</a:t>
            </a:r>
          </a:p>
          <a:p>
            <a:pPr algn="just">
              <a:spcBef>
                <a:spcPts val="1200"/>
              </a:spcBef>
              <a:spcAft>
                <a:spcPts val="1200"/>
              </a:spcAft>
              <a:buClr>
                <a:prstClr val="black">
                  <a:lumMod val="65000"/>
                  <a:lumOff val="35000"/>
                </a:prstClr>
              </a:buClr>
              <a:buSzPct val="80000"/>
              <a:defRPr/>
            </a:pPr>
            <a:r>
              <a:rPr lang="zh-TW" altLang="en-US" sz="2400" dirty="0">
                <a:solidFill>
                  <a:prstClr val="black"/>
                </a:solidFill>
                <a:latin typeface="新細明體" panose="02020500000000000000" pitchFamily="18" charset="-120"/>
              </a:rPr>
              <a:t>學生請教教授有關碩士論文的問題時，教授竟忽然要求</a:t>
            </a:r>
            <a:r>
              <a:rPr lang="zh-TW" altLang="en-US" sz="2400" dirty="0" smtClean="0">
                <a:solidFill>
                  <a:prstClr val="black"/>
                </a:solidFill>
                <a:latin typeface="新細明體" panose="02020500000000000000" pitchFamily="18" charset="-120"/>
              </a:rPr>
              <a:t>約會</a:t>
            </a:r>
            <a:r>
              <a:rPr lang="zh-TW" altLang="en-US" sz="2400" dirty="0">
                <a:solidFill>
                  <a:prstClr val="black"/>
                </a:solidFill>
                <a:latin typeface="新細明體" panose="02020500000000000000" pitchFamily="18" charset="-120"/>
              </a:rPr>
              <a:t>，</a:t>
            </a:r>
            <a:r>
              <a:rPr lang="zh-TW" altLang="en-US" sz="2400" dirty="0" smtClean="0">
                <a:solidFill>
                  <a:prstClr val="black"/>
                </a:solidFill>
                <a:latin typeface="新細明體" panose="02020500000000000000" pitchFamily="18" charset="-120"/>
              </a:rPr>
              <a:t>同時</a:t>
            </a:r>
            <a:r>
              <a:rPr lang="zh-TW" altLang="en-US" sz="2400" dirty="0">
                <a:solidFill>
                  <a:prstClr val="black"/>
                </a:solidFill>
                <a:latin typeface="新細明體" panose="02020500000000000000" pitchFamily="18" charset="-120"/>
              </a:rPr>
              <a:t>暗示若拒絕他，後果自負。</a:t>
            </a:r>
            <a:endParaRPr lang="en-US" altLang="zh-TW" sz="2400" dirty="0">
              <a:solidFill>
                <a:prstClr val="black"/>
              </a:solidFill>
              <a:latin typeface="新細明體" panose="02020500000000000000" pitchFamily="18" charset="-120"/>
            </a:endParaRPr>
          </a:p>
          <a:p>
            <a:pPr algn="just">
              <a:spcBef>
                <a:spcPts val="1200"/>
              </a:spcBef>
              <a:spcAft>
                <a:spcPts val="1200"/>
              </a:spcAft>
              <a:buClr>
                <a:prstClr val="black">
                  <a:lumMod val="65000"/>
                  <a:lumOff val="35000"/>
                </a:prstClr>
              </a:buClr>
              <a:buSzPct val="80000"/>
              <a:defRPr/>
            </a:pPr>
            <a:endParaRPr lang="en-US" altLang="zh-TW" sz="2200" dirty="0">
              <a:solidFill>
                <a:prstClr val="black"/>
              </a:solidFill>
              <a:latin typeface="Arial" panose="020B0604020202020204" pitchFamily="34" charset="0"/>
              <a:cs typeface="Arial" panose="020B0604020202020204" pitchFamily="34" charset="0"/>
            </a:endParaRPr>
          </a:p>
        </p:txBody>
      </p:sp>
      <p:sp>
        <p:nvSpPr>
          <p:cNvPr id="16" name="Rectangle 2"/>
          <p:cNvSpPr txBox="1">
            <a:spLocks noChangeArrowheads="1"/>
          </p:cNvSpPr>
          <p:nvPr/>
        </p:nvSpPr>
        <p:spPr>
          <a:xfrm>
            <a:off x="1979712" y="404664"/>
            <a:ext cx="6890302" cy="1157424"/>
          </a:xfrm>
          <a:prstGeom prst="rect">
            <a:avLst/>
          </a:prstGeom>
        </p:spPr>
        <p:txBody>
          <a:bodyPr anchor="ct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algn="ctr">
              <a:lnSpc>
                <a:spcPct val="110000"/>
              </a:lnSpc>
              <a:defRPr/>
            </a:pPr>
            <a:r>
              <a:rPr kumimoji="1" lang="en-US" sz="30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Sexual propositions or other pressure for </a:t>
            </a:r>
            <a:r>
              <a:rPr kumimoji="1" lang="en-US" sz="30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sex</a:t>
            </a:r>
          </a:p>
          <a:p>
            <a:pPr algn="ctr">
              <a:lnSpc>
                <a:spcPct val="110000"/>
              </a:lnSpc>
              <a:defRPr/>
            </a:pPr>
            <a:r>
              <a:rPr kumimoji="1" lang="zh-TW" altLang="en-US" sz="30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性</a:t>
            </a:r>
            <a:r>
              <a:rPr kumimoji="1" lang="zh-TW" altLang="en-US" sz="30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方面的提議，或是給予對方壓力來達到性的要求</a:t>
            </a:r>
          </a:p>
          <a:p>
            <a:pPr algn="ctr">
              <a:lnSpc>
                <a:spcPct val="110000"/>
              </a:lnSpc>
              <a:defRPr/>
            </a:pPr>
            <a:endParaRPr kumimoji="1" lang="zh-TW" altLang="en-US" sz="30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p:txBody>
      </p:sp>
      <p:sp>
        <p:nvSpPr>
          <p:cNvPr id="31749" name="Slide Number Placeholder 5"/>
          <p:cNvSpPr txBox="1">
            <a:spLocks noGrp="1"/>
          </p:cNvSpPr>
          <p:nvPr/>
        </p:nvSpPr>
        <p:spPr bwMode="auto">
          <a:xfrm>
            <a:off x="6988175" y="62849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微軟正黑體" panose="020B0604030504040204" pitchFamily="34" charset="-12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微軟正黑體" panose="020B0604030504040204" pitchFamily="34" charset="-12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9pPr>
          </a:lstStyle>
          <a:p>
            <a:pPr algn="r">
              <a:spcBef>
                <a:spcPct val="0"/>
              </a:spcBef>
              <a:buClrTx/>
              <a:buSzTx/>
              <a:buFontTx/>
              <a:buNone/>
            </a:pPr>
            <a:fld id="{E25CBC61-0880-4FB6-B77E-87DB64CA717B}" type="slidenum">
              <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pPr algn="r">
                <a:spcBef>
                  <a:spcPct val="0"/>
                </a:spcBef>
                <a:buClrTx/>
                <a:buSzTx/>
                <a:buFontTx/>
                <a:buNone/>
              </a:pPr>
              <a:t>17</a:t>
            </a:fld>
            <a:endPar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pic>
        <p:nvPicPr>
          <p:cNvPr id="31750"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5846" y="4668278"/>
            <a:ext cx="3427508" cy="218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stretch>
            <a:fillRect/>
          </a:stretch>
        </p:blipFill>
        <p:spPr>
          <a:xfrm>
            <a:off x="3046217" y="5960708"/>
            <a:ext cx="2015825" cy="778599"/>
          </a:xfrm>
          <a:prstGeom prst="rect">
            <a:avLst/>
          </a:prstGeom>
        </p:spPr>
      </p:pic>
      <p:pic>
        <p:nvPicPr>
          <p:cNvPr id="8" name="Picture 7"/>
          <p:cNvPicPr>
            <a:picLocks noChangeAspect="1"/>
          </p:cNvPicPr>
          <p:nvPr/>
        </p:nvPicPr>
        <p:blipFill rotWithShape="1">
          <a:blip r:embed="rId6"/>
          <a:srcRect l="6922" t="9619" r="11759" b="22752"/>
          <a:stretch/>
        </p:blipFill>
        <p:spPr>
          <a:xfrm>
            <a:off x="1634534" y="6161345"/>
            <a:ext cx="1788288" cy="671941"/>
          </a:xfrm>
          <a:prstGeom prst="rect">
            <a:avLst/>
          </a:prstGeom>
        </p:spPr>
      </p:pic>
    </p:spTree>
    <p:extLst>
      <p:ext uri="{BB962C8B-B14F-4D97-AF65-F5344CB8AC3E}">
        <p14:creationId xmlns:p14="http://schemas.microsoft.com/office/powerpoint/2010/main" val="2277102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Slide Number Placeholder 5"/>
          <p:cNvSpPr txBox="1">
            <a:spLocks noGrp="1"/>
          </p:cNvSpPr>
          <p:nvPr/>
        </p:nvSpPr>
        <p:spPr bwMode="auto">
          <a:xfrm>
            <a:off x="6988175" y="62849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微軟正黑體" panose="020B0604030504040204" pitchFamily="34" charset="-12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微軟正黑體" panose="020B0604030504040204" pitchFamily="34" charset="-12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9pPr>
          </a:lstStyle>
          <a:p>
            <a:pPr algn="r">
              <a:spcBef>
                <a:spcPct val="0"/>
              </a:spcBef>
              <a:buClrTx/>
              <a:buSzTx/>
              <a:buFontTx/>
              <a:buNone/>
            </a:pPr>
            <a:fld id="{2592083C-1453-4791-83F9-17797A1C689D}" type="slidenum">
              <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pPr algn="r">
                <a:spcBef>
                  <a:spcPct val="0"/>
                </a:spcBef>
                <a:buClrTx/>
                <a:buSzTx/>
                <a:buFontTx/>
                <a:buNone/>
              </a:pPr>
              <a:t>18</a:t>
            </a:fld>
            <a:endPar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2" name="Rectangle 2"/>
          <p:cNvSpPr txBox="1">
            <a:spLocks noChangeArrowheads="1"/>
          </p:cNvSpPr>
          <p:nvPr/>
        </p:nvSpPr>
        <p:spPr>
          <a:xfrm>
            <a:off x="1639614" y="336332"/>
            <a:ext cx="7253561" cy="4204134"/>
          </a:xfrm>
          <a:prstGeom prst="rect">
            <a:avLst/>
          </a:prstGeom>
        </p:spPr>
        <p:txBody>
          <a:bodyPr anchor="ct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algn="ctr" fontAlgn="auto">
              <a:spcAft>
                <a:spcPts val="0"/>
              </a:spcAft>
              <a:defRPr/>
            </a:pPr>
            <a:r>
              <a:rPr kumimoji="1" lang="en-US" sz="42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Video Sharing</a:t>
            </a:r>
            <a:br>
              <a:rPr kumimoji="1" lang="en-US" sz="42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br>
            <a:r>
              <a:rPr kumimoji="1" lang="zh-TW" altLang="en-US" sz="42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短片</a:t>
            </a:r>
            <a:r>
              <a:rPr kumimoji="1" lang="zh-TW" altLang="en-US" sz="42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分享</a:t>
            </a:r>
            <a:endParaRPr kumimoji="1" lang="en-US" altLang="zh-TW" sz="42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cs typeface="+mn-cs"/>
            </a:endParaRPr>
          </a:p>
          <a:p>
            <a:pPr algn="ctr" fontAlgn="auto">
              <a:spcAft>
                <a:spcPts val="0"/>
              </a:spcAft>
              <a:defRPr/>
            </a:pPr>
            <a:endParaRPr lang="en-US" altLang="zh-TW" sz="2400" dirty="0">
              <a:solidFill>
                <a:prstClr val="black"/>
              </a:solidFill>
              <a:latin typeface="新細明體" panose="02020500000000000000" pitchFamily="18" charset="-120"/>
              <a:ea typeface="+mn-ea"/>
              <a:cs typeface="+mn-cs"/>
            </a:endParaRPr>
          </a:p>
          <a:p>
            <a:pPr fontAlgn="auto">
              <a:spcAft>
                <a:spcPts val="0"/>
              </a:spcAft>
              <a:defRPr/>
            </a:pPr>
            <a:r>
              <a:rPr lang="en-US" sz="3600" dirty="0">
                <a:solidFill>
                  <a:prstClr val="black"/>
                </a:solidFill>
                <a:latin typeface="Arial" panose="020B0604020202020204" pitchFamily="34" charset="0"/>
                <a:cs typeface="Arial" panose="020B0604020202020204" pitchFamily="34" charset="0"/>
                <a:hlinkClick r:id="rId3"/>
              </a:rPr>
              <a:t>https://</a:t>
            </a:r>
            <a:r>
              <a:rPr lang="en-US" sz="3600" dirty="0" smtClean="0">
                <a:solidFill>
                  <a:prstClr val="black"/>
                </a:solidFill>
                <a:latin typeface="Arial" panose="020B0604020202020204" pitchFamily="34" charset="0"/>
                <a:cs typeface="Arial" panose="020B0604020202020204" pitchFamily="34" charset="0"/>
                <a:hlinkClick r:id="rId3"/>
              </a:rPr>
              <a:t>policy-harass.cuhk.edu.hk/images/Content/one-minute-videos/cantonese/Conversation_CAN.mp4</a:t>
            </a:r>
            <a:endParaRPr lang="en-US" altLang="zh-TW" sz="4800" b="1" dirty="0">
              <a:solidFill>
                <a:srgbClr val="008080"/>
              </a:solidFill>
              <a:latin typeface="新細明體" panose="02020500000000000000" pitchFamily="18" charset="-120"/>
              <a:ea typeface="新細明體" panose="02020500000000000000" pitchFamily="18" charset="-120"/>
            </a:endParaRPr>
          </a:p>
        </p:txBody>
      </p:sp>
      <p:sp>
        <p:nvSpPr>
          <p:cNvPr id="26629" name="WordArt 33"/>
          <p:cNvSpPr>
            <a:spLocks noChangeArrowheads="1" noChangeShapeType="1" noTextEdit="1"/>
          </p:cNvSpPr>
          <p:nvPr/>
        </p:nvSpPr>
        <p:spPr bwMode="auto">
          <a:xfrm>
            <a:off x="660400" y="6323013"/>
            <a:ext cx="1430338" cy="182562"/>
          </a:xfrm>
          <a:prstGeom prst="rect">
            <a:avLst/>
          </a:prstGeom>
        </p:spPr>
        <p:txBody>
          <a:bodyPr wrap="none" fromWordArt="1">
            <a:prstTxWarp prst="textPlain">
              <a:avLst>
                <a:gd name="adj" fmla="val 50000"/>
              </a:avLst>
            </a:prstTxWarp>
          </a:bodyPr>
          <a:lstStyle/>
          <a:p>
            <a:pPr algn="ctr"/>
            <a:endParaRPr lang="en-US" sz="1200" kern="10">
              <a:ln w="9525">
                <a:solidFill>
                  <a:srgbClr val="404040"/>
                </a:solidFill>
                <a:round/>
                <a:headEnd/>
                <a:tailEnd/>
              </a:ln>
              <a:solidFill>
                <a:srgbClr val="404040"/>
              </a:solidFill>
              <a:latin typeface="STKaiti" panose="02010600040101010101" pitchFamily="2" charset="-122"/>
              <a:ea typeface="STKaiti" panose="02010600040101010101" pitchFamily="2" charset="-122"/>
            </a:endParaRPr>
          </a:p>
        </p:txBody>
      </p:sp>
    </p:spTree>
    <p:extLst>
      <p:ext uri="{BB962C8B-B14F-4D97-AF65-F5344CB8AC3E}">
        <p14:creationId xmlns:p14="http://schemas.microsoft.com/office/powerpoint/2010/main" val="62197313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622" y="692696"/>
            <a:ext cx="7388238" cy="1303867"/>
          </a:xfrm>
          <a:solidFill>
            <a:srgbClr val="FFCC66"/>
          </a:solidFill>
        </p:spPr>
        <p:txBody>
          <a:bodyPr>
            <a:normAutofit fontScale="90000"/>
          </a:bodyPr>
          <a:lstStyle/>
          <a:p>
            <a:pPr algn="r"/>
            <a:r>
              <a:rPr lang="pt-BR" dirty="0">
                <a:latin typeface="Arial" panose="020B0604020202020204" pitchFamily="34" charset="0"/>
                <a:cs typeface="Arial" panose="020B0604020202020204" pitchFamily="34" charset="0"/>
              </a:rPr>
              <a:t>Sexual Harassment </a:t>
            </a:r>
            <a:r>
              <a:rPr lang="pt-BR" dirty="0" smtClean="0">
                <a:latin typeface="Arial" panose="020B0604020202020204" pitchFamily="34" charset="0"/>
                <a:cs typeface="Arial" panose="020B0604020202020204" pitchFamily="34" charset="0"/>
              </a:rPr>
              <a:t/>
            </a:r>
            <a:br>
              <a:rPr lang="pt-BR" dirty="0" smtClean="0">
                <a:latin typeface="Arial" panose="020B0604020202020204" pitchFamily="34" charset="0"/>
                <a:cs typeface="Arial" panose="020B0604020202020204" pitchFamily="34" charset="0"/>
              </a:rPr>
            </a:br>
            <a:r>
              <a:rPr lang="pt-BR" dirty="0" smtClean="0">
                <a:latin typeface="Arial" panose="020B0604020202020204" pitchFamily="34" charset="0"/>
                <a:cs typeface="Arial" panose="020B0604020202020204" pitchFamily="34" charset="0"/>
              </a:rPr>
              <a:t>&amp; Cyber Age</a:t>
            </a:r>
            <a:endParaRPr lang="pt-BR"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D4B6336-8E58-4E1D-8C10-120C700EAB1F}" type="slidenum">
              <a:rPr lang="zh-HK" altLang="en-US" smtClean="0"/>
              <a:t>19</a:t>
            </a:fld>
            <a:endParaRPr lang="zh-HK" altLang="en-US"/>
          </a:p>
        </p:txBody>
      </p:sp>
      <p:pic>
        <p:nvPicPr>
          <p:cNvPr id="1026" name="Picture 2" descr="Autonomous Cyber AI: A New Defence System in Cybersecurity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1622" y="2276872"/>
            <a:ext cx="7352378" cy="410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89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27940" cy="6912000"/>
          </a:xfrm>
          <a:prstGeom prst="rect">
            <a:avLst/>
          </a:prstGeom>
          <a:effectLst>
            <a:glow rad="127000">
              <a:schemeClr val="accent1">
                <a:alpha val="0"/>
              </a:schemeClr>
            </a:glow>
            <a:outerShdw blurRad="50800" dist="50800" dir="5400000" algn="ctr" rotWithShape="0">
              <a:srgbClr val="000000">
                <a:alpha val="0"/>
              </a:srgbClr>
            </a:outerShdw>
          </a:effectLst>
        </p:spPr>
      </p:pic>
      <p:sp>
        <p:nvSpPr>
          <p:cNvPr id="3" name="Text Box 4"/>
          <p:cNvSpPr txBox="1">
            <a:spLocks noChangeArrowheads="1"/>
          </p:cNvSpPr>
          <p:nvPr/>
        </p:nvSpPr>
        <p:spPr bwMode="auto">
          <a:xfrm>
            <a:off x="1670751" y="1797239"/>
            <a:ext cx="730525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just"/>
            <a:r>
              <a:rPr lang="en-US" sz="2800" dirty="0" smtClean="0">
                <a:solidFill>
                  <a:srgbClr val="A23C33">
                    <a:lumMod val="50000"/>
                  </a:srgbClr>
                </a:solidFill>
                <a:latin typeface="Arial" panose="020B0604020202020204" pitchFamily="34" charset="0"/>
                <a:ea typeface="Kozuka Gothic Pro L" panose="020B0200000000000000" pitchFamily="34" charset="-128"/>
                <a:cs typeface="Arial" panose="020B0604020202020204" pitchFamily="34" charset="0"/>
              </a:rPr>
              <a:t>The </a:t>
            </a:r>
            <a:r>
              <a:rPr lang="en-US" sz="2800" dirty="0">
                <a:solidFill>
                  <a:srgbClr val="A23C33">
                    <a:lumMod val="50000"/>
                  </a:srgbClr>
                </a:solidFill>
                <a:latin typeface="Arial" panose="020B0604020202020204" pitchFamily="34" charset="0"/>
                <a:ea typeface="Kozuka Gothic Pro L" panose="020B0200000000000000" pitchFamily="34" charset="-128"/>
                <a:cs typeface="Arial" panose="020B0604020202020204" pitchFamily="34" charset="0"/>
              </a:rPr>
              <a:t>University of Macau is committed to providing a </a:t>
            </a:r>
            <a:r>
              <a:rPr lang="en-US" sz="2800" dirty="0">
                <a:solidFill>
                  <a:srgbClr val="3C9770"/>
                </a:solidFill>
                <a:latin typeface="Arial" panose="020B0604020202020204" pitchFamily="34" charset="0"/>
                <a:ea typeface="Kozuka Gothic Pro L" panose="020B0200000000000000" pitchFamily="34" charset="-128"/>
                <a:cs typeface="Arial" panose="020B0604020202020204" pitchFamily="34" charset="0"/>
              </a:rPr>
              <a:t>safe</a:t>
            </a:r>
            <a:r>
              <a:rPr lang="en-US" sz="2800" dirty="0">
                <a:solidFill>
                  <a:srgbClr val="A23C33">
                    <a:lumMod val="50000"/>
                  </a:srgbClr>
                </a:solidFill>
                <a:latin typeface="Arial" panose="020B0604020202020204" pitchFamily="34" charset="0"/>
                <a:ea typeface="Kozuka Gothic Pro L" panose="020B0200000000000000" pitchFamily="34" charset="-128"/>
                <a:cs typeface="Arial" panose="020B0604020202020204" pitchFamily="34" charset="0"/>
              </a:rPr>
              <a:t>, </a:t>
            </a:r>
            <a:r>
              <a:rPr lang="en-US" sz="2800" dirty="0">
                <a:solidFill>
                  <a:srgbClr val="3C9770"/>
                </a:solidFill>
                <a:latin typeface="Arial" panose="020B0604020202020204" pitchFamily="34" charset="0"/>
                <a:ea typeface="Kozuka Gothic Pro L" panose="020B0200000000000000" pitchFamily="34" charset="-128"/>
                <a:cs typeface="Arial" panose="020B0604020202020204" pitchFamily="34" charset="0"/>
              </a:rPr>
              <a:t>healthy</a:t>
            </a:r>
            <a:r>
              <a:rPr lang="en-US" sz="2800" dirty="0">
                <a:solidFill>
                  <a:srgbClr val="A23C33">
                    <a:lumMod val="50000"/>
                  </a:srgbClr>
                </a:solidFill>
                <a:latin typeface="Arial" panose="020B0604020202020204" pitchFamily="34" charset="0"/>
                <a:ea typeface="Kozuka Gothic Pro L" panose="020B0200000000000000" pitchFamily="34" charset="-128"/>
                <a:cs typeface="Arial" panose="020B0604020202020204" pitchFamily="34" charset="0"/>
              </a:rPr>
              <a:t>, and </a:t>
            </a:r>
            <a:r>
              <a:rPr lang="en-US" sz="2800" dirty="0">
                <a:solidFill>
                  <a:srgbClr val="3C9770"/>
                </a:solidFill>
                <a:latin typeface="Arial" panose="020B0604020202020204" pitchFamily="34" charset="0"/>
                <a:ea typeface="Kozuka Gothic Pro L" panose="020B0200000000000000" pitchFamily="34" charset="-128"/>
                <a:cs typeface="Arial" panose="020B0604020202020204" pitchFamily="34" charset="0"/>
              </a:rPr>
              <a:t>gender-friendly</a:t>
            </a:r>
            <a:r>
              <a:rPr lang="en-US" sz="2800" dirty="0">
                <a:solidFill>
                  <a:srgbClr val="A23C33">
                    <a:lumMod val="50000"/>
                  </a:srgbClr>
                </a:solidFill>
                <a:latin typeface="Arial" panose="020B0604020202020204" pitchFamily="34" charset="0"/>
                <a:ea typeface="Kozuka Gothic Pro L" panose="020B0200000000000000" pitchFamily="34" charset="-128"/>
                <a:cs typeface="Arial" panose="020B0604020202020204" pitchFamily="34" charset="0"/>
              </a:rPr>
              <a:t> environment for academic and career pursuits, by sharing with all staff and students the University’s views on professional conducts and gender equity</a:t>
            </a:r>
            <a:r>
              <a:rPr lang="en-US" sz="2800" dirty="0" smtClean="0">
                <a:solidFill>
                  <a:srgbClr val="A23C33">
                    <a:lumMod val="50000"/>
                  </a:srgbClr>
                </a:solidFill>
                <a:latin typeface="Arial" panose="020B0604020202020204" pitchFamily="34" charset="0"/>
                <a:ea typeface="Kozuka Gothic Pro L" panose="020B0200000000000000" pitchFamily="34" charset="-128"/>
                <a:cs typeface="Arial" panose="020B0604020202020204" pitchFamily="34" charset="0"/>
              </a:rPr>
              <a:t>.</a:t>
            </a:r>
          </a:p>
          <a:p>
            <a:pPr algn="just"/>
            <a:endParaRPr lang="en-US" altLang="zh-TW" sz="2800" dirty="0" smtClean="0">
              <a:solidFill>
                <a:srgbClr val="7C5652"/>
              </a:solidFill>
              <a:latin typeface="新細明體" panose="02020500000000000000" pitchFamily="18" charset="-120"/>
              <a:ea typeface="新細明體" panose="02020500000000000000" pitchFamily="18" charset="-120"/>
              <a:cs typeface="Arial" panose="020B0604020202020204" pitchFamily="34" charset="0"/>
            </a:endParaRPr>
          </a:p>
          <a:p>
            <a:pPr algn="just"/>
            <a:r>
              <a:rPr lang="zh-TW" altLang="en-US" sz="2800" dirty="0" smtClean="0">
                <a:solidFill>
                  <a:srgbClr val="7C5652"/>
                </a:solidFill>
                <a:latin typeface="新細明體" panose="02020500000000000000" pitchFamily="18" charset="-120"/>
                <a:ea typeface="新細明體" panose="02020500000000000000" pitchFamily="18" charset="-120"/>
                <a:cs typeface="Arial" panose="020B0604020202020204" pitchFamily="34" charset="0"/>
              </a:rPr>
              <a:t>澳門大學</a:t>
            </a:r>
            <a:r>
              <a:rPr lang="zh-TW" altLang="en-US" sz="2800" dirty="0" smtClean="0">
                <a:solidFill>
                  <a:srgbClr val="7C5652"/>
                </a:solidFill>
                <a:latin typeface="新細明體" panose="02020500000000000000" pitchFamily="18" charset="-120"/>
                <a:ea typeface="新細明體" panose="02020500000000000000" pitchFamily="18" charset="-120"/>
              </a:rPr>
              <a:t>提倡專業操守和</a:t>
            </a:r>
            <a:r>
              <a:rPr lang="zh-TW" altLang="en-US" sz="2800" dirty="0">
                <a:solidFill>
                  <a:srgbClr val="7C5652"/>
                </a:solidFill>
                <a:latin typeface="新細明體" panose="02020500000000000000" pitchFamily="18" charset="-120"/>
                <a:ea typeface="新細明體" panose="02020500000000000000" pitchFamily="18" charset="-120"/>
              </a:rPr>
              <a:t>性別平等</a:t>
            </a:r>
            <a:r>
              <a:rPr lang="zh-TW" altLang="en-US" sz="2800" dirty="0" smtClean="0">
                <a:solidFill>
                  <a:srgbClr val="7C5652"/>
                </a:solidFill>
                <a:latin typeface="新細明體" panose="02020500000000000000" pitchFamily="18" charset="-120"/>
                <a:ea typeface="新細明體" panose="02020500000000000000" pitchFamily="18" charset="-120"/>
              </a:rPr>
              <a:t>的理念，</a:t>
            </a:r>
            <a:r>
              <a:rPr lang="zh-TW" altLang="en-US" sz="2800" dirty="0">
                <a:solidFill>
                  <a:srgbClr val="7C5652"/>
                </a:solidFill>
                <a:latin typeface="新細明體" panose="02020500000000000000" pitchFamily="18" charset="-120"/>
                <a:ea typeface="新細明體" panose="02020500000000000000" pitchFamily="18" charset="-120"/>
              </a:rPr>
              <a:t>以致力</a:t>
            </a:r>
            <a:r>
              <a:rPr lang="zh-TW" altLang="en-US" sz="2800" dirty="0" smtClean="0">
                <a:solidFill>
                  <a:srgbClr val="7C5652"/>
                </a:solidFill>
                <a:latin typeface="新細明體" panose="02020500000000000000" pitchFamily="18" charset="-120"/>
                <a:ea typeface="新細明體" panose="02020500000000000000" pitchFamily="18" charset="-120"/>
              </a:rPr>
              <a:t>為教職員</a:t>
            </a:r>
            <a:r>
              <a:rPr lang="zh-TW" altLang="en-US" sz="2800" dirty="0">
                <a:solidFill>
                  <a:srgbClr val="7C5652"/>
                </a:solidFill>
                <a:latin typeface="新細明體" panose="02020500000000000000" pitchFamily="18" charset="-120"/>
                <a:ea typeface="新細明體" panose="02020500000000000000" pitchFamily="18" charset="-120"/>
              </a:rPr>
              <a:t>及</a:t>
            </a:r>
            <a:r>
              <a:rPr lang="zh-TW" altLang="en-US" sz="2800" dirty="0" smtClean="0">
                <a:solidFill>
                  <a:srgbClr val="7C5652"/>
                </a:solidFill>
                <a:latin typeface="新細明體" panose="02020500000000000000" pitchFamily="18" charset="-120"/>
                <a:ea typeface="新細明體" panose="02020500000000000000" pitchFamily="18" charset="-120"/>
              </a:rPr>
              <a:t>學生提供</a:t>
            </a:r>
            <a:r>
              <a:rPr lang="zh-TW" altLang="en-US" sz="2800" b="1" dirty="0" smtClean="0">
                <a:solidFill>
                  <a:srgbClr val="00B050"/>
                </a:solidFill>
                <a:latin typeface="新細明體" panose="02020500000000000000" pitchFamily="18" charset="-120"/>
                <a:ea typeface="新細明體" panose="02020500000000000000" pitchFamily="18" charset="-120"/>
              </a:rPr>
              <a:t>安全</a:t>
            </a:r>
            <a:r>
              <a:rPr lang="zh-TW" altLang="en-US" sz="2800" b="1" dirty="0">
                <a:solidFill>
                  <a:srgbClr val="00B050"/>
                </a:solidFill>
                <a:latin typeface="新細明體" panose="02020500000000000000" pitchFamily="18" charset="-120"/>
                <a:ea typeface="新細明體" panose="02020500000000000000" pitchFamily="18" charset="-120"/>
              </a:rPr>
              <a:t>、健康及</a:t>
            </a:r>
            <a:r>
              <a:rPr lang="zh-TW" altLang="en-US" sz="2800" b="1" dirty="0" smtClean="0">
                <a:solidFill>
                  <a:srgbClr val="00B050"/>
                </a:solidFill>
                <a:latin typeface="新細明體" panose="02020500000000000000" pitchFamily="18" charset="-120"/>
                <a:ea typeface="新細明體" panose="02020500000000000000" pitchFamily="18" charset="-120"/>
              </a:rPr>
              <a:t>性別友好</a:t>
            </a:r>
            <a:r>
              <a:rPr lang="zh-TW" altLang="en-US" sz="2800" dirty="0" smtClean="0">
                <a:solidFill>
                  <a:srgbClr val="7C5652"/>
                </a:solidFill>
                <a:latin typeface="新細明體" panose="02020500000000000000" pitchFamily="18" charset="-120"/>
                <a:ea typeface="新細明體" panose="02020500000000000000" pitchFamily="18" charset="-120"/>
              </a:rPr>
              <a:t>的學習和工作環境。</a:t>
            </a:r>
            <a:endParaRPr lang="en-US" sz="2800" dirty="0">
              <a:solidFill>
                <a:srgbClr val="7C5652"/>
              </a:solidFill>
              <a:cs typeface="Arial" panose="020B0604020202020204" pitchFamily="34" charset="0"/>
            </a:endParaRPr>
          </a:p>
        </p:txBody>
      </p:sp>
      <p:sp>
        <p:nvSpPr>
          <p:cNvPr id="6" name="Slide Number Placeholder 5"/>
          <p:cNvSpPr>
            <a:spLocks noGrp="1"/>
          </p:cNvSpPr>
          <p:nvPr>
            <p:ph type="sldNum" sz="quarter" idx="12"/>
          </p:nvPr>
        </p:nvSpPr>
        <p:spPr>
          <a:xfrm>
            <a:off x="8580499" y="6381328"/>
            <a:ext cx="395510" cy="279400"/>
          </a:xfrm>
        </p:spPr>
        <p:txBody>
          <a:bodyPr/>
          <a:lstStyle/>
          <a:p>
            <a:fld id="{1D4B6336-8E58-4E1D-8C10-120C700EAB1F}" type="slidenum">
              <a:rPr lang="zh-HK" altLang="en-US" smtClean="0">
                <a:solidFill>
                  <a:prstClr val="black"/>
                </a:solidFill>
                <a:latin typeface="Times New Roman" panose="02020603050405020304" pitchFamily="18" charset="0"/>
                <a:cs typeface="Times New Roman" panose="02020603050405020304" pitchFamily="18" charset="0"/>
              </a:rPr>
              <a:pPr/>
              <a:t>2</a:t>
            </a:fld>
            <a:endParaRPr lang="zh-HK" alt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920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624898"/>
            <a:ext cx="6808894" cy="1303867"/>
          </a:xfrm>
        </p:spPr>
        <p:txBody>
          <a:bodyPr>
            <a:normAutofit/>
          </a:bodyPr>
          <a:lstStyle/>
          <a:p>
            <a:r>
              <a:rPr kumimoji="1" lang="en-US" altLang="zh-TW" sz="3600" spc="-100" dirty="0" smtClean="0">
                <a:solidFill>
                  <a:schemeClr val="tx1"/>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cs typeface="+mn-cs"/>
              </a:rPr>
              <a:t>Sending sexually explicit messages</a:t>
            </a:r>
            <a:endParaRPr kumimoji="1" lang="en-US" sz="3600" spc="-100" dirty="0">
              <a:solidFill>
                <a:schemeClr val="tx1"/>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cs typeface="+mn-cs"/>
            </a:endParaRPr>
          </a:p>
        </p:txBody>
      </p:sp>
      <p:sp>
        <p:nvSpPr>
          <p:cNvPr id="4" name="Slide Number Placeholder 3"/>
          <p:cNvSpPr>
            <a:spLocks noGrp="1"/>
          </p:cNvSpPr>
          <p:nvPr>
            <p:ph type="sldNum" sz="quarter" idx="12"/>
          </p:nvPr>
        </p:nvSpPr>
        <p:spPr/>
        <p:txBody>
          <a:bodyPr/>
          <a:lstStyle/>
          <a:p>
            <a:fld id="{1D4B6336-8E58-4E1D-8C10-120C700EAB1F}" type="slidenum">
              <a:rPr lang="zh-HK" altLang="en-US" smtClean="0"/>
              <a:t>20</a:t>
            </a:fld>
            <a:endParaRPr lang="zh-HK" altLang="en-US"/>
          </a:p>
        </p:txBody>
      </p:sp>
      <p:sp>
        <p:nvSpPr>
          <p:cNvPr id="6" name="TextBox 5"/>
          <p:cNvSpPr txBox="1"/>
          <p:nvPr/>
        </p:nvSpPr>
        <p:spPr>
          <a:xfrm>
            <a:off x="1597184" y="2374989"/>
            <a:ext cx="6480720" cy="1200329"/>
          </a:xfrm>
          <a:prstGeom prst="rect">
            <a:avLst/>
          </a:prstGeom>
          <a:solidFill>
            <a:schemeClr val="bg1"/>
          </a:solidFill>
        </p:spPr>
        <p:txBody>
          <a:bodyPr wrap="square" rtlCol="0">
            <a:spAutoFit/>
          </a:bodyPr>
          <a:lstStyle/>
          <a:p>
            <a:pPr algn="just"/>
            <a:r>
              <a:rPr lang="en-US" sz="2400" dirty="0">
                <a:latin typeface="Arial" panose="020B0604020202020204" pitchFamily="34" charset="0"/>
                <a:cs typeface="Arial" panose="020B0604020202020204" pitchFamily="34" charset="0"/>
              </a:rPr>
              <a:t>A student </a:t>
            </a:r>
            <a:r>
              <a:rPr lang="en-US" sz="2400">
                <a:latin typeface="Arial" panose="020B0604020202020204" pitchFamily="34" charset="0"/>
                <a:cs typeface="Arial" panose="020B0604020202020204" pitchFamily="34" charset="0"/>
              </a:rPr>
              <a:t>sends </a:t>
            </a:r>
            <a:r>
              <a:rPr lang="en-US" sz="2400" smtClean="0">
                <a:latin typeface="Arial" panose="020B0604020202020204" pitchFamily="34" charset="0"/>
                <a:cs typeface="Arial" panose="020B0604020202020204" pitchFamily="34" charset="0"/>
              </a:rPr>
              <a:t>messages </a:t>
            </a:r>
            <a:r>
              <a:rPr lang="en-US" sz="2400" dirty="0">
                <a:latin typeface="Arial" panose="020B0604020202020204" pitchFamily="34" charset="0"/>
                <a:cs typeface="Arial" panose="020B0604020202020204" pitchFamily="34" charset="0"/>
              </a:rPr>
              <a:t>to another student containing sexual content (images, </a:t>
            </a:r>
            <a:r>
              <a:rPr lang="en-US" sz="2400" dirty="0" err="1">
                <a:latin typeface="Arial" panose="020B0604020202020204" pitchFamily="34" charset="0"/>
                <a:cs typeface="Arial" panose="020B0604020202020204" pitchFamily="34" charset="0"/>
              </a:rPr>
              <a:t>emojis</a:t>
            </a:r>
            <a:r>
              <a:rPr lang="en-US" sz="2400" dirty="0">
                <a:latin typeface="Arial" panose="020B0604020202020204" pitchFamily="34" charset="0"/>
                <a:cs typeface="Arial" panose="020B0604020202020204" pitchFamily="34" charset="0"/>
              </a:rPr>
              <a:t>, messages</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a:stretch>
            <a:fillRect/>
          </a:stretch>
        </p:blipFill>
        <p:spPr>
          <a:xfrm>
            <a:off x="2687949" y="3622512"/>
            <a:ext cx="4094584" cy="3262872"/>
          </a:xfrm>
          <a:prstGeom prst="rect">
            <a:avLst/>
          </a:prstGeom>
        </p:spPr>
      </p:pic>
    </p:spTree>
    <p:extLst>
      <p:ext uri="{BB962C8B-B14F-4D97-AF65-F5344CB8AC3E}">
        <p14:creationId xmlns:p14="http://schemas.microsoft.com/office/powerpoint/2010/main" val="467510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579" y="620688"/>
            <a:ext cx="7974421" cy="1303867"/>
          </a:xfrm>
        </p:spPr>
        <p:txBody>
          <a:bodyPr>
            <a:normAutofit/>
          </a:bodyPr>
          <a:lstStyle/>
          <a:p>
            <a:r>
              <a:rPr kumimoji="1" lang="en-US" sz="3600" spc="-100" dirty="0">
                <a:solidFill>
                  <a:schemeClr val="tx1"/>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cs typeface="+mn-cs"/>
              </a:rPr>
              <a:t>Requesting private chats </a:t>
            </a:r>
            <a:r>
              <a:rPr kumimoji="1" lang="en-US" sz="3600" spc="-100" dirty="0" smtClean="0">
                <a:solidFill>
                  <a:schemeClr val="tx1"/>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cs typeface="+mn-cs"/>
              </a:rPr>
              <a:t>of</a:t>
            </a:r>
            <a:br>
              <a:rPr kumimoji="1" lang="en-US" sz="3600" spc="-100" dirty="0" smtClean="0">
                <a:solidFill>
                  <a:schemeClr val="tx1"/>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cs typeface="+mn-cs"/>
              </a:rPr>
            </a:br>
            <a:r>
              <a:rPr kumimoji="1" lang="en-US" sz="3600" spc="-100" dirty="0" smtClean="0">
                <a:solidFill>
                  <a:schemeClr val="tx1"/>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cs typeface="+mn-cs"/>
              </a:rPr>
              <a:t>seductive </a:t>
            </a:r>
            <a:r>
              <a:rPr kumimoji="1" lang="en-US" sz="3600" spc="-100" dirty="0">
                <a:solidFill>
                  <a:schemeClr val="tx1"/>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cs typeface="+mn-cs"/>
              </a:rPr>
              <a:t>nature</a:t>
            </a:r>
          </a:p>
        </p:txBody>
      </p:sp>
      <p:sp>
        <p:nvSpPr>
          <p:cNvPr id="3" name="Content Placeholder 2"/>
          <p:cNvSpPr>
            <a:spLocks noGrp="1"/>
          </p:cNvSpPr>
          <p:nvPr>
            <p:ph idx="1"/>
          </p:nvPr>
        </p:nvSpPr>
        <p:spPr>
          <a:xfrm>
            <a:off x="1475656" y="2490135"/>
            <a:ext cx="3431266" cy="3444997"/>
          </a:xfrm>
        </p:spPr>
        <p:txBody>
          <a:bodyPr/>
          <a:lstStyle/>
          <a:p>
            <a:pPr marL="0" indent="0">
              <a:buNone/>
            </a:pPr>
            <a:r>
              <a:rPr lang="en-US" dirty="0">
                <a:solidFill>
                  <a:schemeClr val="tx1"/>
                </a:solidFill>
                <a:latin typeface="Arial" panose="020B0604020202020204" pitchFamily="34" charset="0"/>
                <a:cs typeface="Arial" panose="020B0604020202020204" pitchFamily="34" charset="0"/>
              </a:rPr>
              <a:t>An academic staff is inviting his student to visit his </a:t>
            </a:r>
            <a:r>
              <a:rPr lang="en-US" dirty="0" smtClean="0">
                <a:solidFill>
                  <a:schemeClr val="tx1"/>
                </a:solidFill>
                <a:latin typeface="Arial" panose="020B0604020202020204" pitchFamily="34" charset="0"/>
                <a:cs typeface="Arial" panose="020B0604020202020204" pitchFamily="34" charset="0"/>
              </a:rPr>
              <a:t>room/apartment at inappropriate timeslot, requesting private chat</a:t>
            </a:r>
            <a:endParaRPr lang="en-US" dirty="0"/>
          </a:p>
        </p:txBody>
      </p:sp>
      <p:sp>
        <p:nvSpPr>
          <p:cNvPr id="4" name="Slide Number Placeholder 3"/>
          <p:cNvSpPr>
            <a:spLocks noGrp="1"/>
          </p:cNvSpPr>
          <p:nvPr>
            <p:ph type="sldNum" sz="quarter" idx="12"/>
          </p:nvPr>
        </p:nvSpPr>
        <p:spPr/>
        <p:txBody>
          <a:bodyPr/>
          <a:lstStyle/>
          <a:p>
            <a:fld id="{1D4B6336-8E58-4E1D-8C10-120C700EAB1F}" type="slidenum">
              <a:rPr lang="zh-HK" altLang="en-US" smtClean="0"/>
              <a:t>21</a:t>
            </a:fld>
            <a:endParaRPr lang="zh-HK" altLang="en-US"/>
          </a:p>
        </p:txBody>
      </p:sp>
      <p:pic>
        <p:nvPicPr>
          <p:cNvPr id="6" name="Picture 5"/>
          <p:cNvPicPr>
            <a:picLocks noChangeAspect="1"/>
          </p:cNvPicPr>
          <p:nvPr/>
        </p:nvPicPr>
        <p:blipFill>
          <a:blip r:embed="rId2"/>
          <a:stretch>
            <a:fillRect/>
          </a:stretch>
        </p:blipFill>
        <p:spPr>
          <a:xfrm>
            <a:off x="5303236" y="2219204"/>
            <a:ext cx="3840764" cy="4160316"/>
          </a:xfrm>
          <a:prstGeom prst="rect">
            <a:avLst/>
          </a:prstGeom>
        </p:spPr>
      </p:pic>
    </p:spTree>
    <p:extLst>
      <p:ext uri="{BB962C8B-B14F-4D97-AF65-F5344CB8AC3E}">
        <p14:creationId xmlns:p14="http://schemas.microsoft.com/office/powerpoint/2010/main" val="1220777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8" y="417752"/>
            <a:ext cx="6798734" cy="1303867"/>
          </a:xfrm>
        </p:spPr>
        <p:txBody>
          <a:bodyPr>
            <a:normAutofit/>
          </a:bodyPr>
          <a:lstStyle/>
          <a:p>
            <a:r>
              <a:rPr kumimoji="1" lang="en-US" sz="3600" spc="-100" dirty="0" smtClean="0">
                <a:solidFill>
                  <a:schemeClr val="tx1"/>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cs typeface="+mn-cs"/>
              </a:rPr>
              <a:t>Inappropriate </a:t>
            </a:r>
            <a:r>
              <a:rPr kumimoji="1" lang="en-US" sz="3600" spc="-100" dirty="0" err="1" smtClean="0">
                <a:solidFill>
                  <a:schemeClr val="tx1"/>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cs typeface="+mn-cs"/>
              </a:rPr>
              <a:t>behaviour</a:t>
            </a:r>
            <a:r>
              <a:rPr kumimoji="1" lang="en-US" sz="3600" spc="-100" dirty="0" smtClean="0">
                <a:solidFill>
                  <a:schemeClr val="tx1"/>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cs typeface="+mn-cs"/>
              </a:rPr>
              <a:t> in online learning environment</a:t>
            </a:r>
            <a:endParaRPr kumimoji="1" lang="en-US" sz="3600" spc="-100" dirty="0">
              <a:solidFill>
                <a:schemeClr val="tx1"/>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cs typeface="+mn-cs"/>
            </a:endParaRPr>
          </a:p>
        </p:txBody>
      </p:sp>
      <p:sp>
        <p:nvSpPr>
          <p:cNvPr id="3" name="Content Placeholder 2"/>
          <p:cNvSpPr>
            <a:spLocks noGrp="1"/>
          </p:cNvSpPr>
          <p:nvPr>
            <p:ph idx="1"/>
          </p:nvPr>
        </p:nvSpPr>
        <p:spPr>
          <a:xfrm>
            <a:off x="1619672" y="2276872"/>
            <a:ext cx="6798736" cy="1874969"/>
          </a:xfrm>
          <a:solidFill>
            <a:schemeClr val="bg1"/>
          </a:solidFill>
        </p:spPr>
        <p:txBody>
          <a:bodyPr>
            <a:normAutofit/>
          </a:bodyPr>
          <a:lstStyle/>
          <a:p>
            <a:pPr marL="0" indent="0" algn="just">
              <a:buNone/>
            </a:pPr>
            <a:r>
              <a:rPr lang="en-US" dirty="0" smtClean="0">
                <a:solidFill>
                  <a:schemeClr val="tx1"/>
                </a:solidFill>
                <a:latin typeface="Arial" panose="020B0604020202020204" pitchFamily="34" charset="0"/>
                <a:cs typeface="Arial" panose="020B0604020202020204" pitchFamily="34" charset="0"/>
              </a:rPr>
              <a:t>A student is dressing </a:t>
            </a:r>
            <a:r>
              <a:rPr lang="en-US" dirty="0">
                <a:solidFill>
                  <a:schemeClr val="tx1"/>
                </a:solidFill>
                <a:latin typeface="Arial" panose="020B0604020202020204" pitchFamily="34" charset="0"/>
                <a:cs typeface="Arial" panose="020B0604020202020204" pitchFamily="34" charset="0"/>
              </a:rPr>
              <a:t>in sexually offensive manner in zoom sessions</a:t>
            </a:r>
          </a:p>
        </p:txBody>
      </p:sp>
      <p:sp>
        <p:nvSpPr>
          <p:cNvPr id="4" name="Slide Number Placeholder 3"/>
          <p:cNvSpPr>
            <a:spLocks noGrp="1"/>
          </p:cNvSpPr>
          <p:nvPr>
            <p:ph type="sldNum" sz="quarter" idx="12"/>
          </p:nvPr>
        </p:nvSpPr>
        <p:spPr/>
        <p:txBody>
          <a:bodyPr/>
          <a:lstStyle/>
          <a:p>
            <a:fld id="{1D4B6336-8E58-4E1D-8C10-120C700EAB1F}" type="slidenum">
              <a:rPr lang="zh-HK" altLang="en-US" smtClean="0"/>
              <a:t>22</a:t>
            </a:fld>
            <a:endParaRPr lang="zh-HK" altLang="en-US"/>
          </a:p>
        </p:txBody>
      </p:sp>
      <p:pic>
        <p:nvPicPr>
          <p:cNvPr id="8" name="Picture 7"/>
          <p:cNvPicPr>
            <a:picLocks noChangeAspect="1"/>
          </p:cNvPicPr>
          <p:nvPr/>
        </p:nvPicPr>
        <p:blipFill>
          <a:blip r:embed="rId2"/>
          <a:stretch>
            <a:fillRect/>
          </a:stretch>
        </p:blipFill>
        <p:spPr>
          <a:xfrm>
            <a:off x="1228025" y="3271864"/>
            <a:ext cx="7046367" cy="3488146"/>
          </a:xfrm>
          <a:prstGeom prst="rect">
            <a:avLst/>
          </a:prstGeom>
        </p:spPr>
      </p:pic>
    </p:spTree>
    <p:extLst>
      <p:ext uri="{BB962C8B-B14F-4D97-AF65-F5344CB8AC3E}">
        <p14:creationId xmlns:p14="http://schemas.microsoft.com/office/powerpoint/2010/main" val="337173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Slide Number Placeholder 5"/>
          <p:cNvSpPr txBox="1">
            <a:spLocks noGrp="1"/>
          </p:cNvSpPr>
          <p:nvPr/>
        </p:nvSpPr>
        <p:spPr bwMode="auto">
          <a:xfrm>
            <a:off x="6988175" y="62849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微軟正黑體" panose="020B0604030504040204" pitchFamily="34" charset="-12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微軟正黑體" panose="020B0604030504040204" pitchFamily="34" charset="-12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9pPr>
          </a:lstStyle>
          <a:p>
            <a:pPr algn="r">
              <a:spcBef>
                <a:spcPct val="0"/>
              </a:spcBef>
              <a:buClrTx/>
              <a:buSzTx/>
              <a:buFontTx/>
              <a:buNone/>
            </a:pPr>
            <a:fld id="{64194A71-2EF4-4561-B81D-ABEC61E9BE40}" type="slidenum">
              <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pPr algn="r">
                <a:spcBef>
                  <a:spcPct val="0"/>
                </a:spcBef>
                <a:buClrTx/>
                <a:buSzTx/>
                <a:buFontTx/>
                <a:buNone/>
              </a:pPr>
              <a:t>23</a:t>
            </a:fld>
            <a:endPar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2" name="Rectangle 2"/>
          <p:cNvSpPr txBox="1">
            <a:spLocks noChangeArrowheads="1"/>
          </p:cNvSpPr>
          <p:nvPr/>
        </p:nvSpPr>
        <p:spPr>
          <a:xfrm>
            <a:off x="1760538" y="2349500"/>
            <a:ext cx="5588000" cy="1439863"/>
          </a:xfrm>
          <a:prstGeom prst="rect">
            <a:avLst/>
          </a:prstGeom>
        </p:spPr>
        <p:txBody>
          <a:bodyPr anchor="ct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algn="ctr" fontAlgn="auto">
              <a:spcAft>
                <a:spcPts val="0"/>
              </a:spcAft>
              <a:defRPr/>
            </a:pPr>
            <a:endParaRPr lang="en-US" altLang="zh-TW" sz="7200" b="1" dirty="0">
              <a:solidFill>
                <a:srgbClr val="008080"/>
              </a:solidFill>
              <a:latin typeface="新細明體" panose="02020500000000000000" pitchFamily="18" charset="-120"/>
              <a:ea typeface="新細明體" panose="02020500000000000000" pitchFamily="18" charset="-120"/>
            </a:endParaRPr>
          </a:p>
        </p:txBody>
      </p:sp>
      <p:sp>
        <p:nvSpPr>
          <p:cNvPr id="43013" name="WordArt 33"/>
          <p:cNvSpPr>
            <a:spLocks noChangeArrowheads="1" noChangeShapeType="1" noTextEdit="1"/>
          </p:cNvSpPr>
          <p:nvPr/>
        </p:nvSpPr>
        <p:spPr bwMode="auto">
          <a:xfrm>
            <a:off x="660400" y="6323013"/>
            <a:ext cx="1430338" cy="182562"/>
          </a:xfrm>
          <a:prstGeom prst="rect">
            <a:avLst/>
          </a:prstGeom>
        </p:spPr>
        <p:txBody>
          <a:bodyPr wrap="none" fromWordArt="1">
            <a:prstTxWarp prst="textPlain">
              <a:avLst>
                <a:gd name="adj" fmla="val 50000"/>
              </a:avLst>
            </a:prstTxWarp>
          </a:bodyPr>
          <a:lstStyle/>
          <a:p>
            <a:pPr algn="ctr"/>
            <a:endParaRPr lang="en-US" sz="1200" kern="10">
              <a:ln w="9525">
                <a:solidFill>
                  <a:srgbClr val="404040"/>
                </a:solidFill>
                <a:round/>
                <a:headEnd/>
                <a:tailEnd/>
              </a:ln>
              <a:solidFill>
                <a:srgbClr val="404040"/>
              </a:solidFill>
              <a:latin typeface="STKaiti" panose="02010600040101010101" pitchFamily="2" charset="-122"/>
              <a:ea typeface="STKaiti" panose="02010600040101010101" pitchFamily="2" charset="-122"/>
            </a:endParaRPr>
          </a:p>
        </p:txBody>
      </p:sp>
      <p:sp>
        <p:nvSpPr>
          <p:cNvPr id="43015" name="Rectangle 16"/>
          <p:cNvSpPr>
            <a:spLocks noChangeArrowheads="1"/>
          </p:cNvSpPr>
          <p:nvPr/>
        </p:nvSpPr>
        <p:spPr bwMode="auto">
          <a:xfrm>
            <a:off x="1406767" y="1787907"/>
            <a:ext cx="7695029"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kumimoji="1" sz="4200">
                <a:solidFill>
                  <a:schemeClr val="tx1"/>
                </a:solidFill>
                <a:latin typeface="Arial" panose="020B0604020202020204" pitchFamily="34" charset="0"/>
                <a:ea typeface="新細明體" panose="02020500000000000000" pitchFamily="18" charset="-120"/>
              </a:defRPr>
            </a:lvl1pPr>
            <a:lvl2pPr marL="742950" indent="-285750">
              <a:defRPr kumimoji="1" sz="4200">
                <a:solidFill>
                  <a:schemeClr val="tx1"/>
                </a:solidFill>
                <a:latin typeface="Arial" panose="020B0604020202020204" pitchFamily="34" charset="0"/>
                <a:ea typeface="新細明體" panose="02020500000000000000" pitchFamily="18" charset="-120"/>
              </a:defRPr>
            </a:lvl2pPr>
            <a:lvl3pPr marL="1143000" indent="-228600">
              <a:defRPr kumimoji="1" sz="4200">
                <a:solidFill>
                  <a:schemeClr val="tx1"/>
                </a:solidFill>
                <a:latin typeface="Arial" panose="020B0604020202020204" pitchFamily="34" charset="0"/>
                <a:ea typeface="新細明體" panose="02020500000000000000" pitchFamily="18" charset="-120"/>
              </a:defRPr>
            </a:lvl3pPr>
            <a:lvl4pPr marL="1600200" indent="-228600">
              <a:defRPr kumimoji="1" sz="4200">
                <a:solidFill>
                  <a:schemeClr val="tx1"/>
                </a:solidFill>
                <a:latin typeface="Arial" panose="020B0604020202020204" pitchFamily="34" charset="0"/>
                <a:ea typeface="新細明體" panose="02020500000000000000" pitchFamily="18" charset="-120"/>
              </a:defRPr>
            </a:lvl4pPr>
            <a:lvl5pPr marL="2057400" indent="-228600">
              <a:defRPr kumimoji="1" sz="4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200">
                <a:solidFill>
                  <a:schemeClr val="tx1"/>
                </a:solidFill>
                <a:latin typeface="Arial" panose="020B0604020202020204" pitchFamily="34" charset="0"/>
                <a:ea typeface="新細明體" panose="02020500000000000000" pitchFamily="18" charset="-120"/>
              </a:defRPr>
            </a:lvl9pPr>
          </a:lstStyle>
          <a:p>
            <a:pPr>
              <a:spcAft>
                <a:spcPts val="1800"/>
              </a:spcAft>
              <a:buFont typeface="Wingdings" panose="05000000000000000000" pitchFamily="2" charset="2"/>
              <a:buChar char="Ø"/>
            </a:pPr>
            <a:r>
              <a:rPr lang="en-US" altLang="zh-TW" sz="2200" dirty="0">
                <a:solidFill>
                  <a:prstClr val="black"/>
                </a:solidFill>
              </a:rPr>
              <a:t>Sexual harassment only happens to women, men are safe</a:t>
            </a:r>
            <a:r>
              <a:rPr lang="en-US" altLang="zh-TW" sz="2200" dirty="0" smtClean="0">
                <a:solidFill>
                  <a:prstClr val="black"/>
                </a:solidFill>
              </a:rPr>
              <a:t>.</a:t>
            </a:r>
            <a:br>
              <a:rPr lang="en-US" altLang="zh-TW" sz="2200" dirty="0" smtClean="0">
                <a:solidFill>
                  <a:prstClr val="black"/>
                </a:solidFill>
              </a:rPr>
            </a:br>
            <a:r>
              <a:rPr lang="zh-TW" altLang="en-US" sz="2200" dirty="0" smtClean="0"/>
              <a:t>性騷擾</a:t>
            </a:r>
            <a:r>
              <a:rPr lang="zh-TW" altLang="en-US" sz="2200" dirty="0"/>
              <a:t>事件只會發生在女性身上，男性不可能會被性騷擾。</a:t>
            </a:r>
            <a:endParaRPr lang="en-US" altLang="zh-TW" sz="2200" dirty="0"/>
          </a:p>
          <a:p>
            <a:pPr>
              <a:spcAft>
                <a:spcPts val="1800"/>
              </a:spcAft>
              <a:buFont typeface="Wingdings" panose="05000000000000000000" pitchFamily="2" charset="2"/>
              <a:buChar char="Ø"/>
            </a:pPr>
            <a:r>
              <a:rPr lang="en-US" altLang="zh-TW" sz="2200" dirty="0" smtClean="0"/>
              <a:t>People </a:t>
            </a:r>
            <a:r>
              <a:rPr lang="en-US" altLang="zh-TW" sz="2200" dirty="0"/>
              <a:t>who engages in sexual harassment is absolutely ‘lustful’ and ‘abnormal</a:t>
            </a:r>
            <a:r>
              <a:rPr lang="en-US" altLang="zh-TW" sz="2200" dirty="0" smtClean="0"/>
              <a:t>’.</a:t>
            </a:r>
            <a:br>
              <a:rPr lang="en-US" altLang="zh-TW" sz="2200" dirty="0" smtClean="0"/>
            </a:br>
            <a:r>
              <a:rPr lang="zh-TW" altLang="en-US" sz="2200" dirty="0" smtClean="0"/>
              <a:t>性騷擾</a:t>
            </a:r>
            <a:r>
              <a:rPr lang="zh-TW" altLang="en-US" sz="2200" dirty="0"/>
              <a:t>的人一定是「咸濕」、「變態」的。</a:t>
            </a:r>
            <a:endParaRPr lang="en-US" altLang="zh-TW" sz="2200" dirty="0"/>
          </a:p>
          <a:p>
            <a:pPr>
              <a:spcAft>
                <a:spcPts val="1800"/>
              </a:spcAft>
              <a:buFont typeface="Wingdings" panose="05000000000000000000" pitchFamily="2" charset="2"/>
              <a:buChar char="Ø"/>
            </a:pPr>
            <a:r>
              <a:rPr lang="en-US" altLang="zh-TW" sz="2200" dirty="0"/>
              <a:t>I have the right to express my love, it is not ‘sexual harassment</a:t>
            </a:r>
            <a:r>
              <a:rPr lang="en-US" altLang="zh-TW" sz="2200" dirty="0" smtClean="0"/>
              <a:t>’.</a:t>
            </a:r>
            <a:br>
              <a:rPr lang="en-US" altLang="zh-TW" sz="2200" dirty="0" smtClean="0"/>
            </a:br>
            <a:r>
              <a:rPr lang="zh-TW" altLang="en-US" sz="2200" dirty="0" smtClean="0"/>
              <a:t>我</a:t>
            </a:r>
            <a:r>
              <a:rPr lang="zh-TW" altLang="en-US" sz="2200" dirty="0"/>
              <a:t>只是表達愛意，哪有「性騷擾」</a:t>
            </a:r>
            <a:r>
              <a:rPr lang="en-US" altLang="zh-TW" sz="2200" dirty="0" smtClean="0"/>
              <a:t>?</a:t>
            </a:r>
            <a:endParaRPr lang="en-US" altLang="zh-TW" sz="2200" dirty="0"/>
          </a:p>
          <a:p>
            <a:pPr>
              <a:spcAft>
                <a:spcPts val="1800"/>
              </a:spcAft>
              <a:buFont typeface="Wingdings" panose="05000000000000000000" pitchFamily="2" charset="2"/>
              <a:buChar char="Ø"/>
            </a:pPr>
            <a:r>
              <a:rPr lang="en-US" altLang="zh-TW" sz="2200" dirty="0"/>
              <a:t>Sexual Harassment usually happens with unfamiliar people</a:t>
            </a:r>
            <a:r>
              <a:rPr lang="en-US" altLang="zh-TW" sz="2200" dirty="0" smtClean="0"/>
              <a:t>.</a:t>
            </a:r>
            <a:br>
              <a:rPr lang="en-US" altLang="zh-TW" sz="2200" dirty="0" smtClean="0"/>
            </a:br>
            <a:r>
              <a:rPr lang="zh-TW" altLang="en-US" sz="2200" dirty="0" smtClean="0"/>
              <a:t>性騷擾</a:t>
            </a:r>
            <a:r>
              <a:rPr lang="zh-TW" altLang="en-US" sz="2200" dirty="0"/>
              <a:t>多發生在陌生人間</a:t>
            </a:r>
            <a:r>
              <a:rPr lang="zh-TW" altLang="en-US" sz="2200" dirty="0" smtClean="0"/>
              <a:t>。</a:t>
            </a:r>
            <a:endParaRPr lang="en-US" altLang="zh-TW" sz="2200" dirty="0"/>
          </a:p>
        </p:txBody>
      </p:sp>
      <p:sp>
        <p:nvSpPr>
          <p:cNvPr id="18" name="Rectangle 2"/>
          <p:cNvSpPr txBox="1">
            <a:spLocks noChangeArrowheads="1"/>
          </p:cNvSpPr>
          <p:nvPr/>
        </p:nvSpPr>
        <p:spPr>
          <a:xfrm>
            <a:off x="1760537" y="244912"/>
            <a:ext cx="7115175" cy="1295400"/>
          </a:xfrm>
          <a:prstGeom prst="rect">
            <a:avLst/>
          </a:prstGeom>
          <a:solidFill>
            <a:schemeClr val="accent4">
              <a:lumMod val="20000"/>
              <a:lumOff val="80000"/>
            </a:schemeClr>
          </a:solidFill>
        </p:spPr>
        <p:txBody>
          <a:bodyPr anchor="ctr">
            <a:normAutofit/>
          </a:bodyP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algn="ctr" fontAlgn="auto">
              <a:spcAft>
                <a:spcPts val="0"/>
              </a:spcAft>
              <a:defRPr/>
            </a:pPr>
            <a:r>
              <a:rPr kumimoji="1" lang="en-US" altLang="zh-TW"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Myths about Sexual </a:t>
            </a:r>
            <a:r>
              <a:rPr kumimoji="1" lang="en-US" altLang="zh-TW" sz="34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Harassment </a:t>
            </a:r>
          </a:p>
          <a:p>
            <a:pPr algn="ctr" fontAlgn="auto">
              <a:spcAft>
                <a:spcPts val="0"/>
              </a:spcAft>
              <a:defRPr/>
            </a:pPr>
            <a:r>
              <a:rPr kumimoji="1" lang="zh-TW" altLang="en-US" sz="34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一般人對性騷擾的誤解</a:t>
            </a:r>
            <a:endParaRPr kumimoji="1" lang="en-US" altLang="zh-TW"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p:txBody>
      </p:sp>
    </p:spTree>
    <p:extLst>
      <p:ext uri="{BB962C8B-B14F-4D97-AF65-F5344CB8AC3E}">
        <p14:creationId xmlns:p14="http://schemas.microsoft.com/office/powerpoint/2010/main" val="101791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5">
                                            <p:txEl>
                                              <p:pRg st="0" end="0"/>
                                            </p:txEl>
                                          </p:spTgt>
                                        </p:tgtEl>
                                        <p:attrNameLst>
                                          <p:attrName>style.visibility</p:attrName>
                                        </p:attrNameLst>
                                      </p:cBhvr>
                                      <p:to>
                                        <p:strVal val="visible"/>
                                      </p:to>
                                    </p:set>
                                    <p:animEffect transition="in" filter="fade">
                                      <p:cBhvr>
                                        <p:cTn id="7" dur="500"/>
                                        <p:tgtEl>
                                          <p:spTgt spid="430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5">
                                            <p:txEl>
                                              <p:pRg st="1" end="1"/>
                                            </p:txEl>
                                          </p:spTgt>
                                        </p:tgtEl>
                                        <p:attrNameLst>
                                          <p:attrName>style.visibility</p:attrName>
                                        </p:attrNameLst>
                                      </p:cBhvr>
                                      <p:to>
                                        <p:strVal val="visible"/>
                                      </p:to>
                                    </p:set>
                                    <p:animEffect transition="in" filter="fade">
                                      <p:cBhvr>
                                        <p:cTn id="12" dur="500"/>
                                        <p:tgtEl>
                                          <p:spTgt spid="430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15">
                                            <p:txEl>
                                              <p:pRg st="2" end="2"/>
                                            </p:txEl>
                                          </p:spTgt>
                                        </p:tgtEl>
                                        <p:attrNameLst>
                                          <p:attrName>style.visibility</p:attrName>
                                        </p:attrNameLst>
                                      </p:cBhvr>
                                      <p:to>
                                        <p:strVal val="visible"/>
                                      </p:to>
                                    </p:set>
                                    <p:animEffect transition="in" filter="fade">
                                      <p:cBhvr>
                                        <p:cTn id="17" dur="500"/>
                                        <p:tgtEl>
                                          <p:spTgt spid="430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015">
                                            <p:txEl>
                                              <p:pRg st="3" end="3"/>
                                            </p:txEl>
                                          </p:spTgt>
                                        </p:tgtEl>
                                        <p:attrNameLst>
                                          <p:attrName>style.visibility</p:attrName>
                                        </p:attrNameLst>
                                      </p:cBhvr>
                                      <p:to>
                                        <p:strVal val="visible"/>
                                      </p:to>
                                    </p:set>
                                    <p:animEffect transition="in" filter="fade">
                                      <p:cBhvr>
                                        <p:cTn id="22" dur="500"/>
                                        <p:tgtEl>
                                          <p:spTgt spid="430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Slide Number Placeholder 5"/>
          <p:cNvSpPr txBox="1">
            <a:spLocks noGrp="1"/>
          </p:cNvSpPr>
          <p:nvPr/>
        </p:nvSpPr>
        <p:spPr bwMode="auto">
          <a:xfrm>
            <a:off x="6988175" y="62849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微軟正黑體" panose="020B0604030504040204" pitchFamily="34" charset="-12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微軟正黑體" panose="020B0604030504040204" pitchFamily="34" charset="-12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9pPr>
          </a:lstStyle>
          <a:p>
            <a:pPr algn="r">
              <a:spcBef>
                <a:spcPct val="0"/>
              </a:spcBef>
              <a:buClrTx/>
              <a:buSzTx/>
              <a:buFontTx/>
              <a:buNone/>
            </a:pPr>
            <a:fld id="{E3196054-BB13-469C-828B-DDF34B313613}" type="slidenum">
              <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pPr algn="r">
                <a:spcBef>
                  <a:spcPct val="0"/>
                </a:spcBef>
                <a:buClrTx/>
                <a:buSzTx/>
                <a:buFontTx/>
                <a:buNone/>
              </a:pPr>
              <a:t>24</a:t>
            </a:fld>
            <a:endPar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2" name="Rectangle 2"/>
          <p:cNvSpPr txBox="1">
            <a:spLocks noChangeArrowheads="1"/>
          </p:cNvSpPr>
          <p:nvPr/>
        </p:nvSpPr>
        <p:spPr>
          <a:xfrm>
            <a:off x="1760538" y="2349500"/>
            <a:ext cx="5588000" cy="1439863"/>
          </a:xfrm>
          <a:prstGeom prst="rect">
            <a:avLst/>
          </a:prstGeom>
        </p:spPr>
        <p:txBody>
          <a:bodyPr anchor="ct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algn="ctr" fontAlgn="auto">
              <a:spcAft>
                <a:spcPts val="0"/>
              </a:spcAft>
              <a:defRPr/>
            </a:pPr>
            <a:endParaRPr lang="en-US" altLang="zh-TW" sz="7200" b="1" dirty="0">
              <a:solidFill>
                <a:srgbClr val="008080"/>
              </a:solidFill>
              <a:latin typeface="新細明體" panose="02020500000000000000" pitchFamily="18" charset="-120"/>
              <a:ea typeface="新細明體" panose="02020500000000000000" pitchFamily="18" charset="-120"/>
            </a:endParaRPr>
          </a:p>
        </p:txBody>
      </p:sp>
      <p:sp>
        <p:nvSpPr>
          <p:cNvPr id="47109" name="WordArt 33"/>
          <p:cNvSpPr>
            <a:spLocks noChangeArrowheads="1" noChangeShapeType="1" noTextEdit="1"/>
          </p:cNvSpPr>
          <p:nvPr/>
        </p:nvSpPr>
        <p:spPr bwMode="auto">
          <a:xfrm>
            <a:off x="660400" y="6323013"/>
            <a:ext cx="1430338" cy="182562"/>
          </a:xfrm>
          <a:prstGeom prst="rect">
            <a:avLst/>
          </a:prstGeom>
        </p:spPr>
        <p:txBody>
          <a:bodyPr wrap="none" fromWordArt="1">
            <a:prstTxWarp prst="textPlain">
              <a:avLst>
                <a:gd name="adj" fmla="val 50000"/>
              </a:avLst>
            </a:prstTxWarp>
          </a:bodyPr>
          <a:lstStyle/>
          <a:p>
            <a:pPr algn="ctr"/>
            <a:endParaRPr lang="en-US" sz="1200" kern="10">
              <a:ln w="9525">
                <a:solidFill>
                  <a:srgbClr val="404040"/>
                </a:solidFill>
                <a:round/>
                <a:headEnd/>
                <a:tailEnd/>
              </a:ln>
              <a:solidFill>
                <a:srgbClr val="404040"/>
              </a:solidFill>
              <a:latin typeface="STKaiti" panose="02010600040101010101" pitchFamily="2" charset="-122"/>
              <a:ea typeface="STKaiti" panose="02010600040101010101" pitchFamily="2" charset="-122"/>
            </a:endParaRPr>
          </a:p>
        </p:txBody>
      </p:sp>
      <p:sp>
        <p:nvSpPr>
          <p:cNvPr id="47111" name="Rectangle 16"/>
          <p:cNvSpPr>
            <a:spLocks noChangeArrowheads="1"/>
          </p:cNvSpPr>
          <p:nvPr/>
        </p:nvSpPr>
        <p:spPr bwMode="auto">
          <a:xfrm>
            <a:off x="1547446" y="1551693"/>
            <a:ext cx="7568418"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kumimoji="1" sz="4200">
                <a:solidFill>
                  <a:schemeClr val="tx1"/>
                </a:solidFill>
                <a:latin typeface="Arial" panose="020B0604020202020204" pitchFamily="34" charset="0"/>
                <a:ea typeface="新細明體" panose="02020500000000000000" pitchFamily="18" charset="-120"/>
              </a:defRPr>
            </a:lvl1pPr>
            <a:lvl2pPr marL="742950" indent="-285750">
              <a:defRPr kumimoji="1" sz="4200">
                <a:solidFill>
                  <a:schemeClr val="tx1"/>
                </a:solidFill>
                <a:latin typeface="Arial" panose="020B0604020202020204" pitchFamily="34" charset="0"/>
                <a:ea typeface="新細明體" panose="02020500000000000000" pitchFamily="18" charset="-120"/>
              </a:defRPr>
            </a:lvl2pPr>
            <a:lvl3pPr marL="1143000" indent="-228600">
              <a:defRPr kumimoji="1" sz="4200">
                <a:solidFill>
                  <a:schemeClr val="tx1"/>
                </a:solidFill>
                <a:latin typeface="Arial" panose="020B0604020202020204" pitchFamily="34" charset="0"/>
                <a:ea typeface="新細明體" panose="02020500000000000000" pitchFamily="18" charset="-120"/>
              </a:defRPr>
            </a:lvl3pPr>
            <a:lvl4pPr marL="1600200" indent="-228600">
              <a:defRPr kumimoji="1" sz="4200">
                <a:solidFill>
                  <a:schemeClr val="tx1"/>
                </a:solidFill>
                <a:latin typeface="Arial" panose="020B0604020202020204" pitchFamily="34" charset="0"/>
                <a:ea typeface="新細明體" panose="02020500000000000000" pitchFamily="18" charset="-120"/>
              </a:defRPr>
            </a:lvl4pPr>
            <a:lvl5pPr marL="2057400" indent="-228600">
              <a:defRPr kumimoji="1" sz="4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200">
                <a:solidFill>
                  <a:schemeClr val="tx1"/>
                </a:solidFill>
                <a:latin typeface="Arial" panose="020B0604020202020204" pitchFamily="34" charset="0"/>
                <a:ea typeface="新細明體" panose="02020500000000000000" pitchFamily="18" charset="-120"/>
              </a:defRPr>
            </a:lvl9pPr>
          </a:lstStyle>
          <a:p>
            <a:pPr>
              <a:spcAft>
                <a:spcPts val="1800"/>
              </a:spcAft>
              <a:buFont typeface="Wingdings" panose="05000000000000000000" pitchFamily="2" charset="2"/>
              <a:buChar char="Ø"/>
            </a:pPr>
            <a:r>
              <a:rPr lang="en-US" altLang="zh-TW" sz="1900" dirty="0"/>
              <a:t>When a person put on a sexy outfit or seemingly overly enthusiastic to other people would be an encouragement for sexual harassment, so he/she has to take part of responsibilities</a:t>
            </a:r>
            <a:r>
              <a:rPr lang="en-US" altLang="zh-TW" sz="1900" dirty="0" smtClean="0"/>
              <a:t>.</a:t>
            </a:r>
            <a:br>
              <a:rPr lang="en-US" altLang="zh-TW" sz="1900" dirty="0" smtClean="0"/>
            </a:br>
            <a:r>
              <a:rPr lang="zh-TW" altLang="en-US" sz="1900" dirty="0" smtClean="0"/>
              <a:t>衣著</a:t>
            </a:r>
            <a:r>
              <a:rPr lang="zh-TW" altLang="en-US" sz="1900" dirty="0"/>
              <a:t>打扮較性感或行為舉止較熱情的人有鼓勵別人犯罪之嫌，</a:t>
            </a:r>
            <a:r>
              <a:rPr lang="zh-TW" altLang="en-US" sz="1900" dirty="0" smtClean="0"/>
              <a:t>所以他</a:t>
            </a:r>
            <a:r>
              <a:rPr lang="en-US" altLang="zh-TW" sz="1900" dirty="0" smtClean="0"/>
              <a:t>/</a:t>
            </a:r>
            <a:r>
              <a:rPr lang="zh-TW" altLang="en-US" sz="1900" dirty="0" smtClean="0"/>
              <a:t>她亦</a:t>
            </a:r>
            <a:r>
              <a:rPr lang="zh-TW" altLang="en-US" sz="1900" dirty="0"/>
              <a:t>需負上部分責任</a:t>
            </a:r>
            <a:r>
              <a:rPr lang="zh-TW" altLang="en-US" sz="1900" dirty="0" smtClean="0"/>
              <a:t>。</a:t>
            </a:r>
            <a:endParaRPr lang="en-US" altLang="zh-TW" sz="1900" dirty="0" smtClean="0"/>
          </a:p>
          <a:p>
            <a:pPr>
              <a:spcAft>
                <a:spcPts val="1800"/>
              </a:spcAft>
              <a:buFont typeface="Wingdings" panose="05000000000000000000" pitchFamily="2" charset="2"/>
              <a:buChar char="Ø"/>
            </a:pPr>
            <a:r>
              <a:rPr lang="en-US" altLang="zh-TW" sz="1900" dirty="0" smtClean="0">
                <a:solidFill>
                  <a:prstClr val="black"/>
                </a:solidFill>
              </a:rPr>
              <a:t>People </a:t>
            </a:r>
            <a:r>
              <a:rPr lang="en-US" altLang="zh-TW" sz="1900" dirty="0">
                <a:solidFill>
                  <a:prstClr val="black"/>
                </a:solidFill>
              </a:rPr>
              <a:t>usually make sexual jokes just for show off their humorous side, he/she has no intention to offend or harass other people</a:t>
            </a:r>
            <a:r>
              <a:rPr lang="en-US" altLang="zh-TW" sz="1900" dirty="0" smtClean="0">
                <a:solidFill>
                  <a:prstClr val="black"/>
                </a:solidFill>
              </a:rPr>
              <a:t>.</a:t>
            </a:r>
            <a:br>
              <a:rPr lang="en-US" altLang="zh-TW" sz="1900" dirty="0" smtClean="0">
                <a:solidFill>
                  <a:prstClr val="black"/>
                </a:solidFill>
              </a:rPr>
            </a:br>
            <a:r>
              <a:rPr lang="zh-TW" altLang="en-US" sz="1900" dirty="0" smtClean="0">
                <a:solidFill>
                  <a:prstClr val="black"/>
                </a:solidFill>
              </a:rPr>
              <a:t>別人</a:t>
            </a:r>
            <a:r>
              <a:rPr lang="zh-TW" altLang="en-US" sz="1900" dirty="0">
                <a:solidFill>
                  <a:prstClr val="black"/>
                </a:solidFill>
              </a:rPr>
              <a:t>大談黃色笑話，只為突顯個人的幽默感，並沒有任何冒犯或騷擾他人的意圖</a:t>
            </a:r>
            <a:r>
              <a:rPr lang="zh-TW" altLang="en-US" sz="1900" dirty="0" smtClean="0">
                <a:solidFill>
                  <a:prstClr val="black"/>
                </a:solidFill>
              </a:rPr>
              <a:t>。</a:t>
            </a:r>
            <a:endParaRPr lang="zh-TW" altLang="en-US" sz="1900" dirty="0">
              <a:solidFill>
                <a:prstClr val="black"/>
              </a:solidFill>
            </a:endParaRPr>
          </a:p>
          <a:p>
            <a:pPr>
              <a:spcAft>
                <a:spcPts val="1800"/>
              </a:spcAft>
              <a:buFont typeface="Wingdings" panose="05000000000000000000" pitchFamily="2" charset="2"/>
              <a:buChar char="Ø"/>
            </a:pPr>
            <a:r>
              <a:rPr lang="en-US" altLang="zh-TW" sz="1900" dirty="0">
                <a:solidFill>
                  <a:prstClr val="black"/>
                </a:solidFill>
              </a:rPr>
              <a:t>The consequences of sex harassment are less serious than sexual assault.  Making a complaint may be taunted by other people so it is better not make a fuss over it</a:t>
            </a:r>
            <a:r>
              <a:rPr lang="en-US" altLang="zh-TW" sz="1900" dirty="0" smtClean="0">
                <a:solidFill>
                  <a:prstClr val="black"/>
                </a:solidFill>
              </a:rPr>
              <a:t>.</a:t>
            </a:r>
            <a:br>
              <a:rPr lang="en-US" altLang="zh-TW" sz="1900" dirty="0" smtClean="0">
                <a:solidFill>
                  <a:prstClr val="black"/>
                </a:solidFill>
              </a:rPr>
            </a:br>
            <a:r>
              <a:rPr lang="zh-TW" altLang="en-US" sz="1900" dirty="0" smtClean="0">
                <a:solidFill>
                  <a:prstClr val="black"/>
                </a:solidFill>
              </a:rPr>
              <a:t>性騷擾</a:t>
            </a:r>
            <a:r>
              <a:rPr lang="zh-TW" altLang="en-US" sz="1900" dirty="0">
                <a:solidFill>
                  <a:prstClr val="black"/>
                </a:solidFill>
              </a:rPr>
              <a:t>的後果並沒有像性侵犯般嚴重，舉報的話別人可能會出言奚落，所以無謂小題大做。 </a:t>
            </a:r>
            <a:endParaRPr lang="en-US" altLang="zh-TW" sz="1900" dirty="0">
              <a:solidFill>
                <a:prstClr val="black"/>
              </a:solidFill>
            </a:endParaRPr>
          </a:p>
        </p:txBody>
      </p:sp>
      <p:sp>
        <p:nvSpPr>
          <p:cNvPr id="18" name="Rectangle 2"/>
          <p:cNvSpPr txBox="1">
            <a:spLocks noChangeArrowheads="1"/>
          </p:cNvSpPr>
          <p:nvPr/>
        </p:nvSpPr>
        <p:spPr>
          <a:xfrm>
            <a:off x="1760537" y="186227"/>
            <a:ext cx="7115175" cy="1213336"/>
          </a:xfrm>
          <a:prstGeom prst="rect">
            <a:avLst/>
          </a:prstGeom>
          <a:solidFill>
            <a:schemeClr val="accent4">
              <a:lumMod val="20000"/>
              <a:lumOff val="80000"/>
            </a:schemeClr>
          </a:solidFill>
        </p:spPr>
        <p:txBody>
          <a:bodyPr anchor="ctr">
            <a:normAutofit/>
          </a:bodyP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algn="ctr" fontAlgn="auto">
              <a:spcAft>
                <a:spcPts val="0"/>
              </a:spcAft>
              <a:defRPr/>
            </a:pPr>
            <a:r>
              <a:rPr kumimoji="1" lang="en-US" altLang="zh-TW"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Myths about Sexual </a:t>
            </a:r>
            <a:r>
              <a:rPr kumimoji="1" lang="en-US" altLang="zh-TW" sz="34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Harassment</a:t>
            </a:r>
          </a:p>
          <a:p>
            <a:pPr algn="ctr" fontAlgn="auto">
              <a:spcAft>
                <a:spcPts val="0"/>
              </a:spcAft>
              <a:defRPr/>
            </a:pPr>
            <a:r>
              <a:rPr kumimoji="1" lang="zh-TW" altLang="en-US"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一般人對性騷擾的誤解</a:t>
            </a:r>
            <a:endParaRPr kumimoji="1" lang="en-US" altLang="zh-TW"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p:txBody>
      </p:sp>
    </p:spTree>
    <p:extLst>
      <p:ext uri="{BB962C8B-B14F-4D97-AF65-F5344CB8AC3E}">
        <p14:creationId xmlns:p14="http://schemas.microsoft.com/office/powerpoint/2010/main" val="3642997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11">
                                            <p:txEl>
                                              <p:pRg st="0" end="0"/>
                                            </p:txEl>
                                          </p:spTgt>
                                        </p:tgtEl>
                                        <p:attrNameLst>
                                          <p:attrName>style.visibility</p:attrName>
                                        </p:attrNameLst>
                                      </p:cBhvr>
                                      <p:to>
                                        <p:strVal val="visible"/>
                                      </p:to>
                                    </p:set>
                                    <p:animEffect transition="in" filter="fade">
                                      <p:cBhvr>
                                        <p:cTn id="7" dur="500"/>
                                        <p:tgtEl>
                                          <p:spTgt spid="47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11">
                                            <p:txEl>
                                              <p:pRg st="1" end="1"/>
                                            </p:txEl>
                                          </p:spTgt>
                                        </p:tgtEl>
                                        <p:attrNameLst>
                                          <p:attrName>style.visibility</p:attrName>
                                        </p:attrNameLst>
                                      </p:cBhvr>
                                      <p:to>
                                        <p:strVal val="visible"/>
                                      </p:to>
                                    </p:set>
                                    <p:animEffect transition="in" filter="fade">
                                      <p:cBhvr>
                                        <p:cTn id="12" dur="500"/>
                                        <p:tgtEl>
                                          <p:spTgt spid="47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111">
                                            <p:txEl>
                                              <p:pRg st="2" end="2"/>
                                            </p:txEl>
                                          </p:spTgt>
                                        </p:tgtEl>
                                        <p:attrNameLst>
                                          <p:attrName>style.visibility</p:attrName>
                                        </p:attrNameLst>
                                      </p:cBhvr>
                                      <p:to>
                                        <p:strVal val="visible"/>
                                      </p:to>
                                    </p:set>
                                    <p:animEffect transition="in" filter="fade">
                                      <p:cBhvr>
                                        <p:cTn id="17" dur="500"/>
                                        <p:tgtEl>
                                          <p:spTgt spid="471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00"/>
            <a:ext cx="9227940" cy="6912000"/>
          </a:xfrm>
          <a:prstGeom prst="rect">
            <a:avLst/>
          </a:prstGeom>
        </p:spPr>
      </p:pic>
      <p:sp>
        <p:nvSpPr>
          <p:cNvPr id="7" name="Rectangle 6"/>
          <p:cNvSpPr/>
          <p:nvPr/>
        </p:nvSpPr>
        <p:spPr>
          <a:xfrm>
            <a:off x="4479634" y="2551837"/>
            <a:ext cx="184731" cy="923330"/>
          </a:xfrm>
          <a:prstGeom prst="rect">
            <a:avLst/>
          </a:prstGeom>
          <a:noFill/>
        </p:spPr>
        <p:txBody>
          <a:bodyPr wrap="none" lIns="91440" tIns="45720" rIns="91440" bIns="45720">
            <a:spAutoFit/>
          </a:bodyPr>
          <a:lstStyle/>
          <a:p>
            <a:pPr algn="ctr"/>
            <a:endParaRPr lang="en-US" sz="5400" b="1" dirty="0">
              <a:ln w="6600">
                <a:solidFill>
                  <a:srgbClr val="3C9770"/>
                </a:solidFill>
                <a:prstDash val="solid"/>
              </a:ln>
              <a:solidFill>
                <a:srgbClr val="FFFFFF"/>
              </a:solidFill>
              <a:effectLst>
                <a:outerShdw dist="38100" dir="2700000" algn="tl" rotWithShape="0">
                  <a:srgbClr val="3C9770"/>
                </a:outerShdw>
              </a:effectLst>
            </a:endParaRPr>
          </a:p>
        </p:txBody>
      </p:sp>
      <p:sp>
        <p:nvSpPr>
          <p:cNvPr id="5" name="Text Box 4"/>
          <p:cNvSpPr txBox="1">
            <a:spLocks noChangeArrowheads="1"/>
          </p:cNvSpPr>
          <p:nvPr/>
        </p:nvSpPr>
        <p:spPr bwMode="auto">
          <a:xfrm>
            <a:off x="2184464" y="4179664"/>
            <a:ext cx="653251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r>
              <a:rPr lang="en-US" sz="3600" b="1" dirty="0">
                <a:solidFill>
                  <a:srgbClr val="7030A0"/>
                </a:solidFill>
              </a:rPr>
              <a:t>Prevention is the Best </a:t>
            </a:r>
            <a:r>
              <a:rPr lang="en-US" sz="3600" b="1" dirty="0" smtClean="0">
                <a:solidFill>
                  <a:srgbClr val="7030A0"/>
                </a:solidFill>
              </a:rPr>
              <a:t>Policy</a:t>
            </a:r>
          </a:p>
          <a:p>
            <a:pPr algn="ctr"/>
            <a:r>
              <a:rPr lang="zh-TW" altLang="en-US" sz="3600" b="1" dirty="0" smtClean="0">
                <a:solidFill>
                  <a:srgbClr val="7030A0"/>
                </a:solidFill>
              </a:rPr>
              <a:t>預防是最好的措施</a:t>
            </a:r>
            <a:endParaRPr lang="en-US" sz="3600" b="1" dirty="0">
              <a:solidFill>
                <a:srgbClr val="7030A0"/>
              </a:solidFill>
            </a:endParaRPr>
          </a:p>
          <a:p>
            <a:pPr algn="ctr" eaLnBrk="1" hangingPunct="1"/>
            <a:endParaRPr lang="en-US" altLang="zh-TW" sz="3600" dirty="0">
              <a:solidFill>
                <a:prstClr val="black"/>
              </a:solidFill>
            </a:endParaRPr>
          </a:p>
        </p:txBody>
      </p:sp>
      <p:sp>
        <p:nvSpPr>
          <p:cNvPr id="2" name="TextBox 1"/>
          <p:cNvSpPr txBox="1"/>
          <p:nvPr/>
        </p:nvSpPr>
        <p:spPr>
          <a:xfrm>
            <a:off x="1706135" y="816067"/>
            <a:ext cx="7489176" cy="1077218"/>
          </a:xfrm>
          <a:prstGeom prst="rect">
            <a:avLst/>
          </a:prstGeom>
          <a:noFill/>
        </p:spPr>
        <p:txBody>
          <a:bodyPr wrap="square" rtlCol="0">
            <a:spAutoFit/>
          </a:bodyPr>
          <a:lstStyle/>
          <a:p>
            <a:pPr algn="ctr"/>
            <a:r>
              <a:rPr lang="en-US" sz="3200" b="1" dirty="0">
                <a:solidFill>
                  <a:prstClr val="black"/>
                </a:solidFill>
                <a:latin typeface="Calibri Light" panose="020F0302020204030204" pitchFamily="34" charset="0"/>
              </a:rPr>
              <a:t>It is all about respecting yourself and others… </a:t>
            </a:r>
          </a:p>
          <a:p>
            <a:pPr algn="ctr"/>
            <a:r>
              <a:rPr lang="zh-TW" altLang="en-US" sz="3200" b="1" dirty="0">
                <a:solidFill>
                  <a:prstClr val="black"/>
                </a:solidFill>
                <a:latin typeface="Calibri Light" panose="020F0302020204030204" pitchFamily="34" charset="0"/>
              </a:rPr>
              <a:t>尊重自己和別人</a:t>
            </a:r>
            <a:r>
              <a:rPr lang="en-US" altLang="zh-TW" sz="3200" b="1" dirty="0">
                <a:solidFill>
                  <a:prstClr val="black"/>
                </a:solidFill>
                <a:latin typeface="Calibri Light" panose="020F0302020204030204" pitchFamily="34" charset="0"/>
              </a:rPr>
              <a:t>…</a:t>
            </a:r>
            <a:endParaRPr lang="en-US" sz="3200" b="1" dirty="0">
              <a:solidFill>
                <a:prstClr val="black"/>
              </a:solidFill>
              <a:latin typeface="Calibri Light" panose="020F0302020204030204" pitchFamily="34" charset="0"/>
            </a:endParaRPr>
          </a:p>
        </p:txBody>
      </p:sp>
      <p:pic>
        <p:nvPicPr>
          <p:cNvPr id="6" name="圖片 5"/>
          <p:cNvPicPr>
            <a:picLocks noChangeAspect="1"/>
          </p:cNvPicPr>
          <p:nvPr/>
        </p:nvPicPr>
        <p:blipFill rotWithShape="1">
          <a:blip r:embed="rId4">
            <a:extLst>
              <a:ext uri="{28A0092B-C50C-407E-A947-70E740481C1C}">
                <a14:useLocalDpi xmlns:a14="http://schemas.microsoft.com/office/drawing/2010/main" val="0"/>
              </a:ext>
            </a:extLst>
          </a:blip>
          <a:srcRect r="887" b="29116"/>
          <a:stretch/>
        </p:blipFill>
        <p:spPr>
          <a:xfrm>
            <a:off x="3203848" y="2453443"/>
            <a:ext cx="4266680" cy="1281466"/>
          </a:xfrm>
          <a:prstGeom prst="rect">
            <a:avLst/>
          </a:prstGeom>
        </p:spPr>
      </p:pic>
      <p:sp>
        <p:nvSpPr>
          <p:cNvPr id="9" name="Slide Number Placeholder 8"/>
          <p:cNvSpPr>
            <a:spLocks noGrp="1"/>
          </p:cNvSpPr>
          <p:nvPr>
            <p:ph type="sldNum" sz="quarter" idx="12"/>
          </p:nvPr>
        </p:nvSpPr>
        <p:spPr>
          <a:xfrm>
            <a:off x="8604448" y="6309320"/>
            <a:ext cx="395510" cy="279400"/>
          </a:xfrm>
        </p:spPr>
        <p:txBody>
          <a:bodyPr/>
          <a:lstStyle/>
          <a:p>
            <a:fld id="{1D4B6336-8E58-4E1D-8C10-120C700EAB1F}" type="slidenum">
              <a:rPr lang="zh-HK" altLang="en-US" smtClean="0">
                <a:solidFill>
                  <a:prstClr val="black"/>
                </a:solidFill>
                <a:latin typeface="Times New Roman" panose="02020603050405020304" pitchFamily="18" charset="0"/>
                <a:cs typeface="Times New Roman" panose="02020603050405020304" pitchFamily="18" charset="0"/>
              </a:rPr>
              <a:pPr/>
              <a:t>25</a:t>
            </a:fld>
            <a:endParaRPr lang="zh-HK" alt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656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167"/>
            <a:ext cx="9227940" cy="6912000"/>
          </a:xfrm>
          <a:prstGeom prst="rect">
            <a:avLst/>
          </a:prstGeom>
        </p:spPr>
      </p:pic>
      <p:sp>
        <p:nvSpPr>
          <p:cNvPr id="7" name="Rectangle 6"/>
          <p:cNvSpPr/>
          <p:nvPr/>
        </p:nvSpPr>
        <p:spPr>
          <a:xfrm>
            <a:off x="4479634" y="2551837"/>
            <a:ext cx="184731" cy="923330"/>
          </a:xfrm>
          <a:prstGeom prst="rect">
            <a:avLst/>
          </a:prstGeom>
          <a:noFill/>
        </p:spPr>
        <p:txBody>
          <a:bodyPr wrap="none" lIns="91440" tIns="45720" rIns="91440" bIns="45720">
            <a:spAutoFit/>
          </a:bodyPr>
          <a:lstStyle/>
          <a:p>
            <a:pPr algn="ctr"/>
            <a:endParaRPr lang="en-US" sz="5400" b="1" dirty="0">
              <a:ln w="6600">
                <a:solidFill>
                  <a:srgbClr val="C0504D"/>
                </a:solidFill>
                <a:prstDash val="solid"/>
              </a:ln>
              <a:solidFill>
                <a:srgbClr val="FFFFFF"/>
              </a:solidFill>
              <a:effectLst>
                <a:outerShdw dist="38100" dir="2700000" algn="tl" rotWithShape="0">
                  <a:srgbClr val="C0504D"/>
                </a:outerShdw>
              </a:effectLst>
            </a:endParaRPr>
          </a:p>
        </p:txBody>
      </p:sp>
      <p:sp>
        <p:nvSpPr>
          <p:cNvPr id="5" name="Text Box 4"/>
          <p:cNvSpPr txBox="1">
            <a:spLocks noChangeArrowheads="1"/>
          </p:cNvSpPr>
          <p:nvPr/>
        </p:nvSpPr>
        <p:spPr bwMode="auto">
          <a:xfrm>
            <a:off x="1704923" y="1627896"/>
            <a:ext cx="7599049" cy="208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342900" indent="-342900" fontAlgn="base">
              <a:lnSpc>
                <a:spcPts val="2800"/>
              </a:lnSpc>
              <a:spcAft>
                <a:spcPts val="1800"/>
              </a:spcAft>
              <a:buFont typeface="Arial" panose="020B0604020202020204" pitchFamily="34" charset="0"/>
              <a:buChar char="•"/>
            </a:pPr>
            <a:r>
              <a:rPr lang="en-US" altLang="zh-TW" sz="2000" dirty="0">
                <a:solidFill>
                  <a:prstClr val="black"/>
                </a:solidFill>
                <a:latin typeface="Arial" panose="020B0604020202020204" pitchFamily="34" charset="0"/>
                <a:ea typeface="標楷體" panose="03000509000000000000" pitchFamily="65" charset="-120"/>
                <a:cs typeface="Arial" panose="020B0604020202020204" pitchFamily="34" charset="0"/>
              </a:rPr>
              <a:t>Say “</a:t>
            </a:r>
            <a:r>
              <a:rPr lang="en-US" altLang="zh-TW" sz="2000" dirty="0">
                <a:solidFill>
                  <a:srgbClr val="C0504D"/>
                </a:solidFill>
                <a:latin typeface="Arial" panose="020B0604020202020204" pitchFamily="34" charset="0"/>
                <a:ea typeface="標楷體" panose="03000509000000000000" pitchFamily="65" charset="-120"/>
                <a:cs typeface="Arial" panose="020B0604020202020204" pitchFamily="34" charset="0"/>
              </a:rPr>
              <a:t>NO</a:t>
            </a:r>
            <a:r>
              <a:rPr lang="en-US" altLang="zh-TW" sz="2000" dirty="0">
                <a:solidFill>
                  <a:prstClr val="black"/>
                </a:solidFill>
                <a:latin typeface="Arial" panose="020B0604020202020204" pitchFamily="34" charset="0"/>
                <a:ea typeface="標楷體" panose="03000509000000000000" pitchFamily="65" charset="-120"/>
                <a:cs typeface="Arial" panose="020B0604020202020204" pitchFamily="34" charset="0"/>
              </a:rPr>
              <a:t>” to any sexual harassment or sexual bullying</a:t>
            </a:r>
            <a:r>
              <a:rPr lang="en-US" altLang="zh-TW" sz="2000" dirty="0" smtClean="0">
                <a:solidFill>
                  <a:prstClr val="black"/>
                </a:solidFill>
                <a:latin typeface="Arial" panose="020B0604020202020204" pitchFamily="34" charset="0"/>
                <a:ea typeface="標楷體" panose="03000509000000000000" pitchFamily="65" charset="-120"/>
                <a:cs typeface="Arial" panose="020B0604020202020204" pitchFamily="34" charset="0"/>
              </a:rPr>
              <a:t>.</a:t>
            </a:r>
            <a:br>
              <a:rPr lang="en-US" altLang="zh-TW" sz="2000" dirty="0" smtClean="0">
                <a:solidFill>
                  <a:prstClr val="black"/>
                </a:solidFill>
                <a:latin typeface="Arial" panose="020B0604020202020204" pitchFamily="34" charset="0"/>
                <a:ea typeface="標楷體" panose="03000509000000000000" pitchFamily="65" charset="-120"/>
                <a:cs typeface="Arial" panose="020B0604020202020204" pitchFamily="34" charset="0"/>
              </a:rPr>
            </a:br>
            <a:r>
              <a:rPr lang="zh-TW" altLang="en-US" sz="2000" dirty="0" smtClean="0">
                <a:solidFill>
                  <a:prstClr val="black"/>
                </a:solidFill>
              </a:rPr>
              <a:t>請明確地拒絕對方。</a:t>
            </a:r>
            <a:endParaRPr lang="en-US" altLang="zh-TW" sz="2000" dirty="0">
              <a:solidFill>
                <a:prstClr val="black"/>
              </a:solidFill>
              <a:latin typeface="Arial" panose="020B0604020202020204" pitchFamily="34" charset="0"/>
              <a:ea typeface="標楷體" panose="03000509000000000000" pitchFamily="65" charset="-120"/>
              <a:cs typeface="Arial" panose="020B0604020202020204" pitchFamily="34" charset="0"/>
            </a:endParaRPr>
          </a:p>
          <a:p>
            <a:pPr marL="342900" indent="-342900" fontAlgn="base">
              <a:lnSpc>
                <a:spcPts val="2800"/>
              </a:lnSpc>
              <a:spcAft>
                <a:spcPts val="1800"/>
              </a:spcAft>
              <a:buFont typeface="Arial" panose="020B0604020202020204" pitchFamily="34" charset="0"/>
              <a:buChar char="•"/>
            </a:pPr>
            <a:r>
              <a:rPr lang="en-US" altLang="zh-TW" sz="2000" dirty="0" smtClean="0">
                <a:solidFill>
                  <a:prstClr val="black"/>
                </a:solidFill>
                <a:latin typeface="Arial" panose="020B0604020202020204" pitchFamily="34" charset="0"/>
                <a:ea typeface="標楷體" panose="03000509000000000000" pitchFamily="65" charset="-120"/>
                <a:cs typeface="Arial" panose="020B0604020202020204" pitchFamily="34" charset="0"/>
              </a:rPr>
              <a:t>Be </a:t>
            </a:r>
            <a:r>
              <a:rPr lang="en-US" altLang="zh-TW" sz="2000" dirty="0">
                <a:solidFill>
                  <a:prstClr val="black"/>
                </a:solidFill>
                <a:latin typeface="Arial" panose="020B0604020202020204" pitchFamily="34" charset="0"/>
                <a:ea typeface="標楷體" panose="03000509000000000000" pitchFamily="65" charset="-120"/>
                <a:cs typeface="Arial" panose="020B0604020202020204" pitchFamily="34" charset="0"/>
              </a:rPr>
              <a:t>calm and collect evidence about the incident, seek help and report it </a:t>
            </a:r>
            <a:r>
              <a:rPr lang="en-US" altLang="zh-TW" sz="2000" dirty="0">
                <a:solidFill>
                  <a:srgbClr val="C0504D"/>
                </a:solidFill>
                <a:latin typeface="Arial" panose="020B0604020202020204" pitchFamily="34" charset="0"/>
                <a:ea typeface="標楷體" panose="03000509000000000000" pitchFamily="65" charset="-120"/>
                <a:cs typeface="Arial" panose="020B0604020202020204" pitchFamily="34" charset="0"/>
              </a:rPr>
              <a:t>immediately</a:t>
            </a:r>
            <a:r>
              <a:rPr lang="en-US" altLang="zh-TW" sz="2000" dirty="0" smtClean="0">
                <a:solidFill>
                  <a:prstClr val="black"/>
                </a:solidFill>
                <a:latin typeface="Arial" panose="020B0604020202020204" pitchFamily="34" charset="0"/>
                <a:ea typeface="標楷體" panose="03000509000000000000" pitchFamily="65" charset="-120"/>
                <a:cs typeface="Arial" panose="020B0604020202020204" pitchFamily="34" charset="0"/>
              </a:rPr>
              <a:t>. </a:t>
            </a:r>
            <a:br>
              <a:rPr lang="en-US" altLang="zh-TW" sz="2000" dirty="0" smtClean="0">
                <a:solidFill>
                  <a:prstClr val="black"/>
                </a:solidFill>
                <a:latin typeface="Arial" panose="020B0604020202020204" pitchFamily="34" charset="0"/>
                <a:ea typeface="標楷體" panose="03000509000000000000" pitchFamily="65" charset="-120"/>
                <a:cs typeface="Arial" panose="020B0604020202020204" pitchFamily="34" charset="0"/>
              </a:rPr>
            </a:br>
            <a:r>
              <a:rPr lang="zh-TW" altLang="en-US" sz="2000" dirty="0">
                <a:solidFill>
                  <a:prstClr val="black"/>
                </a:solidFill>
              </a:rPr>
              <a:t>請保</a:t>
            </a:r>
            <a:r>
              <a:rPr lang="zh-TW" altLang="en-US" sz="2000" dirty="0" smtClean="0">
                <a:solidFill>
                  <a:prstClr val="black"/>
                </a:solidFill>
              </a:rPr>
              <a:t>持冷靜、保留證據、盡快尋求協助，並</a:t>
            </a:r>
            <a:r>
              <a:rPr lang="zh-TW" altLang="en-US" sz="2000" dirty="0" smtClean="0">
                <a:solidFill>
                  <a:srgbClr val="C0504D"/>
                </a:solidFill>
                <a:latin typeface="新細明體" panose="02020500000000000000" pitchFamily="18" charset="-120"/>
                <a:ea typeface="新細明體" panose="02020500000000000000" pitchFamily="18" charset="-120"/>
                <a:cs typeface="Arial" panose="020B0604020202020204" pitchFamily="34" charset="0"/>
              </a:rPr>
              <a:t>立即</a:t>
            </a:r>
            <a:r>
              <a:rPr lang="zh-TW" altLang="en-US" sz="2000" dirty="0">
                <a:solidFill>
                  <a:prstClr val="black"/>
                </a:solidFill>
              </a:rPr>
              <a:t>提</a:t>
            </a:r>
            <a:r>
              <a:rPr lang="zh-TW" altLang="en-US" sz="2000" dirty="0" smtClean="0">
                <a:solidFill>
                  <a:prstClr val="black"/>
                </a:solidFill>
              </a:rPr>
              <a:t>出投訴。</a:t>
            </a:r>
            <a:endParaRPr lang="zh-TW" altLang="en-US" sz="2000" dirty="0">
              <a:solidFill>
                <a:prstClr val="black"/>
              </a:solidFill>
            </a:endParaRPr>
          </a:p>
        </p:txBody>
      </p:sp>
      <p:sp>
        <p:nvSpPr>
          <p:cNvPr id="8" name="文字方塊 7"/>
          <p:cNvSpPr txBox="1"/>
          <p:nvPr/>
        </p:nvSpPr>
        <p:spPr>
          <a:xfrm>
            <a:off x="1763688" y="330592"/>
            <a:ext cx="7380312" cy="1138773"/>
          </a:xfrm>
          <a:prstGeom prst="rect">
            <a:avLst/>
          </a:prstGeom>
          <a:solidFill>
            <a:schemeClr val="accent2">
              <a:lumMod val="20000"/>
              <a:lumOff val="80000"/>
            </a:schemeClr>
          </a:solidFill>
        </p:spPr>
        <p:txBody>
          <a:bodyPr wrap="square" rtlCol="0">
            <a:spAutoFit/>
          </a:bodyPr>
          <a:lstStyle/>
          <a:p>
            <a:pPr algn="ctr"/>
            <a:r>
              <a:rPr kumimoji="1" lang="en-US" altLang="zh-TW"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Protect </a:t>
            </a:r>
            <a:r>
              <a:rPr kumimoji="1" lang="en-US" altLang="zh-TW" sz="34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Yourself </a:t>
            </a:r>
            <a:r>
              <a:rPr kumimoji="1" lang="en-US" altLang="zh-TW"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and </a:t>
            </a:r>
            <a:r>
              <a:rPr kumimoji="1" lang="en-US" altLang="zh-TW" sz="34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Seek </a:t>
            </a:r>
            <a:r>
              <a:rPr kumimoji="1" lang="en-US" altLang="zh-TW"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H</a:t>
            </a:r>
            <a:r>
              <a:rPr kumimoji="1" lang="en-US" altLang="zh-TW" sz="34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elp </a:t>
            </a:r>
            <a:endParaRPr kumimoji="1" lang="en-US" altLang="zh-TW"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a:p>
            <a:pPr algn="ctr"/>
            <a:r>
              <a:rPr kumimoji="1" lang="zh-TW" altLang="en-US" sz="34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自我保護及求助</a:t>
            </a:r>
            <a:endParaRPr lang="en-US" sz="3400" dirty="0">
              <a:solidFill>
                <a:prstClr val="black"/>
              </a:solidFill>
            </a:endParaRPr>
          </a:p>
        </p:txBody>
      </p:sp>
      <p:sp>
        <p:nvSpPr>
          <p:cNvPr id="9" name="矩形 8"/>
          <p:cNvSpPr/>
          <p:nvPr/>
        </p:nvSpPr>
        <p:spPr>
          <a:xfrm>
            <a:off x="1991169" y="4083546"/>
            <a:ext cx="6605900" cy="2463757"/>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6" name="文字方塊 5"/>
          <p:cNvSpPr txBox="1"/>
          <p:nvPr/>
        </p:nvSpPr>
        <p:spPr>
          <a:xfrm>
            <a:off x="2200790" y="4043050"/>
            <a:ext cx="6324328" cy="2539157"/>
          </a:xfrm>
          <a:prstGeom prst="rect">
            <a:avLst/>
          </a:prstGeom>
          <a:noFill/>
        </p:spPr>
        <p:txBody>
          <a:bodyPr wrap="square" rtlCol="0">
            <a:spAutoFit/>
          </a:bodyPr>
          <a:lstStyle/>
          <a:p>
            <a:pPr algn="just">
              <a:spcBef>
                <a:spcPts val="1800"/>
              </a:spcBef>
            </a:pPr>
            <a:r>
              <a:rPr lang="en-US" sz="2400" dirty="0">
                <a:solidFill>
                  <a:prstClr val="black"/>
                </a:solidFill>
              </a:rPr>
              <a:t>        </a:t>
            </a:r>
            <a:r>
              <a:rPr lang="en-US" sz="2000" dirty="0">
                <a:solidFill>
                  <a:prstClr val="black"/>
                </a:solidFill>
              </a:rPr>
              <a:t>Try to choose a suitable public place for the one to one meeting with your colleague or student. If not possible, keep the door of the office open or ask to leave it open while the meeting is on. </a:t>
            </a:r>
          </a:p>
          <a:p>
            <a:pPr algn="just">
              <a:spcBef>
                <a:spcPts val="1800"/>
              </a:spcBef>
            </a:pPr>
            <a:r>
              <a:rPr lang="zh-TW" altLang="en-US" sz="2000" dirty="0" smtClean="0">
                <a:solidFill>
                  <a:prstClr val="black"/>
                </a:solidFill>
              </a:rPr>
              <a:t>與</a:t>
            </a:r>
            <a:r>
              <a:rPr lang="zh-TW" altLang="en-US" sz="2000" dirty="0">
                <a:solidFill>
                  <a:prstClr val="black"/>
                </a:solidFill>
              </a:rPr>
              <a:t>同事或</a:t>
            </a:r>
            <a:r>
              <a:rPr lang="zh-TW" altLang="en-US" sz="2000" dirty="0" smtClean="0">
                <a:solidFill>
                  <a:prstClr val="black"/>
                </a:solidFill>
              </a:rPr>
              <a:t>學生單獨會面</a:t>
            </a:r>
            <a:r>
              <a:rPr lang="zh-TW" altLang="en-US" sz="2000" dirty="0">
                <a:solidFill>
                  <a:prstClr val="black"/>
                </a:solidFill>
              </a:rPr>
              <a:t>時</a:t>
            </a:r>
            <a:r>
              <a:rPr lang="zh-TW" altLang="en-US" sz="2000" dirty="0" smtClean="0">
                <a:solidFill>
                  <a:prstClr val="black"/>
                </a:solidFill>
              </a:rPr>
              <a:t>，盡量選擇適當的公共場所； 如果在辦公室會面，則將房門打開或者要求對方將房門打開。</a:t>
            </a:r>
            <a:endParaRPr lang="en-US" sz="2000" dirty="0">
              <a:solidFill>
                <a:prstClr val="black"/>
              </a:solidFill>
            </a:endParaRPr>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2088" y="3860729"/>
            <a:ext cx="611898" cy="663000"/>
          </a:xfrm>
          <a:prstGeom prst="rect">
            <a:avLst/>
          </a:prstGeom>
        </p:spPr>
      </p:pic>
      <p:sp>
        <p:nvSpPr>
          <p:cNvPr id="11" name="Slide Number Placeholder 10"/>
          <p:cNvSpPr>
            <a:spLocks noGrp="1"/>
          </p:cNvSpPr>
          <p:nvPr>
            <p:ph type="sldNum" sz="quarter" idx="12"/>
          </p:nvPr>
        </p:nvSpPr>
        <p:spPr>
          <a:xfrm>
            <a:off x="6804248" y="6366401"/>
            <a:ext cx="2133600" cy="365125"/>
          </a:xfrm>
        </p:spPr>
        <p:txBody>
          <a:bodyPr/>
          <a:lstStyle/>
          <a:p>
            <a:pPr>
              <a:defRPr/>
            </a:pPr>
            <a:fld id="{387CEF3A-B17C-4F72-B949-AA50E8A2930E}" type="slidenum">
              <a:rPr lang="zh-HK" altLang="en-US" sz="1000" smtClean="0">
                <a:solidFill>
                  <a:prstClr val="black"/>
                </a:solidFill>
                <a:latin typeface="Times New Roman" panose="02020603050405020304" pitchFamily="18" charset="0"/>
                <a:cs typeface="Times New Roman" panose="02020603050405020304" pitchFamily="18" charset="0"/>
              </a:rPr>
              <a:pPr>
                <a:defRPr/>
              </a:pPr>
              <a:t>26</a:t>
            </a:fld>
            <a:endParaRPr lang="zh-HK" altLang="en-US" sz="1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988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Content Placeholder 2"/>
          <p:cNvSpPr txBox="1">
            <a:spLocks/>
          </p:cNvSpPr>
          <p:nvPr/>
        </p:nvSpPr>
        <p:spPr bwMode="auto">
          <a:xfrm>
            <a:off x="1274426" y="1612178"/>
            <a:ext cx="7946590" cy="214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latin typeface="Arial Unicode MS" panose="020B0604020202020204" pitchFamily="34" charset="-120"/>
                <a:ea typeface="Arial Unicode MS" panose="020B0604020202020204" pitchFamily="34" charset="-120"/>
                <a:cs typeface="Arial Unicode MS" panose="020B0604020202020204" pitchFamily="34" charset="-120"/>
              </a:rPr>
              <a:t>Sexual </a:t>
            </a:r>
            <a:r>
              <a:rPr lang="en-US" sz="2400" dirty="0">
                <a:solidFill>
                  <a:prstClr val="black"/>
                </a:solidFill>
                <a:latin typeface="Arial Unicode MS" panose="020B0604020202020204" pitchFamily="34" charset="-120"/>
                <a:ea typeface="Arial Unicode MS" panose="020B0604020202020204" pitchFamily="34" charset="-120"/>
                <a:cs typeface="Arial Unicode MS" panose="020B0604020202020204" pitchFamily="34" charset="-120"/>
              </a:rPr>
              <a:t>harassment (semi-public crime, Article 164-A) </a:t>
            </a:r>
            <a:r>
              <a:rPr lang="en-US" altLang="zh-TW" sz="2400" dirty="0">
                <a:solidFill>
                  <a:prstClr val="black"/>
                </a:solidFill>
                <a:latin typeface="Arial Unicode MS" panose="020B0604020202020204" pitchFamily="34" charset="-120"/>
                <a:ea typeface="Arial Unicode MS" panose="020B0604020202020204" pitchFamily="34" charset="-120"/>
                <a:cs typeface="Arial Unicode MS" panose="020B0604020202020204" pitchFamily="34" charset="-120"/>
              </a:rPr>
              <a:t>&amp;</a:t>
            </a:r>
            <a:r>
              <a:rPr lang="zh-TW" altLang="en-US" sz="2400" dirty="0">
                <a:solidFill>
                  <a:prstClr val="black"/>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a:solidFill>
                  <a:prstClr val="black"/>
                </a:solidFill>
                <a:latin typeface="Arial Unicode MS" panose="020B0604020202020204" pitchFamily="34" charset="-120"/>
                <a:ea typeface="Arial Unicode MS" panose="020B0604020202020204" pitchFamily="34" charset="-120"/>
                <a:cs typeface="Arial Unicode MS" panose="020B0604020202020204" pitchFamily="34" charset="-120"/>
              </a:rPr>
              <a:t>other sexual crimes </a:t>
            </a:r>
            <a:r>
              <a:rPr lang="en-US" sz="2400" dirty="0">
                <a:solidFill>
                  <a:prstClr val="black"/>
                </a:solidFill>
                <a:latin typeface="Arial Unicode MS" panose="020B0604020202020204" pitchFamily="34" charset="-120"/>
                <a:ea typeface="Arial Unicode MS" panose="020B0604020202020204" pitchFamily="34" charset="-120"/>
                <a:cs typeface="Arial Unicode MS" panose="020B0604020202020204" pitchFamily="34" charset="-120"/>
              </a:rPr>
              <a:t>– newly written into the </a:t>
            </a:r>
            <a:r>
              <a:rPr lang="en-US" sz="2400" dirty="0" smtClean="0">
                <a:solidFill>
                  <a:prstClr val="black"/>
                </a:solidFill>
                <a:latin typeface="Arial Unicode MS" panose="020B0604020202020204" pitchFamily="34" charset="-120"/>
                <a:ea typeface="Arial Unicode MS" panose="020B0604020202020204" pitchFamily="34" charset="-120"/>
                <a:cs typeface="Arial Unicode MS" panose="020B0604020202020204" pitchFamily="34" charset="-120"/>
              </a:rPr>
              <a:t>stipulation</a:t>
            </a:r>
          </a:p>
          <a:p>
            <a:pPr marL="365760" indent="0">
              <a:buNone/>
            </a:pPr>
            <a:r>
              <a:rPr lang="zh-TW" altLang="en-US" sz="2400" dirty="0">
                <a:solidFill>
                  <a:prstClr val="black"/>
                </a:solidFill>
                <a:latin typeface="新細明體" panose="02020500000000000000" pitchFamily="18" charset="-120"/>
                <a:cs typeface="Times New Roman" panose="02020603050405020304" pitchFamily="18" charset="0"/>
              </a:rPr>
              <a:t>性騷擾</a:t>
            </a:r>
            <a:r>
              <a:rPr lang="zh-TW" altLang="en-US" sz="2400" dirty="0" smtClean="0">
                <a:solidFill>
                  <a:prstClr val="black"/>
                </a:solidFill>
                <a:latin typeface="新細明體" panose="02020500000000000000" pitchFamily="18" charset="-120"/>
                <a:cs typeface="Times New Roman" panose="02020603050405020304" pitchFamily="18" charset="0"/>
              </a:rPr>
              <a:t>罪</a:t>
            </a:r>
            <a:r>
              <a:rPr lang="zh-TW" altLang="en-US" sz="2400" dirty="0">
                <a:solidFill>
                  <a:prstClr val="black"/>
                </a:solidFill>
                <a:latin typeface="新細明體" panose="02020500000000000000" pitchFamily="18" charset="-120"/>
                <a:cs typeface="Times New Roman" panose="02020603050405020304" pitchFamily="18" charset="0"/>
              </a:rPr>
              <a:t>（</a:t>
            </a:r>
            <a:r>
              <a:rPr lang="zh-TW" altLang="en-US" sz="2400" dirty="0" smtClean="0">
                <a:solidFill>
                  <a:prstClr val="black"/>
                </a:solidFill>
                <a:latin typeface="新細明體" panose="02020500000000000000" pitchFamily="18" charset="-120"/>
                <a:cs typeface="Times New Roman" panose="02020603050405020304" pitchFamily="18" charset="0"/>
              </a:rPr>
              <a:t>屬於</a:t>
            </a:r>
            <a:r>
              <a:rPr lang="zh-TW" altLang="en-US" sz="2400" dirty="0">
                <a:solidFill>
                  <a:prstClr val="black"/>
                </a:solidFill>
                <a:latin typeface="新細明體" panose="02020500000000000000" pitchFamily="18" charset="-120"/>
                <a:cs typeface="Times New Roman" panose="02020603050405020304" pitchFamily="18" charset="0"/>
              </a:rPr>
              <a:t>半公</a:t>
            </a:r>
            <a:r>
              <a:rPr lang="zh-TW" altLang="en-US" sz="2400" dirty="0" smtClean="0">
                <a:solidFill>
                  <a:prstClr val="black"/>
                </a:solidFill>
                <a:latin typeface="新細明體" panose="02020500000000000000" pitchFamily="18" charset="-120"/>
                <a:cs typeface="Times New Roman" panose="02020603050405020304" pitchFamily="18" charset="0"/>
              </a:rPr>
              <a:t>罪，第</a:t>
            </a:r>
            <a:r>
              <a:rPr lang="en-US" altLang="zh-TW" sz="2400" dirty="0">
                <a:solidFill>
                  <a:prstClr val="black"/>
                </a:solidFill>
                <a:latin typeface="新細明體" panose="02020500000000000000" pitchFamily="18" charset="-120"/>
                <a:cs typeface="Times New Roman" panose="02020603050405020304" pitchFamily="18" charset="0"/>
              </a:rPr>
              <a:t>164-A</a:t>
            </a:r>
            <a:r>
              <a:rPr lang="zh-TW" altLang="en-US" sz="2400" dirty="0" smtClean="0">
                <a:solidFill>
                  <a:prstClr val="black"/>
                </a:solidFill>
                <a:latin typeface="新細明體" panose="02020500000000000000" pitchFamily="18" charset="-120"/>
                <a:cs typeface="Times New Roman" panose="02020603050405020304" pitchFamily="18" charset="0"/>
              </a:rPr>
              <a:t>條</a:t>
            </a:r>
            <a:r>
              <a:rPr lang="zh-TW" altLang="en-US" sz="2400" dirty="0">
                <a:solidFill>
                  <a:prstClr val="black"/>
                </a:solidFill>
                <a:latin typeface="新細明體" panose="02020500000000000000" pitchFamily="18" charset="-120"/>
                <a:cs typeface="Times New Roman" panose="02020603050405020304" pitchFamily="18" charset="0"/>
              </a:rPr>
              <a:t>）</a:t>
            </a:r>
            <a:r>
              <a:rPr lang="zh-TW" altLang="en-US" sz="2400" dirty="0" smtClean="0">
                <a:solidFill>
                  <a:prstClr val="black"/>
                </a:solidFill>
                <a:latin typeface="新細明體" panose="02020500000000000000" pitchFamily="18" charset="-120"/>
                <a:cs typeface="Times New Roman" panose="02020603050405020304" pitchFamily="18" charset="0"/>
              </a:rPr>
              <a:t>已被引入刑法典。</a:t>
            </a:r>
            <a:endParaRPr lang="en-US" altLang="zh-TW" sz="2400" dirty="0" smtClean="0">
              <a:solidFill>
                <a:prstClr val="black"/>
              </a:solidFill>
              <a:latin typeface="新細明體" panose="02020500000000000000" pitchFamily="18" charset="-120"/>
              <a:cs typeface="Times New Roman" panose="02020603050405020304" pitchFamily="18" charset="0"/>
            </a:endParaRPr>
          </a:p>
          <a:p>
            <a:pPr marL="0" indent="0">
              <a:buFont typeface="Arial" charset="0"/>
              <a:buNone/>
            </a:pPr>
            <a:endParaRPr lang="en-US" sz="1600" dirty="0">
              <a:solidFill>
                <a:prstClr val="black"/>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4" name="文字方塊 7"/>
          <p:cNvSpPr txBox="1"/>
          <p:nvPr/>
        </p:nvSpPr>
        <p:spPr>
          <a:xfrm>
            <a:off x="1134854" y="356463"/>
            <a:ext cx="7992889" cy="1200329"/>
          </a:xfrm>
          <a:prstGeom prst="rect">
            <a:avLst/>
          </a:prstGeom>
          <a:noFill/>
        </p:spPr>
        <p:txBody>
          <a:bodyPr wrap="square" rtlCol="0">
            <a:spAutoFit/>
          </a:bodyPr>
          <a:lstStyle/>
          <a:p>
            <a:pPr algn="ctr"/>
            <a:r>
              <a:rPr kumimoji="1" lang="en-US" altLang="zh-TW"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Reference in Macau Penal Code</a:t>
            </a:r>
          </a:p>
          <a:p>
            <a:pPr algn="ctr"/>
            <a:r>
              <a:rPr kumimoji="1" lang="zh-TW" altLang="en-US"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根據澳門刑法典</a:t>
            </a:r>
            <a:endParaRPr lang="en-US" sz="3600" dirty="0">
              <a:solidFill>
                <a:prstClr val="black"/>
              </a:solidFill>
            </a:endParaRPr>
          </a:p>
        </p:txBody>
      </p:sp>
      <p:sp>
        <p:nvSpPr>
          <p:cNvPr id="5" name="Slide Number Placeholder 4"/>
          <p:cNvSpPr>
            <a:spLocks noGrp="1"/>
          </p:cNvSpPr>
          <p:nvPr>
            <p:ph type="sldNum" sz="quarter" idx="12"/>
          </p:nvPr>
        </p:nvSpPr>
        <p:spPr>
          <a:xfrm>
            <a:off x="6804248" y="6308453"/>
            <a:ext cx="2133600" cy="365125"/>
          </a:xfrm>
        </p:spPr>
        <p:txBody>
          <a:bodyPr/>
          <a:lstStyle/>
          <a:p>
            <a:pPr>
              <a:defRPr/>
            </a:pPr>
            <a:fld id="{387CEF3A-B17C-4F72-B949-AA50E8A2930E}" type="slidenum">
              <a:rPr lang="zh-HK" altLang="en-US" sz="1000" smtClean="0">
                <a:solidFill>
                  <a:prstClr val="black"/>
                </a:solidFill>
                <a:latin typeface="Times New Roman" panose="02020603050405020304" pitchFamily="18" charset="0"/>
                <a:cs typeface="Times New Roman" panose="02020603050405020304" pitchFamily="18" charset="0"/>
              </a:rPr>
              <a:pPr>
                <a:defRPr/>
              </a:pPr>
              <a:t>27</a:t>
            </a:fld>
            <a:endParaRPr lang="zh-HK" altLang="en-US" sz="1000" dirty="0">
              <a:solidFill>
                <a:prstClr val="black"/>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251276" y="3410902"/>
            <a:ext cx="7760043" cy="3447098"/>
          </a:xfrm>
          <a:prstGeom prst="rect">
            <a:avLst/>
          </a:prstGeom>
          <a:solidFill>
            <a:schemeClr val="accent2">
              <a:lumMod val="20000"/>
              <a:lumOff val="8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zh-TW" altLang="en-US" sz="2000" dirty="0">
                <a:solidFill>
                  <a:schemeClr val="tx1"/>
                </a:solidFill>
                <a:latin typeface="標楷體" panose="03000509000000000000" pitchFamily="65" charset="-120"/>
                <a:ea typeface="標楷體" panose="03000509000000000000" pitchFamily="65" charset="-120"/>
              </a:rPr>
              <a:t>使他人被迫忍受性方面的身體接觸，或迫使他人與行為人或第三人進行此行為而騷擾他人者，不論是以</a:t>
            </a:r>
            <a:r>
              <a:rPr lang="zh-TW" altLang="en-US" sz="2000" b="1" u="sng" dirty="0">
                <a:solidFill>
                  <a:srgbClr val="7030A0"/>
                </a:solidFill>
                <a:latin typeface="標楷體" panose="03000509000000000000" pitchFamily="65" charset="-120"/>
                <a:ea typeface="標楷體" panose="03000509000000000000" pitchFamily="65" charset="-120"/>
              </a:rPr>
              <a:t>身體某部分或物件作接觸</a:t>
            </a:r>
            <a:r>
              <a:rPr lang="zh-TW" altLang="en-US" sz="2000" dirty="0">
                <a:solidFill>
                  <a:schemeClr val="tx1"/>
                </a:solidFill>
                <a:latin typeface="標楷體" panose="03000509000000000000" pitchFamily="65" charset="-120"/>
                <a:ea typeface="標楷體" panose="03000509000000000000" pitchFamily="65" charset="-120"/>
              </a:rPr>
              <a:t>，如按其他法律的規定不科處更重刑罰，則處最高一年徒刑，或科最高一百二十日罰金</a:t>
            </a:r>
            <a:r>
              <a:rPr lang="zh-TW" altLang="en-US" sz="2000" dirty="0" smtClean="0">
                <a:solidFill>
                  <a:schemeClr val="tx1"/>
                </a:solidFill>
                <a:latin typeface="標楷體" panose="03000509000000000000" pitchFamily="65" charset="-120"/>
                <a:ea typeface="標楷體" panose="03000509000000000000" pitchFamily="65" charset="-120"/>
              </a:rPr>
              <a:t>。</a:t>
            </a:r>
            <a:endParaRPr lang="en-US" altLang="zh-TW" sz="2000" dirty="0" smtClean="0">
              <a:solidFill>
                <a:schemeClr val="tx1"/>
              </a:solidFill>
              <a:latin typeface="標楷體" panose="03000509000000000000" pitchFamily="65" charset="-120"/>
              <a:ea typeface="標楷體" panose="03000509000000000000" pitchFamily="65" charset="-120"/>
            </a:endParaRPr>
          </a:p>
          <a:p>
            <a:pPr algn="just"/>
            <a:endParaRPr lang="en-US" altLang="zh-TW" sz="2000" dirty="0" smtClean="0">
              <a:solidFill>
                <a:schemeClr val="tx1"/>
              </a:solidFill>
              <a:latin typeface="標楷體" panose="03000509000000000000" pitchFamily="65" charset="-120"/>
              <a:ea typeface="標楷體" panose="03000509000000000000" pitchFamily="65" charset="-120"/>
            </a:endParaRPr>
          </a:p>
          <a:p>
            <a:pPr algn="just"/>
            <a:r>
              <a:rPr lang="en-US" sz="2000" dirty="0" smtClean="0">
                <a:solidFill>
                  <a:schemeClr val="tx1"/>
                </a:solidFill>
              </a:rPr>
              <a:t>Forcing others to tolerate </a:t>
            </a:r>
            <a:r>
              <a:rPr lang="en-US" sz="2000" dirty="0">
                <a:solidFill>
                  <a:schemeClr val="tx1"/>
                </a:solidFill>
              </a:rPr>
              <a:t>sexual physical </a:t>
            </a:r>
            <a:r>
              <a:rPr lang="en-US" sz="2000" dirty="0" smtClean="0">
                <a:solidFill>
                  <a:schemeClr val="tx1"/>
                </a:solidFill>
              </a:rPr>
              <a:t>contact, or </a:t>
            </a:r>
            <a:r>
              <a:rPr lang="en-US" sz="2000" dirty="0">
                <a:solidFill>
                  <a:schemeClr val="tx1"/>
                </a:solidFill>
              </a:rPr>
              <a:t>forcing others to do this with the perpetrator or a third person to harass </a:t>
            </a:r>
            <a:r>
              <a:rPr lang="en-US" sz="2000" dirty="0" smtClean="0">
                <a:solidFill>
                  <a:schemeClr val="tx1"/>
                </a:solidFill>
              </a:rPr>
              <a:t>others, regardless the </a:t>
            </a:r>
            <a:r>
              <a:rPr lang="en-US" sz="2000" b="1" u="sng" dirty="0" smtClean="0">
                <a:solidFill>
                  <a:srgbClr val="7030A0"/>
                </a:solidFill>
              </a:rPr>
              <a:t>contact is with </a:t>
            </a:r>
            <a:r>
              <a:rPr lang="en-US" sz="2000" b="1" u="sng" dirty="0">
                <a:solidFill>
                  <a:srgbClr val="7030A0"/>
                </a:solidFill>
              </a:rPr>
              <a:t>a certain part of the body or an </a:t>
            </a:r>
            <a:r>
              <a:rPr lang="en-US" sz="2000" b="1" u="sng" dirty="0" smtClean="0">
                <a:solidFill>
                  <a:srgbClr val="7030A0"/>
                </a:solidFill>
              </a:rPr>
              <a:t>object</a:t>
            </a:r>
            <a:r>
              <a:rPr lang="en-US" sz="2000" dirty="0" smtClean="0">
                <a:solidFill>
                  <a:srgbClr val="7030A0"/>
                </a:solidFill>
              </a:rPr>
              <a:t>, </a:t>
            </a:r>
            <a:r>
              <a:rPr lang="en-US" sz="2000" dirty="0" smtClean="0">
                <a:solidFill>
                  <a:schemeClr val="tx1"/>
                </a:solidFill>
              </a:rPr>
              <a:t>the </a:t>
            </a:r>
            <a:r>
              <a:rPr lang="en-US" sz="2000" dirty="0">
                <a:solidFill>
                  <a:schemeClr val="tx1"/>
                </a:solidFill>
              </a:rPr>
              <a:t>penalty is up to one year’s imprisonment </a:t>
            </a:r>
            <a:r>
              <a:rPr lang="en-US" sz="2000" dirty="0" smtClean="0">
                <a:solidFill>
                  <a:schemeClr val="tx1"/>
                </a:solidFill>
              </a:rPr>
              <a:t>or </a:t>
            </a:r>
            <a:r>
              <a:rPr lang="en-US" sz="2000" dirty="0">
                <a:solidFill>
                  <a:schemeClr val="tx1"/>
                </a:solidFill>
              </a:rPr>
              <a:t>a fine of up to 120 </a:t>
            </a:r>
            <a:r>
              <a:rPr lang="en-US" sz="2000" dirty="0" smtClean="0">
                <a:solidFill>
                  <a:schemeClr val="tx1"/>
                </a:solidFill>
              </a:rPr>
              <a:t>days if no more severe penalty is imposed according to </a:t>
            </a:r>
            <a:r>
              <a:rPr lang="en-US" sz="2000" dirty="0">
                <a:solidFill>
                  <a:schemeClr val="tx1"/>
                </a:solidFill>
              </a:rPr>
              <a:t>other </a:t>
            </a:r>
            <a:r>
              <a:rPr lang="en-US" sz="2000" dirty="0" smtClean="0">
                <a:solidFill>
                  <a:schemeClr val="tx1"/>
                </a:solidFill>
              </a:rPr>
              <a:t>laws.</a:t>
            </a:r>
            <a:endParaRPr lang="en-US" sz="2000" dirty="0">
              <a:solidFill>
                <a:schemeClr val="tx1"/>
              </a:solidFill>
              <a:latin typeface="標楷體" panose="03000509000000000000" pitchFamily="65" charset="-120"/>
              <a:ea typeface="標楷體" panose="03000509000000000000" pitchFamily="65" charset="-120"/>
            </a:endParaRPr>
          </a:p>
          <a:p>
            <a:endParaRPr lang="en-US" dirty="0"/>
          </a:p>
        </p:txBody>
      </p:sp>
    </p:spTree>
    <p:extLst>
      <p:ext uri="{BB962C8B-B14F-4D97-AF65-F5344CB8AC3E}">
        <p14:creationId xmlns:p14="http://schemas.microsoft.com/office/powerpoint/2010/main" val="392814004"/>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7384"/>
            <a:ext cx="9227940" cy="6912000"/>
          </a:xfrm>
          <a:prstGeom prst="rect">
            <a:avLst/>
          </a:prstGeom>
        </p:spPr>
      </p:pic>
      <p:pic>
        <p:nvPicPr>
          <p:cNvPr id="10" name="Picture 1"/>
          <p:cNvPicPr>
            <a:picLocks noGrp="1" noChangeAspect="1"/>
          </p:cNvPicPr>
          <p:nvPr>
            <p:ph idx="1"/>
          </p:nvPr>
        </p:nvPicPr>
        <p:blipFill rotWithShape="1">
          <a:blip r:embed="rId4">
            <a:extLst>
              <a:ext uri="{28A0092B-C50C-407E-A947-70E740481C1C}">
                <a14:useLocalDpi xmlns:a14="http://schemas.microsoft.com/office/drawing/2010/main" val="0"/>
              </a:ext>
            </a:extLst>
          </a:blip>
          <a:srcRect r="1360" b="6640"/>
          <a:stretch/>
        </p:blipFill>
        <p:spPr>
          <a:xfrm>
            <a:off x="1666051" y="828001"/>
            <a:ext cx="7082414" cy="800799"/>
          </a:xfrm>
          <a:prstGeom prst="rect">
            <a:avLst/>
          </a:prstGeom>
        </p:spPr>
      </p:pic>
      <p:sp>
        <p:nvSpPr>
          <p:cNvPr id="11" name="文字方塊 10"/>
          <p:cNvSpPr txBox="1"/>
          <p:nvPr/>
        </p:nvSpPr>
        <p:spPr>
          <a:xfrm>
            <a:off x="1142211" y="102932"/>
            <a:ext cx="7992889" cy="646331"/>
          </a:xfrm>
          <a:prstGeom prst="rect">
            <a:avLst/>
          </a:prstGeom>
          <a:noFill/>
        </p:spPr>
        <p:txBody>
          <a:bodyPr wrap="square" rtlCol="0">
            <a:spAutoFit/>
          </a:bodyPr>
          <a:lstStyle/>
          <a:p>
            <a:pPr algn="ctr"/>
            <a:r>
              <a:rPr kumimoji="1" lang="en-US" altLang="zh-TW" sz="36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Committee on Gender Equity</a:t>
            </a:r>
            <a:endParaRPr lang="en-US" sz="3600" dirty="0"/>
          </a:p>
        </p:txBody>
      </p:sp>
      <p:sp>
        <p:nvSpPr>
          <p:cNvPr id="4" name="Slide Number Placeholder 3"/>
          <p:cNvSpPr>
            <a:spLocks noGrp="1"/>
          </p:cNvSpPr>
          <p:nvPr>
            <p:ph type="sldNum" sz="quarter" idx="12"/>
          </p:nvPr>
        </p:nvSpPr>
        <p:spPr>
          <a:xfrm>
            <a:off x="8550710" y="6532084"/>
            <a:ext cx="395510" cy="279400"/>
          </a:xfrm>
        </p:spPr>
        <p:txBody>
          <a:bodyPr/>
          <a:lstStyle/>
          <a:p>
            <a:fld id="{1D4B6336-8E58-4E1D-8C10-120C700EAB1F}" type="slidenum">
              <a:rPr lang="zh-HK" altLang="en-US" smtClean="0">
                <a:latin typeface="Times New Roman" panose="02020603050405020304" pitchFamily="18" charset="0"/>
                <a:cs typeface="Times New Roman" panose="02020603050405020304" pitchFamily="18" charset="0"/>
              </a:rPr>
              <a:t>28</a:t>
            </a:fld>
            <a:endParaRPr lang="zh-HK" alt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678133" y="1770024"/>
            <a:ext cx="8268087" cy="4969847"/>
          </a:xfrm>
          <a:prstGeom prst="rect">
            <a:avLst/>
          </a:prstGeom>
        </p:spPr>
      </p:pic>
      <p:sp>
        <p:nvSpPr>
          <p:cNvPr id="5" name="TextBox 4"/>
          <p:cNvSpPr txBox="1"/>
          <p:nvPr/>
        </p:nvSpPr>
        <p:spPr>
          <a:xfrm>
            <a:off x="5733535" y="1608479"/>
            <a:ext cx="323641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Effective on </a:t>
            </a:r>
            <a:r>
              <a:rPr lang="zh-TW" altLang="en-US" dirty="0" smtClean="0"/>
              <a:t>生效於 </a:t>
            </a:r>
            <a:r>
              <a:rPr lang="en-US" dirty="0" smtClean="0"/>
              <a:t>6 Mar 2021</a:t>
            </a:r>
            <a:endParaRPr lang="en-US" dirty="0"/>
          </a:p>
        </p:txBody>
      </p:sp>
    </p:spTree>
    <p:extLst>
      <p:ext uri="{BB962C8B-B14F-4D97-AF65-F5344CB8AC3E}">
        <p14:creationId xmlns:p14="http://schemas.microsoft.com/office/powerpoint/2010/main" val="806740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315416"/>
            <a:ext cx="9227940" cy="7173416"/>
          </a:xfrm>
          <a:prstGeom prst="rect">
            <a:avLst/>
          </a:prstGeom>
        </p:spPr>
      </p:pic>
      <p:sp>
        <p:nvSpPr>
          <p:cNvPr id="6" name="Content Placeholder 2"/>
          <p:cNvSpPr txBox="1">
            <a:spLocks/>
          </p:cNvSpPr>
          <p:nvPr/>
        </p:nvSpPr>
        <p:spPr bwMode="auto">
          <a:xfrm>
            <a:off x="1547664" y="810249"/>
            <a:ext cx="7380286" cy="551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a:spcAft>
                <a:spcPts val="1800"/>
              </a:spcAft>
            </a:pPr>
            <a:r>
              <a:rPr lang="en-US" altLang="zh-TW" sz="2400" b="1" dirty="0">
                <a:solidFill>
                  <a:prstClr val="black"/>
                </a:solidFill>
                <a:latin typeface="Arial" panose="020B0604020202020204" pitchFamily="34" charset="0"/>
                <a:cs typeface="Arial" panose="020B0604020202020204" pitchFamily="34" charset="0"/>
              </a:rPr>
              <a:t>Terms of Reference</a:t>
            </a:r>
            <a:r>
              <a:rPr lang="en-US" altLang="zh-TW" sz="2400" dirty="0">
                <a:solidFill>
                  <a:prstClr val="black"/>
                </a:solidFill>
                <a:latin typeface="Times New Roman" panose="02020603050405020304" pitchFamily="18" charset="0"/>
                <a:cs typeface="Times New Roman" panose="02020603050405020304" pitchFamily="18" charset="0"/>
              </a:rPr>
              <a:t/>
            </a:r>
            <a:br>
              <a:rPr lang="en-US" altLang="zh-TW" sz="2400" dirty="0">
                <a:solidFill>
                  <a:prstClr val="black"/>
                </a:solidFill>
                <a:latin typeface="Times New Roman" panose="02020603050405020304" pitchFamily="18" charset="0"/>
                <a:cs typeface="Times New Roman" panose="02020603050405020304" pitchFamily="18" charset="0"/>
              </a:rPr>
            </a:br>
            <a:r>
              <a:rPr lang="zh-TW" altLang="en-US" sz="2400" dirty="0" smtClean="0">
                <a:solidFill>
                  <a:prstClr val="black"/>
                </a:solidFill>
              </a:rPr>
              <a:t>職權</a:t>
            </a:r>
            <a:endParaRPr lang="en-US" altLang="zh-TW" sz="2400" dirty="0" smtClean="0">
              <a:solidFill>
                <a:prstClr val="black"/>
              </a:solidFill>
              <a:latin typeface="Times New Roman" panose="02020603050405020304" pitchFamily="18" charset="0"/>
              <a:cs typeface="Times New Roman" panose="02020603050405020304" pitchFamily="18" charset="0"/>
            </a:endParaRPr>
          </a:p>
          <a:p>
            <a:pPr marL="342900" indent="-360000" algn="l">
              <a:spcBef>
                <a:spcPts val="0"/>
              </a:spcBef>
              <a:spcAft>
                <a:spcPts val="1800"/>
              </a:spcAft>
              <a:buFont typeface="Wingdings" panose="05000000000000000000" pitchFamily="2" charset="2"/>
              <a:buChar char="Ø"/>
            </a:pPr>
            <a:r>
              <a:rPr lang="en-US" altLang="zh-TW" sz="1800" dirty="0" smtClean="0">
                <a:solidFill>
                  <a:prstClr val="black"/>
                </a:solidFill>
                <a:latin typeface="Arial" panose="020B0604020202020204" pitchFamily="34" charset="0"/>
                <a:cs typeface="Arial" panose="020B0604020202020204" pitchFamily="34" charset="0"/>
              </a:rPr>
              <a:t>To </a:t>
            </a:r>
            <a:r>
              <a:rPr lang="en-US" altLang="zh-TW" sz="1800" dirty="0">
                <a:solidFill>
                  <a:prstClr val="black"/>
                </a:solidFill>
                <a:latin typeface="Arial" panose="020B0604020202020204" pitchFamily="34" charset="0"/>
                <a:cs typeface="Arial" panose="020B0604020202020204" pitchFamily="34" charset="0"/>
              </a:rPr>
              <a:t>promote gender equity in the University by way of publicity, education or any other means</a:t>
            </a:r>
            <a:r>
              <a:rPr lang="en-US" altLang="zh-TW" sz="1800" dirty="0" smtClean="0">
                <a:solidFill>
                  <a:prstClr val="black"/>
                </a:solidFill>
                <a:latin typeface="Arial" panose="020B0604020202020204" pitchFamily="34" charset="0"/>
                <a:cs typeface="Arial" panose="020B0604020202020204" pitchFamily="34" charset="0"/>
              </a:rPr>
              <a:t>.</a:t>
            </a:r>
            <a:br>
              <a:rPr lang="en-US" altLang="zh-TW" sz="1800" dirty="0" smtClean="0">
                <a:solidFill>
                  <a:prstClr val="black"/>
                </a:solidFill>
                <a:latin typeface="Arial" panose="020B0604020202020204" pitchFamily="34" charset="0"/>
                <a:cs typeface="Arial" panose="020B0604020202020204" pitchFamily="34" charset="0"/>
              </a:rPr>
            </a:br>
            <a:r>
              <a:rPr lang="zh-TW" altLang="en-US" sz="1800" dirty="0" smtClean="0">
                <a:solidFill>
                  <a:prstClr val="black"/>
                </a:solidFill>
              </a:rPr>
              <a:t>通過宣傳和教育</a:t>
            </a:r>
            <a:r>
              <a:rPr lang="zh-TW" altLang="en-US" sz="1800" dirty="0">
                <a:solidFill>
                  <a:prstClr val="black"/>
                </a:solidFill>
              </a:rPr>
              <a:t>及</a:t>
            </a:r>
            <a:r>
              <a:rPr lang="zh-TW" altLang="en-US" sz="1800" dirty="0" smtClean="0">
                <a:solidFill>
                  <a:prstClr val="black"/>
                </a:solidFill>
              </a:rPr>
              <a:t>其他</a:t>
            </a:r>
            <a:r>
              <a:rPr lang="zh-TW" altLang="en-US" sz="1800" dirty="0">
                <a:solidFill>
                  <a:prstClr val="black"/>
                </a:solidFill>
              </a:rPr>
              <a:t>方式</a:t>
            </a:r>
            <a:r>
              <a:rPr lang="zh-TW" altLang="en-US" sz="1800" dirty="0" smtClean="0">
                <a:solidFill>
                  <a:prstClr val="black"/>
                </a:solidFill>
              </a:rPr>
              <a:t>推動大學的性別平等</a:t>
            </a:r>
            <a:r>
              <a:rPr lang="zh-TW" altLang="en-US" sz="1800" dirty="0">
                <a:solidFill>
                  <a:prstClr val="black"/>
                </a:solidFill>
              </a:rPr>
              <a:t>；</a:t>
            </a:r>
            <a:endParaRPr lang="en-US" altLang="zh-TW" sz="1800" dirty="0" smtClean="0">
              <a:solidFill>
                <a:prstClr val="black"/>
              </a:solidFill>
            </a:endParaRPr>
          </a:p>
          <a:p>
            <a:pPr marL="342900" indent="-360000" algn="l">
              <a:spcBef>
                <a:spcPts val="0"/>
              </a:spcBef>
              <a:spcAft>
                <a:spcPts val="1800"/>
              </a:spcAft>
              <a:buFont typeface="Wingdings" panose="05000000000000000000" pitchFamily="2" charset="2"/>
              <a:buChar char="Ø"/>
            </a:pPr>
            <a:r>
              <a:rPr lang="en-US" altLang="zh-TW" sz="1800" dirty="0" smtClean="0">
                <a:solidFill>
                  <a:prstClr val="black"/>
                </a:solidFill>
                <a:latin typeface="Arial" panose="020B0604020202020204" pitchFamily="34" charset="0"/>
                <a:cs typeface="Arial" panose="020B0604020202020204" pitchFamily="34" charset="0"/>
              </a:rPr>
              <a:t>To </a:t>
            </a:r>
            <a:r>
              <a:rPr lang="en-US" altLang="zh-TW" sz="1800" dirty="0">
                <a:solidFill>
                  <a:prstClr val="black"/>
                </a:solidFill>
                <a:latin typeface="Arial" panose="020B0604020202020204" pitchFamily="34" charset="0"/>
                <a:cs typeface="Arial" panose="020B0604020202020204" pitchFamily="34" charset="0"/>
              </a:rPr>
              <a:t>monitor the situation of gender equity in the University and assist in the investigation and handling of complaints when necessary</a:t>
            </a:r>
            <a:r>
              <a:rPr lang="en-US" altLang="zh-TW" sz="1800" dirty="0" smtClean="0">
                <a:solidFill>
                  <a:prstClr val="black"/>
                </a:solidFill>
                <a:latin typeface="Arial" panose="020B0604020202020204" pitchFamily="34" charset="0"/>
                <a:cs typeface="Arial" panose="020B0604020202020204" pitchFamily="34" charset="0"/>
              </a:rPr>
              <a:t>.</a:t>
            </a:r>
            <a:br>
              <a:rPr lang="en-US" altLang="zh-TW" sz="1800" dirty="0" smtClean="0">
                <a:solidFill>
                  <a:prstClr val="black"/>
                </a:solidFill>
                <a:latin typeface="Arial" panose="020B0604020202020204" pitchFamily="34" charset="0"/>
                <a:cs typeface="Arial" panose="020B0604020202020204" pitchFamily="34" charset="0"/>
              </a:rPr>
            </a:br>
            <a:r>
              <a:rPr lang="zh-TW" altLang="en-US" sz="1800" dirty="0" smtClean="0">
                <a:solidFill>
                  <a:prstClr val="black"/>
                </a:solidFill>
              </a:rPr>
              <a:t>監督</a:t>
            </a:r>
            <a:r>
              <a:rPr lang="zh-TW" altLang="en-US" sz="1800" dirty="0">
                <a:solidFill>
                  <a:prstClr val="black"/>
                </a:solidFill>
              </a:rPr>
              <a:t>大學的性別</a:t>
            </a:r>
            <a:r>
              <a:rPr lang="zh-TW" altLang="en-US" sz="1800" dirty="0" smtClean="0">
                <a:solidFill>
                  <a:prstClr val="black"/>
                </a:solidFill>
              </a:rPr>
              <a:t>平等狀況</a:t>
            </a:r>
            <a:r>
              <a:rPr lang="zh-TW" altLang="en-US" sz="1800" dirty="0">
                <a:solidFill>
                  <a:prstClr val="black"/>
                </a:solidFill>
              </a:rPr>
              <a:t>，並</a:t>
            </a:r>
            <a:r>
              <a:rPr lang="zh-TW" altLang="en-US" sz="1800" dirty="0" smtClean="0">
                <a:solidFill>
                  <a:prstClr val="black"/>
                </a:solidFill>
              </a:rPr>
              <a:t>在有需要</a:t>
            </a:r>
            <a:r>
              <a:rPr lang="zh-TW" altLang="en-US" sz="1800" dirty="0">
                <a:solidFill>
                  <a:prstClr val="black"/>
                </a:solidFill>
              </a:rPr>
              <a:t>時協助</a:t>
            </a:r>
            <a:r>
              <a:rPr lang="zh-TW" altLang="en-US" sz="1800" dirty="0" smtClean="0">
                <a:solidFill>
                  <a:prstClr val="black"/>
                </a:solidFill>
              </a:rPr>
              <a:t>調查及處理投訴；</a:t>
            </a:r>
            <a:endParaRPr lang="en-US" altLang="zh-TW" sz="1800" dirty="0" smtClean="0">
              <a:solidFill>
                <a:prstClr val="black"/>
              </a:solidFill>
            </a:endParaRPr>
          </a:p>
          <a:p>
            <a:pPr marL="342900" indent="-360000" algn="l">
              <a:spcBef>
                <a:spcPts val="0"/>
              </a:spcBef>
              <a:spcAft>
                <a:spcPts val="1800"/>
              </a:spcAft>
              <a:buFont typeface="Wingdings" panose="05000000000000000000" pitchFamily="2" charset="2"/>
              <a:buChar char="Ø"/>
            </a:pPr>
            <a:r>
              <a:rPr lang="en-US" altLang="zh-TW" sz="1800" dirty="0" smtClean="0">
                <a:solidFill>
                  <a:prstClr val="black"/>
                </a:solidFill>
                <a:latin typeface="Arial" panose="020B0604020202020204" pitchFamily="34" charset="0"/>
                <a:cs typeface="Arial" panose="020B0604020202020204" pitchFamily="34" charset="0"/>
              </a:rPr>
              <a:t>To </a:t>
            </a:r>
            <a:r>
              <a:rPr lang="en-US" altLang="zh-TW" sz="1800" dirty="0">
                <a:solidFill>
                  <a:prstClr val="black"/>
                </a:solidFill>
                <a:latin typeface="Arial" panose="020B0604020202020204" pitchFamily="34" charset="0"/>
                <a:cs typeface="Arial" panose="020B0604020202020204" pitchFamily="34" charset="0"/>
              </a:rPr>
              <a:t>devise, review and modify the guidelines, for handling the gender equity issues or any other related </a:t>
            </a:r>
            <a:r>
              <a:rPr lang="en-US" altLang="zh-TW" sz="1800" dirty="0" smtClean="0">
                <a:solidFill>
                  <a:prstClr val="black"/>
                </a:solidFill>
                <a:latin typeface="Arial" panose="020B0604020202020204" pitchFamily="34" charset="0"/>
                <a:cs typeface="Arial" panose="020B0604020202020204" pitchFamily="34" charset="0"/>
              </a:rPr>
              <a:t>guidelines.</a:t>
            </a:r>
            <a:br>
              <a:rPr lang="en-US" altLang="zh-TW" sz="1800" dirty="0" smtClean="0">
                <a:solidFill>
                  <a:prstClr val="black"/>
                </a:solidFill>
                <a:latin typeface="Arial" panose="020B0604020202020204" pitchFamily="34" charset="0"/>
                <a:cs typeface="Arial" panose="020B0604020202020204" pitchFamily="34" charset="0"/>
              </a:rPr>
            </a:br>
            <a:r>
              <a:rPr lang="zh-TW" altLang="en-US" sz="1800" dirty="0" smtClean="0">
                <a:solidFill>
                  <a:prstClr val="black"/>
                </a:solidFill>
              </a:rPr>
              <a:t>制定</a:t>
            </a:r>
            <a:r>
              <a:rPr lang="zh-TW" altLang="en-US" sz="1800" dirty="0">
                <a:solidFill>
                  <a:prstClr val="black"/>
                </a:solidFill>
              </a:rPr>
              <a:t>、</a:t>
            </a:r>
            <a:r>
              <a:rPr lang="zh-TW" altLang="en-US" sz="1800" dirty="0" smtClean="0">
                <a:solidFill>
                  <a:prstClr val="black"/>
                </a:solidFill>
              </a:rPr>
              <a:t>檢討及修訂</a:t>
            </a:r>
            <a:r>
              <a:rPr lang="zh-TW" altLang="en-US" sz="1800" dirty="0">
                <a:solidFill>
                  <a:prstClr val="black"/>
                </a:solidFill>
              </a:rPr>
              <a:t>處理性別平等</a:t>
            </a:r>
            <a:r>
              <a:rPr lang="zh-TW" altLang="en-US" sz="1800" dirty="0" smtClean="0">
                <a:solidFill>
                  <a:prstClr val="black"/>
                </a:solidFill>
              </a:rPr>
              <a:t>事務的指引或其他有關指引；</a:t>
            </a:r>
            <a:endParaRPr lang="en-US" altLang="zh-TW" sz="1800" dirty="0" smtClean="0">
              <a:solidFill>
                <a:prstClr val="black"/>
              </a:solidFill>
              <a:latin typeface="Arial" panose="020B0604020202020204" pitchFamily="34" charset="0"/>
              <a:cs typeface="Arial" panose="020B0604020202020204" pitchFamily="34" charset="0"/>
            </a:endParaRPr>
          </a:p>
          <a:p>
            <a:pPr marL="342900" indent="-360000" algn="l">
              <a:spcBef>
                <a:spcPts val="0"/>
              </a:spcBef>
              <a:spcAft>
                <a:spcPts val="1800"/>
              </a:spcAft>
              <a:buFont typeface="Wingdings" panose="05000000000000000000" pitchFamily="2" charset="2"/>
              <a:buChar char="Ø"/>
            </a:pPr>
            <a:r>
              <a:rPr lang="en-US" altLang="zh-TW" sz="1800" dirty="0" smtClean="0">
                <a:solidFill>
                  <a:prstClr val="black"/>
                </a:solidFill>
                <a:latin typeface="Arial" panose="020B0604020202020204" pitchFamily="34" charset="0"/>
                <a:cs typeface="Arial" panose="020B0604020202020204" pitchFamily="34" charset="0"/>
              </a:rPr>
              <a:t>To </a:t>
            </a:r>
            <a:r>
              <a:rPr lang="en-US" altLang="zh-TW" sz="1800" dirty="0">
                <a:solidFill>
                  <a:prstClr val="black"/>
                </a:solidFill>
                <a:latin typeface="Arial" panose="020B0604020202020204" pitchFamily="34" charset="0"/>
                <a:cs typeface="Arial" panose="020B0604020202020204" pitchFamily="34" charset="0"/>
              </a:rPr>
              <a:t>assist in instituting and implementing the University’s gender equity initiatives</a:t>
            </a:r>
            <a:r>
              <a:rPr lang="en-US" altLang="zh-TW" sz="1800" dirty="0" smtClean="0">
                <a:solidFill>
                  <a:prstClr val="black"/>
                </a:solidFill>
                <a:latin typeface="Arial" panose="020B0604020202020204" pitchFamily="34" charset="0"/>
                <a:cs typeface="Arial" panose="020B0604020202020204" pitchFamily="34" charset="0"/>
              </a:rPr>
              <a:t>.</a:t>
            </a:r>
            <a:br>
              <a:rPr lang="en-US" altLang="zh-TW" sz="1800" dirty="0" smtClean="0">
                <a:solidFill>
                  <a:prstClr val="black"/>
                </a:solidFill>
                <a:latin typeface="Arial" panose="020B0604020202020204" pitchFamily="34" charset="0"/>
                <a:cs typeface="Arial" panose="020B0604020202020204" pitchFamily="34" charset="0"/>
              </a:rPr>
            </a:br>
            <a:r>
              <a:rPr lang="zh-TW" altLang="en-US" sz="1800" dirty="0" smtClean="0">
                <a:solidFill>
                  <a:prstClr val="black"/>
                </a:solidFill>
              </a:rPr>
              <a:t>協助制定及實施</a:t>
            </a:r>
            <a:r>
              <a:rPr lang="zh-TW" altLang="en-US" sz="1800" dirty="0">
                <a:solidFill>
                  <a:prstClr val="black"/>
                </a:solidFill>
              </a:rPr>
              <a:t>大學的性別</a:t>
            </a:r>
            <a:r>
              <a:rPr lang="zh-TW" altLang="en-US" sz="1800" dirty="0" smtClean="0">
                <a:solidFill>
                  <a:prstClr val="black"/>
                </a:solidFill>
              </a:rPr>
              <a:t>平等計劃。</a:t>
            </a:r>
            <a:endParaRPr lang="en-US" altLang="zh-TW" sz="1800" dirty="0" smtClean="0">
              <a:solidFill>
                <a:prstClr val="black"/>
              </a:solidFill>
            </a:endParaRPr>
          </a:p>
          <a:p>
            <a:pPr algn="just">
              <a:spcBef>
                <a:spcPts val="0"/>
              </a:spcBef>
              <a:spcAft>
                <a:spcPts val="1200"/>
              </a:spcAft>
            </a:pPr>
            <a:r>
              <a:rPr lang="en-US" altLang="zh-TW" sz="1400" b="1" dirty="0" smtClean="0">
                <a:solidFill>
                  <a:prstClr val="black"/>
                </a:solidFill>
                <a:latin typeface="Arial" panose="020B0604020202020204" pitchFamily="34" charset="0"/>
                <a:cs typeface="Arial" panose="020B0604020202020204" pitchFamily="34" charset="0"/>
              </a:rPr>
              <a:t>Email</a:t>
            </a:r>
            <a:r>
              <a:rPr lang="zh-TW" altLang="en-US" sz="1400" b="1" dirty="0" smtClean="0">
                <a:solidFill>
                  <a:prstClr val="black"/>
                </a:solidFill>
                <a:latin typeface="Arial" panose="020B0604020202020204" pitchFamily="34" charset="0"/>
                <a:cs typeface="Arial" panose="020B0604020202020204" pitchFamily="34" charset="0"/>
              </a:rPr>
              <a:t> 電郵</a:t>
            </a:r>
            <a:r>
              <a:rPr lang="en-US" altLang="zh-TW" sz="1400" b="1" dirty="0" smtClean="0">
                <a:solidFill>
                  <a:prstClr val="black"/>
                </a:solidFill>
                <a:latin typeface="Arial" panose="020B0604020202020204" pitchFamily="34" charset="0"/>
                <a:cs typeface="Arial" panose="020B0604020202020204" pitchFamily="34" charset="0"/>
              </a:rPr>
              <a:t>: </a:t>
            </a:r>
            <a:r>
              <a:rPr lang="en-US" altLang="zh-TW" sz="1400" b="1" dirty="0">
                <a:solidFill>
                  <a:srgbClr val="0070C0"/>
                </a:solidFill>
                <a:latin typeface="Arial" panose="020B0604020202020204" pitchFamily="34" charset="0"/>
                <a:cs typeface="Arial" panose="020B0604020202020204" pitchFamily="34" charset="0"/>
              </a:rPr>
              <a:t>gender_equity@um.edu.mo</a:t>
            </a:r>
            <a:r>
              <a:rPr lang="zh-TW" altLang="en-US" sz="1400" b="1" dirty="0">
                <a:solidFill>
                  <a:srgbClr val="0070C0"/>
                </a:solidFill>
                <a:latin typeface="Arial" panose="020B0604020202020204" pitchFamily="34" charset="0"/>
                <a:cs typeface="Arial" panose="020B0604020202020204" pitchFamily="34" charset="0"/>
              </a:rPr>
              <a:t> </a:t>
            </a:r>
            <a:r>
              <a:rPr lang="zh-TW" altLang="en-US" sz="1400" b="1" dirty="0">
                <a:solidFill>
                  <a:prstClr val="black"/>
                </a:solidFill>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a:t>
            </a:r>
            <a:r>
              <a:rPr lang="zh-TW" altLang="en-US" sz="1400" b="1" dirty="0">
                <a:solidFill>
                  <a:prstClr val="black"/>
                </a:solidFill>
                <a:latin typeface="Arial" panose="020B0604020202020204" pitchFamily="34" charset="0"/>
                <a:cs typeface="Arial" panose="020B0604020202020204" pitchFamily="34" charset="0"/>
              </a:rPr>
              <a:t>  </a:t>
            </a:r>
            <a:r>
              <a:rPr lang="en-US" altLang="zh-TW" sz="1400" b="1" dirty="0" smtClean="0">
                <a:solidFill>
                  <a:prstClr val="black"/>
                </a:solidFill>
                <a:latin typeface="Arial" panose="020B0604020202020204" pitchFamily="34" charset="0"/>
                <a:cs typeface="Arial" panose="020B0604020202020204" pitchFamily="34" charset="0"/>
              </a:rPr>
              <a:t>Webpage </a:t>
            </a:r>
            <a:r>
              <a:rPr lang="zh-TW" altLang="en-US" sz="1400" b="1" dirty="0" smtClean="0">
                <a:solidFill>
                  <a:prstClr val="black"/>
                </a:solidFill>
                <a:latin typeface="Arial" panose="020B0604020202020204" pitchFamily="34" charset="0"/>
                <a:cs typeface="Arial" panose="020B0604020202020204" pitchFamily="34" charset="0"/>
              </a:rPr>
              <a:t>網頁</a:t>
            </a:r>
            <a:r>
              <a:rPr lang="en-US" altLang="zh-TW" sz="1400" b="1" dirty="0" smtClean="0">
                <a:solidFill>
                  <a:prstClr val="black"/>
                </a:solidFill>
                <a:latin typeface="Arial" panose="020B0604020202020204" pitchFamily="34" charset="0"/>
                <a:cs typeface="Arial" panose="020B0604020202020204" pitchFamily="34" charset="0"/>
              </a:rPr>
              <a:t>: </a:t>
            </a:r>
            <a:r>
              <a:rPr lang="en-US" altLang="zh-TW" sz="1400" b="1" dirty="0" smtClean="0">
                <a:solidFill>
                  <a:srgbClr val="0070C0"/>
                </a:solidFill>
                <a:latin typeface="Arial" panose="020B0604020202020204" pitchFamily="34" charset="0"/>
                <a:cs typeface="Arial" panose="020B0604020202020204" pitchFamily="34" charset="0"/>
              </a:rPr>
              <a:t>https</a:t>
            </a:r>
            <a:r>
              <a:rPr lang="en-US" altLang="zh-TW" sz="1400" b="1" dirty="0">
                <a:solidFill>
                  <a:srgbClr val="0070C0"/>
                </a:solidFill>
                <a:latin typeface="Arial" panose="020B0604020202020204" pitchFamily="34" charset="0"/>
                <a:cs typeface="Arial" panose="020B0604020202020204" pitchFamily="34" charset="0"/>
              </a:rPr>
              <a:t>://cge.um.edu.mo/</a:t>
            </a:r>
            <a:endParaRPr lang="zh-TW" altLang="zh-TW" sz="1400" b="1" dirty="0">
              <a:solidFill>
                <a:srgbClr val="0070C0"/>
              </a:solidFill>
              <a:latin typeface="Arial" panose="020B0604020202020204" pitchFamily="34" charset="0"/>
              <a:cs typeface="Arial" panose="020B0604020202020204" pitchFamily="34" charset="0"/>
            </a:endParaRPr>
          </a:p>
          <a:p>
            <a:pPr algn="l">
              <a:spcAft>
                <a:spcPts val="1200"/>
              </a:spcAft>
            </a:pPr>
            <a:endParaRPr lang="en-US" altLang="zh-TW" sz="2400" dirty="0">
              <a:solidFill>
                <a:prstClr val="black"/>
              </a:solidFill>
              <a:latin typeface="Times New Roman" panose="02020603050405020304" pitchFamily="18" charset="0"/>
              <a:cs typeface="Times New Roman" panose="02020603050405020304" pitchFamily="18" charset="0"/>
            </a:endParaRPr>
          </a:p>
          <a:p>
            <a:pPr marL="342900" indent="-360000" algn="l">
              <a:spcAft>
                <a:spcPts val="1200"/>
              </a:spcAft>
              <a:buFont typeface="Arial" panose="020B0604020202020204" pitchFamily="34" charset="0"/>
              <a:buChar char="•"/>
            </a:pPr>
            <a:endParaRPr lang="en-US" altLang="zh-TW" sz="2000" dirty="0">
              <a:solidFill>
                <a:prstClr val="black"/>
              </a:solidFill>
              <a:latin typeface="Times New Roman" panose="02020603050405020304" pitchFamily="18" charset="0"/>
              <a:cs typeface="Times New Roman" panose="02020603050405020304" pitchFamily="18" charset="0"/>
            </a:endParaRPr>
          </a:p>
          <a:p>
            <a:pPr marL="342900" indent="-360000" algn="l">
              <a:spcAft>
                <a:spcPts val="1200"/>
              </a:spcAft>
              <a:buFont typeface="Arial" panose="020B0604020202020204" pitchFamily="34" charset="0"/>
              <a:buChar char="•"/>
            </a:pPr>
            <a:endParaRPr lang="zh-TW" altLang="zh-TW" sz="2000" dirty="0">
              <a:solidFill>
                <a:prstClr val="black"/>
              </a:solidFill>
              <a:latin typeface="Times New Roman" panose="02020603050405020304" pitchFamily="18" charset="0"/>
              <a:cs typeface="Times New Roman" panose="02020603050405020304" pitchFamily="18" charset="0"/>
            </a:endParaRPr>
          </a:p>
        </p:txBody>
      </p:sp>
      <p:sp>
        <p:nvSpPr>
          <p:cNvPr id="7" name="文字方塊 6"/>
          <p:cNvSpPr txBox="1"/>
          <p:nvPr/>
        </p:nvSpPr>
        <p:spPr>
          <a:xfrm>
            <a:off x="1434905" y="91905"/>
            <a:ext cx="7817616" cy="553998"/>
          </a:xfrm>
          <a:prstGeom prst="rect">
            <a:avLst/>
          </a:prstGeom>
          <a:noFill/>
        </p:spPr>
        <p:txBody>
          <a:bodyPr wrap="square" rtlCol="0">
            <a:spAutoFit/>
          </a:bodyPr>
          <a:lstStyle/>
          <a:p>
            <a:pPr algn="ctr"/>
            <a:r>
              <a:rPr kumimoji="1" lang="en-US" altLang="zh-TW" sz="30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Committee on Gender Equity </a:t>
            </a:r>
            <a:r>
              <a:rPr kumimoji="1" lang="zh-TW" altLang="en-US" sz="30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性別平等委員會</a:t>
            </a:r>
            <a:endParaRPr lang="en-US" sz="3000" dirty="0">
              <a:solidFill>
                <a:prstClr val="black"/>
              </a:solidFill>
            </a:endParaRPr>
          </a:p>
        </p:txBody>
      </p:sp>
      <p:sp>
        <p:nvSpPr>
          <p:cNvPr id="4" name="Slide Number Placeholder 3"/>
          <p:cNvSpPr>
            <a:spLocks noGrp="1"/>
          </p:cNvSpPr>
          <p:nvPr>
            <p:ph type="sldNum" sz="quarter" idx="12"/>
          </p:nvPr>
        </p:nvSpPr>
        <p:spPr>
          <a:xfrm>
            <a:off x="8532440" y="6455918"/>
            <a:ext cx="395510" cy="279400"/>
          </a:xfrm>
        </p:spPr>
        <p:txBody>
          <a:bodyPr/>
          <a:lstStyle/>
          <a:p>
            <a:fld id="{1D4B6336-8E58-4E1D-8C10-120C700EAB1F}" type="slidenum">
              <a:rPr lang="zh-HK" altLang="en-US" smtClean="0">
                <a:solidFill>
                  <a:prstClr val="black"/>
                </a:solidFill>
                <a:latin typeface="Times New Roman" panose="02020603050405020304" pitchFamily="18" charset="0"/>
                <a:cs typeface="Times New Roman" panose="02020603050405020304" pitchFamily="18" charset="0"/>
              </a:rPr>
              <a:pPr/>
              <a:t>29</a:t>
            </a:fld>
            <a:endParaRPr lang="zh-HK" alt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2497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Slide Number Placeholder 5"/>
          <p:cNvSpPr txBox="1">
            <a:spLocks noGrp="1"/>
          </p:cNvSpPr>
          <p:nvPr/>
        </p:nvSpPr>
        <p:spPr bwMode="auto">
          <a:xfrm>
            <a:off x="6988175" y="62849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微軟正黑體" panose="020B0604030504040204" pitchFamily="34" charset="-12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微軟正黑體" panose="020B0604030504040204" pitchFamily="34" charset="-12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9pPr>
          </a:lstStyle>
          <a:p>
            <a:pPr algn="r">
              <a:spcBef>
                <a:spcPct val="0"/>
              </a:spcBef>
              <a:buClrTx/>
              <a:buSzTx/>
              <a:buFontTx/>
              <a:buNone/>
            </a:pPr>
            <a:fld id="{9789BB59-DAD1-409B-9613-8E84C07F9ABB}" type="slidenum">
              <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pPr algn="r">
                <a:spcBef>
                  <a:spcPct val="0"/>
                </a:spcBef>
                <a:buClrTx/>
                <a:buSzTx/>
                <a:buFontTx/>
                <a:buNone/>
              </a:pPr>
              <a:t>3</a:t>
            </a:fld>
            <a:endPar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1" name="Rectangle 10"/>
          <p:cNvSpPr/>
          <p:nvPr/>
        </p:nvSpPr>
        <p:spPr>
          <a:xfrm>
            <a:off x="1575582" y="1516267"/>
            <a:ext cx="7317593" cy="4401205"/>
          </a:xfrm>
          <a:prstGeom prst="rect">
            <a:avLst/>
          </a:prstGeom>
        </p:spPr>
        <p:txBody>
          <a:bodyPr wrap="square">
            <a:spAutoFit/>
          </a:bodyPr>
          <a:lstStyle/>
          <a:p>
            <a:pPr marL="342900" indent="-342900">
              <a:spcAft>
                <a:spcPts val="2400"/>
              </a:spcAft>
              <a:buFont typeface="Wingdings" panose="05000000000000000000" pitchFamily="2" charset="2"/>
              <a:buChar char="Ø"/>
            </a:pPr>
            <a:r>
              <a:rPr lang="en-US" altLang="zh-TW" sz="2400" dirty="0">
                <a:solidFill>
                  <a:prstClr val="black">
                    <a:lumMod val="85000"/>
                    <a:lumOff val="15000"/>
                  </a:prstClr>
                </a:solidFill>
                <a:latin typeface="Arial" panose="020B0604020202020204" pitchFamily="34" charset="0"/>
                <a:cs typeface="Arial" panose="020B0604020202020204" pitchFamily="34" charset="0"/>
              </a:rPr>
              <a:t>Sexual harassment education is important because women needs to be shown how to be around men</a:t>
            </a:r>
            <a:r>
              <a:rPr lang="en-US" altLang="zh-TW" sz="2400" dirty="0" smtClean="0">
                <a:solidFill>
                  <a:prstClr val="black">
                    <a:lumMod val="85000"/>
                    <a:lumOff val="15000"/>
                  </a:prstClr>
                </a:solidFill>
                <a:latin typeface="Arial" panose="020B0604020202020204" pitchFamily="34" charset="0"/>
                <a:cs typeface="Arial" panose="020B0604020202020204" pitchFamily="34" charset="0"/>
              </a:rPr>
              <a:t>.</a:t>
            </a:r>
            <a:br>
              <a:rPr lang="en-US" altLang="zh-TW" sz="2400" dirty="0" smtClean="0">
                <a:solidFill>
                  <a:prstClr val="black">
                    <a:lumMod val="85000"/>
                    <a:lumOff val="15000"/>
                  </a:prstClr>
                </a:solidFill>
                <a:latin typeface="Arial" panose="020B0604020202020204" pitchFamily="34" charset="0"/>
                <a:cs typeface="Arial" panose="020B0604020202020204" pitchFamily="34" charset="0"/>
              </a:rPr>
            </a:br>
            <a:r>
              <a:rPr lang="zh-TW" altLang="en-US" sz="2400" dirty="0" smtClean="0">
                <a:solidFill>
                  <a:prstClr val="black">
                    <a:lumMod val="85000"/>
                    <a:lumOff val="15000"/>
                  </a:prstClr>
                </a:solidFill>
                <a:latin typeface="Arial" panose="020B0604020202020204" pitchFamily="34" charset="0"/>
                <a:cs typeface="Arial" panose="020B0604020202020204" pitchFamily="34" charset="0"/>
              </a:rPr>
              <a:t>性教育</a:t>
            </a:r>
            <a:r>
              <a:rPr lang="zh-TW" altLang="en-US" sz="2400" dirty="0">
                <a:solidFill>
                  <a:prstClr val="black">
                    <a:lumMod val="85000"/>
                    <a:lumOff val="15000"/>
                  </a:prstClr>
                </a:solidFill>
                <a:latin typeface="Arial" panose="020B0604020202020204" pitchFamily="34" charset="0"/>
                <a:cs typeface="Arial" panose="020B0604020202020204" pitchFamily="34" charset="0"/>
              </a:rPr>
              <a:t>很重要，因為要讓女士知道怎樣與男士相處</a:t>
            </a:r>
            <a:r>
              <a:rPr lang="zh-TW" altLang="en-US" sz="2400" dirty="0" smtClean="0">
                <a:solidFill>
                  <a:prstClr val="black">
                    <a:lumMod val="85000"/>
                    <a:lumOff val="15000"/>
                  </a:prstClr>
                </a:solidFill>
                <a:latin typeface="Arial" panose="020B0604020202020204" pitchFamily="34" charset="0"/>
                <a:cs typeface="Arial" panose="020B0604020202020204" pitchFamily="34" charset="0"/>
              </a:rPr>
              <a:t>。</a:t>
            </a:r>
            <a:endParaRPr lang="en-US" altLang="zh-TW" sz="2400" dirty="0">
              <a:solidFill>
                <a:prstClr val="black">
                  <a:lumMod val="85000"/>
                  <a:lumOff val="15000"/>
                </a:prstClr>
              </a:solidFill>
              <a:latin typeface="Arial" panose="020B0604020202020204" pitchFamily="34" charset="0"/>
              <a:cs typeface="Arial" panose="020B0604020202020204" pitchFamily="34" charset="0"/>
            </a:endParaRPr>
          </a:p>
          <a:p>
            <a:pPr marL="342900" indent="-342900">
              <a:spcAft>
                <a:spcPts val="2400"/>
              </a:spcAft>
              <a:buFont typeface="Wingdings" panose="05000000000000000000" pitchFamily="2" charset="2"/>
              <a:buChar char="Ø"/>
            </a:pPr>
            <a:r>
              <a:rPr lang="en-US" altLang="zh-TW" sz="2400" dirty="0" smtClean="0">
                <a:latin typeface="Arial" panose="020B0604020202020204" pitchFamily="34" charset="0"/>
                <a:cs typeface="Arial" panose="020B0604020202020204" pitchFamily="34" charset="0"/>
              </a:rPr>
              <a:t>I am just being friendly</a:t>
            </a:r>
            <a:r>
              <a:rPr lang="en-US" altLang="zh-TW" sz="2400" dirty="0">
                <a:latin typeface="Arial" panose="020B0604020202020204" pitchFamily="34" charset="0"/>
                <a:cs typeface="Arial" panose="020B0604020202020204" pitchFamily="34" charset="0"/>
              </a:rPr>
              <a:t>, it is not ‘sexual harassment</a:t>
            </a:r>
            <a:r>
              <a:rPr lang="en-US" altLang="zh-TW" sz="2400" dirty="0" smtClean="0">
                <a:latin typeface="Arial" panose="020B0604020202020204" pitchFamily="34" charset="0"/>
                <a:cs typeface="Arial" panose="020B0604020202020204" pitchFamily="34" charset="0"/>
              </a:rPr>
              <a:t>’.</a:t>
            </a:r>
            <a:br>
              <a:rPr lang="en-US" altLang="zh-TW" sz="2400" dirty="0" smtClean="0">
                <a:latin typeface="Arial" panose="020B0604020202020204" pitchFamily="34" charset="0"/>
                <a:cs typeface="Arial" panose="020B0604020202020204" pitchFamily="34" charset="0"/>
              </a:rPr>
            </a:br>
            <a:r>
              <a:rPr lang="zh-TW" altLang="en-US" sz="2400" dirty="0" smtClean="0">
                <a:latin typeface="Arial" panose="020B0604020202020204" pitchFamily="34" charset="0"/>
                <a:cs typeface="Arial" panose="020B0604020202020204" pitchFamily="34" charset="0"/>
              </a:rPr>
              <a:t>我</a:t>
            </a:r>
            <a:r>
              <a:rPr lang="zh-TW" altLang="en-US" sz="2400" dirty="0">
                <a:latin typeface="Arial" panose="020B0604020202020204" pitchFamily="34" charset="0"/>
                <a:cs typeface="Arial" panose="020B0604020202020204" pitchFamily="34" charset="0"/>
              </a:rPr>
              <a:t>這樣只是友善的行為，並不是</a:t>
            </a:r>
            <a:r>
              <a:rPr lang="en-US" altLang="zh-TW" sz="2400" dirty="0">
                <a:latin typeface="Arial" panose="020B0604020202020204" pitchFamily="34" charset="0"/>
                <a:cs typeface="Arial" panose="020B0604020202020204" pitchFamily="34" charset="0"/>
              </a:rPr>
              <a:t> ‘</a:t>
            </a:r>
            <a:r>
              <a:rPr lang="zh-TW" altLang="en-US" sz="2400" dirty="0">
                <a:latin typeface="Arial" panose="020B0604020202020204" pitchFamily="34" charset="0"/>
                <a:cs typeface="Arial" panose="020B0604020202020204" pitchFamily="34" charset="0"/>
              </a:rPr>
              <a:t>性騷擾</a:t>
            </a:r>
            <a:r>
              <a:rPr lang="en-US" altLang="zh-TW" sz="2400" dirty="0">
                <a:latin typeface="Arial" panose="020B0604020202020204" pitchFamily="34" charset="0"/>
                <a:cs typeface="Arial" panose="020B0604020202020204" pitchFamily="34" charset="0"/>
              </a:rPr>
              <a:t>’</a:t>
            </a:r>
            <a:r>
              <a:rPr lang="zh-TW" altLang="en-US" sz="2400" dirty="0" smtClean="0">
                <a:latin typeface="Arial" panose="020B0604020202020204" pitchFamily="34" charset="0"/>
                <a:cs typeface="Arial" panose="020B0604020202020204" pitchFamily="34" charset="0"/>
              </a:rPr>
              <a:t>。</a:t>
            </a:r>
            <a:endParaRPr lang="en-US" altLang="zh-TW" sz="2400" dirty="0">
              <a:latin typeface="Arial" panose="020B0604020202020204" pitchFamily="34" charset="0"/>
              <a:cs typeface="Arial" panose="020B0604020202020204" pitchFamily="34" charset="0"/>
            </a:endParaRPr>
          </a:p>
          <a:p>
            <a:pPr marL="342900" indent="-342900">
              <a:spcAft>
                <a:spcPts val="2400"/>
              </a:spcAft>
              <a:buFont typeface="Wingdings" panose="05000000000000000000" pitchFamily="2" charset="2"/>
              <a:buChar char="Ø"/>
            </a:pPr>
            <a:r>
              <a:rPr lang="en-US" altLang="zh-TW" sz="2400" dirty="0">
                <a:solidFill>
                  <a:prstClr val="black">
                    <a:lumMod val="85000"/>
                    <a:lumOff val="15000"/>
                  </a:prstClr>
                </a:solidFill>
                <a:latin typeface="Arial" panose="020B0604020202020204" pitchFamily="34" charset="0"/>
                <a:cs typeface="Arial" panose="020B0604020202020204" pitchFamily="34" charset="0"/>
              </a:rPr>
              <a:t>If I am around people I know well then I will be safe from sexual harassment</a:t>
            </a:r>
            <a:r>
              <a:rPr lang="en-US" altLang="zh-TW" sz="2400" dirty="0" smtClean="0">
                <a:solidFill>
                  <a:prstClr val="black">
                    <a:lumMod val="85000"/>
                    <a:lumOff val="15000"/>
                  </a:prstClr>
                </a:solidFill>
                <a:latin typeface="Arial" panose="020B0604020202020204" pitchFamily="34" charset="0"/>
                <a:cs typeface="Arial" panose="020B0604020202020204" pitchFamily="34" charset="0"/>
              </a:rPr>
              <a:t>.</a:t>
            </a:r>
            <a:br>
              <a:rPr lang="en-US" altLang="zh-TW" sz="2400" dirty="0" smtClean="0">
                <a:solidFill>
                  <a:prstClr val="black">
                    <a:lumMod val="85000"/>
                    <a:lumOff val="15000"/>
                  </a:prstClr>
                </a:solidFill>
                <a:latin typeface="Arial" panose="020B0604020202020204" pitchFamily="34" charset="0"/>
                <a:cs typeface="Arial" panose="020B0604020202020204" pitchFamily="34" charset="0"/>
              </a:rPr>
            </a:br>
            <a:r>
              <a:rPr lang="zh-TW" altLang="en-US" sz="2400" dirty="0" smtClean="0">
                <a:solidFill>
                  <a:prstClr val="black">
                    <a:lumMod val="85000"/>
                    <a:lumOff val="15000"/>
                  </a:prstClr>
                </a:solidFill>
                <a:latin typeface="Arial" panose="020B0604020202020204" pitchFamily="34" charset="0"/>
                <a:cs typeface="Arial" panose="020B0604020202020204" pitchFamily="34" charset="0"/>
              </a:rPr>
              <a:t>如果我周遭的都是熟悉的人</a:t>
            </a:r>
            <a:r>
              <a:rPr lang="zh-TW" altLang="en-US" sz="2400" dirty="0">
                <a:solidFill>
                  <a:prstClr val="black">
                    <a:lumMod val="85000"/>
                    <a:lumOff val="15000"/>
                  </a:prstClr>
                </a:solidFill>
                <a:latin typeface="Arial" panose="020B0604020202020204" pitchFamily="34" charset="0"/>
                <a:cs typeface="Arial" panose="020B0604020202020204" pitchFamily="34" charset="0"/>
              </a:rPr>
              <a:t>，我就不會受到性騷擾。</a:t>
            </a:r>
            <a:endParaRPr lang="en-US" altLang="zh-TW" sz="2400" dirty="0">
              <a:solidFill>
                <a:prstClr val="black">
                  <a:lumMod val="85000"/>
                  <a:lumOff val="15000"/>
                </a:prstClr>
              </a:solidFill>
              <a:latin typeface="Arial" panose="020B0604020202020204" pitchFamily="34" charset="0"/>
              <a:cs typeface="Arial" panose="020B0604020202020204" pitchFamily="34" charset="0"/>
            </a:endParaRPr>
          </a:p>
        </p:txBody>
      </p:sp>
      <p:sp>
        <p:nvSpPr>
          <p:cNvPr id="12" name="Rectangle 2"/>
          <p:cNvSpPr txBox="1">
            <a:spLocks noChangeArrowheads="1"/>
          </p:cNvSpPr>
          <p:nvPr/>
        </p:nvSpPr>
        <p:spPr>
          <a:xfrm>
            <a:off x="2031206" y="189848"/>
            <a:ext cx="6264696" cy="1295400"/>
          </a:xfrm>
          <a:prstGeom prst="rect">
            <a:avLst/>
          </a:prstGeom>
        </p:spPr>
        <p:txBody>
          <a:bodyPr anchor="ctr">
            <a:normAutofit/>
          </a:bodyP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algn="ctr" fontAlgn="auto">
              <a:spcAft>
                <a:spcPts val="0"/>
              </a:spcAft>
              <a:defRPr/>
            </a:pPr>
            <a:r>
              <a:rPr kumimoji="1" lang="en-US"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Agree or Not? </a:t>
            </a:r>
            <a:r>
              <a:rPr kumimoji="1" lang="zh-TW" altLang="en-US" sz="36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你</a:t>
            </a:r>
            <a:r>
              <a:rPr kumimoji="1" lang="zh-TW" altLang="en-US"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同意嗎</a:t>
            </a:r>
            <a:r>
              <a:rPr kumimoji="1" lang="en-US" altLang="zh-TW"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 </a:t>
            </a:r>
            <a:endParaRPr kumimoji="1" lang="zh-TW" altLang="en-US"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p:txBody>
      </p:sp>
      <p:grpSp>
        <p:nvGrpSpPr>
          <p:cNvPr id="10246" name="Group 2"/>
          <p:cNvGrpSpPr>
            <a:grpSpLocks/>
          </p:cNvGrpSpPr>
          <p:nvPr/>
        </p:nvGrpSpPr>
        <p:grpSpPr bwMode="auto">
          <a:xfrm>
            <a:off x="642938" y="6321425"/>
            <a:ext cx="2776537" cy="395288"/>
            <a:chOff x="576262" y="6322218"/>
            <a:chExt cx="2776538" cy="394495"/>
          </a:xfrm>
        </p:grpSpPr>
        <p:sp>
          <p:nvSpPr>
            <p:cNvPr id="10248" name="WordArt 33"/>
            <p:cNvSpPr>
              <a:spLocks noChangeArrowheads="1" noChangeShapeType="1" noTextEdit="1"/>
            </p:cNvSpPr>
            <p:nvPr/>
          </p:nvSpPr>
          <p:spPr bwMode="auto">
            <a:xfrm>
              <a:off x="593835" y="6322218"/>
              <a:ext cx="1430338" cy="182563"/>
            </a:xfrm>
            <a:prstGeom prst="rect">
              <a:avLst/>
            </a:prstGeom>
          </p:spPr>
          <p:txBody>
            <a:bodyPr wrap="none" fromWordArt="1">
              <a:prstTxWarp prst="textPlain">
                <a:avLst>
                  <a:gd name="adj" fmla="val 50000"/>
                </a:avLst>
              </a:prstTxWarp>
            </a:bodyPr>
            <a:lstStyle/>
            <a:p>
              <a:pPr algn="ctr"/>
              <a:endParaRPr lang="en-US" sz="1200" kern="10">
                <a:ln w="9525">
                  <a:solidFill>
                    <a:srgbClr val="404040"/>
                  </a:solidFill>
                  <a:round/>
                  <a:headEnd/>
                  <a:tailEnd/>
                </a:ln>
                <a:solidFill>
                  <a:srgbClr val="404040"/>
                </a:solidFill>
                <a:latin typeface="STKaiti" panose="02010600040101010101" pitchFamily="2" charset="-122"/>
                <a:ea typeface="STKaiti" panose="02010600040101010101" pitchFamily="2" charset="-122"/>
              </a:endParaRPr>
            </a:p>
          </p:txBody>
        </p:sp>
        <p:sp>
          <p:nvSpPr>
            <p:cNvPr id="10249" name="WordArt 34"/>
            <p:cNvSpPr>
              <a:spLocks noChangeArrowheads="1" noChangeShapeType="1" noTextEdit="1"/>
            </p:cNvSpPr>
            <p:nvPr/>
          </p:nvSpPr>
          <p:spPr bwMode="auto">
            <a:xfrm>
              <a:off x="576262" y="6535738"/>
              <a:ext cx="2776538" cy="180975"/>
            </a:xfrm>
            <a:prstGeom prst="rect">
              <a:avLst/>
            </a:prstGeom>
          </p:spPr>
          <p:txBody>
            <a:bodyPr wrap="none" fromWordArt="1">
              <a:prstTxWarp prst="textPlain">
                <a:avLst>
                  <a:gd name="adj" fmla="val 50000"/>
                </a:avLst>
              </a:prstTxWarp>
            </a:bodyPr>
            <a:lstStyle/>
            <a:p>
              <a:pPr algn="ctr"/>
              <a:endParaRPr lang="en-US" sz="1200" kern="10">
                <a:ln w="9525">
                  <a:solidFill>
                    <a:srgbClr val="404040"/>
                  </a:solidFill>
                  <a:round/>
                  <a:headEnd/>
                  <a:tailEnd/>
                </a:ln>
                <a:solidFill>
                  <a:srgbClr val="40404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6627739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 y="-67065"/>
            <a:ext cx="9464755" cy="6912000"/>
          </a:xfrm>
          <a:prstGeom prst="rect">
            <a:avLst/>
          </a:prstGeom>
        </p:spPr>
      </p:pic>
      <p:sp>
        <p:nvSpPr>
          <p:cNvPr id="3" name="Text Box 4"/>
          <p:cNvSpPr txBox="1">
            <a:spLocks noChangeArrowheads="1"/>
          </p:cNvSpPr>
          <p:nvPr/>
        </p:nvSpPr>
        <p:spPr bwMode="auto">
          <a:xfrm>
            <a:off x="1547664" y="143336"/>
            <a:ext cx="7920880" cy="6093976"/>
          </a:xfrm>
          <a:prstGeom prst="rect">
            <a:avLst/>
          </a:prstGeom>
          <a:noFill/>
          <a:ln w="9525">
            <a:noFill/>
            <a:miter lim="800000"/>
            <a:headEnd/>
            <a:tailEnd/>
          </a:ln>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344488" eaLnBrk="1" hangingPunct="1">
              <a:tabLst>
                <a:tab pos="344488" algn="l"/>
              </a:tabLst>
            </a:pPr>
            <a:r>
              <a:rPr kumimoji="0" lang="zh-TW" altLang="en-US" sz="2800" b="1" spc="-50" dirty="0">
                <a:solidFill>
                  <a:srgbClr val="DADADA">
                    <a:lumMod val="25000"/>
                  </a:srgbClr>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性別</a:t>
            </a:r>
            <a:r>
              <a:rPr kumimoji="0" lang="zh-TW" altLang="en-US" sz="2800" b="1" spc="-50" dirty="0" smtClean="0">
                <a:solidFill>
                  <a:srgbClr val="DADADA">
                    <a:lumMod val="25000"/>
                  </a:srgbClr>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平等專員</a:t>
            </a:r>
            <a:r>
              <a:rPr kumimoji="0" lang="en-US" sz="2800" b="1" spc="-50" dirty="0" smtClean="0">
                <a:solidFill>
                  <a:srgbClr val="DADADA">
                    <a:lumMod val="25000"/>
                  </a:srgbClr>
                </a:solidFill>
                <a:effectLst>
                  <a:outerShdw blurRad="38100" dist="38100" dir="2700000" algn="tl">
                    <a:srgbClr val="000000">
                      <a:alpha val="43137"/>
                    </a:srgbClr>
                  </a:outerShdw>
                </a:effectLst>
              </a:rPr>
              <a:t> </a:t>
            </a:r>
            <a:endParaRPr kumimoji="0" lang="en-US" sz="2800" b="1" spc="-50" dirty="0">
              <a:solidFill>
                <a:srgbClr val="A23C33">
                  <a:lumMod val="75000"/>
                </a:srgbClr>
              </a:solidFill>
              <a:effectLst>
                <a:outerShdw blurRad="38100" dist="38100" dir="2700000" algn="tl">
                  <a:srgbClr val="000000">
                    <a:alpha val="43137"/>
                  </a:srgbClr>
                </a:outerShdw>
              </a:effectLst>
              <a:latin typeface="Calibri Light"/>
            </a:endParaRPr>
          </a:p>
          <a:p>
            <a:pPr marL="344488" eaLnBrk="1" hangingPunct="1">
              <a:tabLst>
                <a:tab pos="344488" algn="l"/>
              </a:tabLst>
            </a:pPr>
            <a:r>
              <a:rPr kumimoji="0" lang="en-US" sz="2800" b="1" spc="-50" dirty="0">
                <a:solidFill>
                  <a:srgbClr val="DADADA">
                    <a:lumMod val="25000"/>
                  </a:srgbClr>
                </a:solidFill>
                <a:effectLst>
                  <a:outerShdw blurRad="38100" dist="38100" dir="2700000" algn="tl">
                    <a:srgbClr val="000000">
                      <a:alpha val="43137"/>
                    </a:srgbClr>
                  </a:outerShdw>
                </a:effectLst>
                <a:latin typeface="Calibri Light"/>
              </a:rPr>
              <a:t>Gender Equity Officer              </a:t>
            </a:r>
            <a:r>
              <a:rPr lang="en-US" altLang="zh-TW" sz="2000" b="1" dirty="0">
                <a:solidFill>
                  <a:srgbClr val="5CBDEA"/>
                </a:solidFill>
                <a:latin typeface="Arial" panose="020B0604020202020204" pitchFamily="34" charset="0"/>
                <a:cs typeface="Arial" panose="020B0604020202020204" pitchFamily="34" charset="0"/>
              </a:rPr>
              <a:t>GE_Officer@um.edu.mo</a:t>
            </a:r>
          </a:p>
          <a:p>
            <a:pPr marL="344488" eaLnBrk="1" hangingPunct="1">
              <a:tabLst>
                <a:tab pos="344488" algn="l"/>
              </a:tabLst>
            </a:pPr>
            <a:r>
              <a:rPr lang="en-US" altLang="zh-TW" sz="2000" b="1" dirty="0">
                <a:solidFill>
                  <a:srgbClr val="D97828">
                    <a:lumMod val="60000"/>
                    <a:lumOff val="40000"/>
                  </a:srgbClr>
                </a:solidFill>
                <a:effectLst>
                  <a:outerShdw blurRad="38100" dist="38100" dir="2700000" algn="tl">
                    <a:srgbClr val="000000">
                      <a:alpha val="43137"/>
                    </a:srgbClr>
                  </a:outerShdw>
                </a:effectLst>
              </a:rPr>
              <a:t>________________________________________________</a:t>
            </a:r>
          </a:p>
          <a:p>
            <a:pPr eaLnBrk="1" hangingPunct="1"/>
            <a:endParaRPr lang="en-US" altLang="zh-TW" sz="2800" dirty="0">
              <a:solidFill>
                <a:srgbClr val="A23C33">
                  <a:lumMod val="75000"/>
                </a:srgbClr>
              </a:solidFill>
            </a:endParaRPr>
          </a:p>
          <a:p>
            <a:pPr eaLnBrk="1" hangingPunct="1"/>
            <a:endParaRPr lang="en-US" altLang="zh-TW" sz="2800" dirty="0">
              <a:solidFill>
                <a:srgbClr val="A23C33">
                  <a:lumMod val="75000"/>
                </a:srgbClr>
              </a:solidFill>
            </a:endParaRPr>
          </a:p>
          <a:p>
            <a:pPr eaLnBrk="1" hangingPunct="1"/>
            <a:endParaRPr lang="en-US" altLang="zh-TW" sz="2800" dirty="0">
              <a:solidFill>
                <a:srgbClr val="A23C33">
                  <a:lumMod val="75000"/>
                </a:srgbClr>
              </a:solidFill>
            </a:endParaRPr>
          </a:p>
          <a:p>
            <a:pPr eaLnBrk="1" hangingPunct="1"/>
            <a:endParaRPr lang="en-US" altLang="zh-TW" sz="2800" dirty="0">
              <a:solidFill>
                <a:srgbClr val="A23C33">
                  <a:lumMod val="75000"/>
                </a:srgbClr>
              </a:solidFill>
            </a:endParaRPr>
          </a:p>
          <a:p>
            <a:pPr eaLnBrk="1" hangingPunct="1"/>
            <a:endParaRPr lang="en-US" altLang="zh-TW" sz="2800" dirty="0">
              <a:solidFill>
                <a:srgbClr val="A23C33">
                  <a:lumMod val="75000"/>
                </a:srgbClr>
              </a:solidFill>
            </a:endParaRPr>
          </a:p>
          <a:p>
            <a:pPr eaLnBrk="1" hangingPunct="1"/>
            <a:endParaRPr lang="en-US" altLang="zh-TW" sz="2800" dirty="0">
              <a:solidFill>
                <a:srgbClr val="A23C33">
                  <a:lumMod val="75000"/>
                </a:srgbClr>
              </a:solidFill>
            </a:endParaRPr>
          </a:p>
          <a:p>
            <a:pPr eaLnBrk="1" hangingPunct="1"/>
            <a:endParaRPr lang="en-US" altLang="zh-TW" sz="2800" dirty="0">
              <a:solidFill>
                <a:srgbClr val="A23C33">
                  <a:lumMod val="75000"/>
                </a:srgbClr>
              </a:solidFill>
            </a:endParaRPr>
          </a:p>
          <a:p>
            <a:pPr eaLnBrk="1" hangingPunct="1"/>
            <a:endParaRPr lang="en-US" altLang="zh-TW" sz="2800" dirty="0">
              <a:solidFill>
                <a:srgbClr val="A23C33">
                  <a:lumMod val="75000"/>
                </a:srgbClr>
              </a:solidFill>
            </a:endParaRPr>
          </a:p>
          <a:p>
            <a:pPr eaLnBrk="1" hangingPunct="1"/>
            <a:endParaRPr lang="en-US" altLang="zh-TW" sz="2800" dirty="0">
              <a:solidFill>
                <a:srgbClr val="A23C33">
                  <a:lumMod val="75000"/>
                </a:srgbClr>
              </a:solidFill>
            </a:endParaRPr>
          </a:p>
          <a:p>
            <a:pPr marL="1484313" eaLnBrk="1" hangingPunct="1"/>
            <a:r>
              <a:rPr lang="en-US" altLang="zh-TW" sz="2200" b="1" dirty="0">
                <a:solidFill>
                  <a:srgbClr val="A23C33">
                    <a:lumMod val="75000"/>
                  </a:srgbClr>
                </a:solidFill>
                <a:latin typeface="Arial" panose="020B0604020202020204" pitchFamily="34" charset="0"/>
                <a:cs typeface="Arial" panose="020B0604020202020204" pitchFamily="34" charset="0"/>
              </a:rPr>
              <a:t>  </a:t>
            </a:r>
          </a:p>
          <a:p>
            <a:pPr marL="1484313" eaLnBrk="1" hangingPunct="1"/>
            <a:endParaRPr lang="en-US" altLang="zh-TW" sz="2000" b="1" dirty="0">
              <a:solidFill>
                <a:prstClr val="black">
                  <a:lumMod val="75000"/>
                  <a:lumOff val="25000"/>
                </a:prstClr>
              </a:solidFill>
              <a:latin typeface="Arial" panose="020B0604020202020204" pitchFamily="34" charset="0"/>
              <a:cs typeface="Arial" panose="020B0604020202020204" pitchFamily="34" charset="0"/>
            </a:endParaRPr>
          </a:p>
          <a:p>
            <a:pPr marL="1484313" eaLnBrk="1" hangingPunct="1"/>
            <a:endParaRPr lang="en-US" altLang="zh-TW" sz="20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294228" y="1354836"/>
            <a:ext cx="7937501" cy="5405069"/>
          </a:xfrm>
          <a:ln>
            <a:noFill/>
          </a:ln>
        </p:spPr>
        <p:txBody>
          <a:bodyPr>
            <a:noAutofit/>
          </a:bodyPr>
          <a:lstStyle/>
          <a:p>
            <a:pPr>
              <a:lnSpc>
                <a:spcPts val="2300"/>
              </a:lnSpc>
              <a:spcBef>
                <a:spcPts val="0"/>
              </a:spcBef>
              <a:spcAft>
                <a:spcPts val="1000"/>
              </a:spcAft>
              <a:buFont typeface="Wingdings" panose="05000000000000000000" pitchFamily="2" charset="2"/>
              <a:buChar char="Ø"/>
            </a:pPr>
            <a:r>
              <a:rPr lang="en-US" sz="1400" dirty="0">
                <a:latin typeface="Arial" panose="020B0604020202020204" pitchFamily="34" charset="0"/>
                <a:cs typeface="Arial" panose="020B0604020202020204" pitchFamily="34" charset="0"/>
              </a:rPr>
              <a:t>To provide information and advice to staff members and students with the objective of effecting a gender equity environment on campus</a:t>
            </a:r>
            <a:r>
              <a:rPr lang="en-US" sz="1400" dirty="0" smtClean="0">
                <a:latin typeface="Arial" panose="020B0604020202020204" pitchFamily="34" charset="0"/>
                <a:cs typeface="Arial" panose="020B0604020202020204" pitchFamily="34" charset="0"/>
              </a:rPr>
              <a:t>;</a:t>
            </a:r>
            <a:br>
              <a:rPr lang="en-US" sz="1400" dirty="0" smtClean="0">
                <a:latin typeface="Arial" panose="020B0604020202020204" pitchFamily="34" charset="0"/>
                <a:cs typeface="Arial" panose="020B0604020202020204" pitchFamily="34" charset="0"/>
              </a:rPr>
            </a:br>
            <a:r>
              <a:rPr lang="zh-TW" altLang="en-US" sz="1400" dirty="0" smtClean="0"/>
              <a:t>向</a:t>
            </a:r>
            <a:r>
              <a:rPr lang="zh-TW" altLang="en-US" sz="1400" dirty="0"/>
              <a:t>職員和學生</a:t>
            </a:r>
            <a:r>
              <a:rPr lang="zh-TW" altLang="en-US" sz="1400" dirty="0" smtClean="0"/>
              <a:t>提供性別平等的資訊</a:t>
            </a:r>
            <a:r>
              <a:rPr lang="zh-TW" altLang="en-US" sz="1400" dirty="0"/>
              <a:t>和建議，締造性別平等的校園</a:t>
            </a:r>
            <a:r>
              <a:rPr lang="zh-TW" altLang="en-US" sz="1400" dirty="0" smtClean="0"/>
              <a:t>；</a:t>
            </a:r>
            <a:endParaRPr lang="en-US" sz="1400" dirty="0">
              <a:latin typeface="Arial" panose="020B0604020202020204" pitchFamily="34" charset="0"/>
              <a:cs typeface="Arial" panose="020B0604020202020204" pitchFamily="34" charset="0"/>
            </a:endParaRPr>
          </a:p>
          <a:p>
            <a:pPr>
              <a:lnSpc>
                <a:spcPts val="2300"/>
              </a:lnSpc>
              <a:spcBef>
                <a:spcPts val="0"/>
              </a:spcBef>
              <a:spcAft>
                <a:spcPts val="1000"/>
              </a:spcAft>
              <a:buFont typeface="Wingdings" panose="05000000000000000000" pitchFamily="2" charset="2"/>
              <a:buChar char="Ø"/>
            </a:pPr>
            <a:r>
              <a:rPr lang="en-US" sz="1400" dirty="0">
                <a:latin typeface="Arial" panose="020B0604020202020204" pitchFamily="34" charset="0"/>
                <a:cs typeface="Arial" panose="020B0604020202020204" pitchFamily="34" charset="0"/>
              </a:rPr>
              <a:t>To </a:t>
            </a:r>
            <a:r>
              <a:rPr lang="en-US" sz="1400" dirty="0">
                <a:solidFill>
                  <a:schemeClr val="tx1"/>
                </a:solidFill>
                <a:latin typeface="Arial" panose="020B0604020202020204" pitchFamily="34" charset="0"/>
                <a:cs typeface="Arial" panose="020B0604020202020204" pitchFamily="34" charset="0"/>
              </a:rPr>
              <a:t>entertain formal complaint from any staff member or student who believes that he or she has been or is being sexually harassed or bullied</a:t>
            </a:r>
            <a:r>
              <a:rPr lang="en-US" sz="1400" dirty="0" smtClean="0">
                <a:solidFill>
                  <a:schemeClr val="tx1"/>
                </a:solidFill>
                <a:latin typeface="Arial" panose="020B0604020202020204" pitchFamily="34" charset="0"/>
                <a:cs typeface="Arial" panose="020B0604020202020204" pitchFamily="34" charset="0"/>
              </a:rPr>
              <a:t>;</a:t>
            </a:r>
            <a:br>
              <a:rPr lang="en-US" sz="1400" dirty="0" smtClean="0">
                <a:solidFill>
                  <a:schemeClr val="tx1"/>
                </a:solidFill>
                <a:latin typeface="Arial" panose="020B0604020202020204" pitchFamily="34" charset="0"/>
                <a:cs typeface="Arial" panose="020B0604020202020204" pitchFamily="34" charset="0"/>
              </a:rPr>
            </a:br>
            <a:r>
              <a:rPr lang="zh-TW" altLang="en-US" sz="1400" dirty="0" smtClean="0">
                <a:solidFill>
                  <a:schemeClr val="tx1"/>
                </a:solidFill>
                <a:latin typeface="Arial" panose="020B0604020202020204" pitchFamily="34" charset="0"/>
                <a:cs typeface="Arial" panose="020B0604020202020204" pitchFamily="34" charset="0"/>
              </a:rPr>
              <a:t>處理</a:t>
            </a:r>
            <a:r>
              <a:rPr lang="zh-TW" altLang="en-US" sz="1400" dirty="0">
                <a:solidFill>
                  <a:schemeClr val="tx1"/>
                </a:solidFill>
                <a:latin typeface="Arial" panose="020B0604020202020204" pitchFamily="34" charset="0"/>
                <a:cs typeface="Arial" panose="020B0604020202020204" pitchFamily="34" charset="0"/>
              </a:rPr>
              <a:t>職</a:t>
            </a:r>
            <a:r>
              <a:rPr lang="zh-TW" altLang="en-US" sz="1400" dirty="0"/>
              <a:t>員或學生的性騷擾或性霸凌</a:t>
            </a:r>
            <a:r>
              <a:rPr lang="zh-TW" altLang="en-US" sz="1400" dirty="0" smtClean="0"/>
              <a:t>投訴；</a:t>
            </a:r>
            <a:endParaRPr lang="zh-TW" altLang="en-US" sz="1400" dirty="0"/>
          </a:p>
          <a:p>
            <a:pPr>
              <a:lnSpc>
                <a:spcPts val="2300"/>
              </a:lnSpc>
              <a:spcBef>
                <a:spcPts val="0"/>
              </a:spcBef>
              <a:spcAft>
                <a:spcPts val="1000"/>
              </a:spcAft>
              <a:buFont typeface="Wingdings" panose="05000000000000000000" pitchFamily="2" charset="2"/>
              <a:buChar char="Ø"/>
            </a:pPr>
            <a:r>
              <a:rPr lang="en-US" sz="1400" dirty="0" smtClean="0">
                <a:solidFill>
                  <a:schemeClr val="tx1"/>
                </a:solidFill>
                <a:latin typeface="Arial" panose="020B0604020202020204" pitchFamily="34" charset="0"/>
                <a:cs typeface="Arial" panose="020B0604020202020204" pitchFamily="34" charset="0"/>
              </a:rPr>
              <a:t>To </a:t>
            </a:r>
            <a:r>
              <a:rPr lang="en-US" sz="1400" dirty="0">
                <a:solidFill>
                  <a:schemeClr val="tx1"/>
                </a:solidFill>
                <a:latin typeface="Arial" panose="020B0604020202020204" pitchFamily="34" charset="0"/>
                <a:cs typeface="Arial" panose="020B0604020202020204" pitchFamily="34" charset="0"/>
              </a:rPr>
              <a:t>provide the complainant information and advice on the options and procedures of lodging a formal complaint including reporting to the police if the conduct under complaint appears to have constituted a criminal offence</a:t>
            </a:r>
            <a:r>
              <a:rPr lang="en-US" sz="1400" dirty="0" smtClean="0">
                <a:solidFill>
                  <a:schemeClr val="tx1"/>
                </a:solidFill>
                <a:latin typeface="Arial" panose="020B0604020202020204" pitchFamily="34" charset="0"/>
                <a:cs typeface="Arial" panose="020B0604020202020204" pitchFamily="34" charset="0"/>
              </a:rPr>
              <a:t>;</a:t>
            </a:r>
            <a:br>
              <a:rPr lang="en-US" sz="1400" dirty="0" smtClean="0">
                <a:solidFill>
                  <a:schemeClr val="tx1"/>
                </a:solidFill>
                <a:latin typeface="Arial" panose="020B0604020202020204" pitchFamily="34" charset="0"/>
                <a:cs typeface="Arial" panose="020B0604020202020204" pitchFamily="34" charset="0"/>
              </a:rPr>
            </a:br>
            <a:r>
              <a:rPr lang="zh-TW" altLang="en-US" sz="1400" dirty="0" smtClean="0"/>
              <a:t>向</a:t>
            </a:r>
            <a:r>
              <a:rPr lang="zh-TW" altLang="en-US" sz="1400" dirty="0"/>
              <a:t>投訴人提供處理</a:t>
            </a:r>
            <a:r>
              <a:rPr lang="zh-TW" altLang="en-US" sz="1400" dirty="0" smtClean="0"/>
              <a:t>投訴</a:t>
            </a:r>
            <a:r>
              <a:rPr lang="zh-TW" altLang="en-US" sz="1400" dirty="0"/>
              <a:t>的</a:t>
            </a:r>
            <a:r>
              <a:rPr lang="zh-TW" altLang="en-US" sz="1400" dirty="0" smtClean="0"/>
              <a:t>程序的資訊和建議，包括當涉及的行為</a:t>
            </a:r>
            <a:r>
              <a:rPr lang="zh-TW" altLang="en-US" sz="1400" dirty="0"/>
              <a:t>可能構成刑事犯罪，向警方報案</a:t>
            </a:r>
            <a:r>
              <a:rPr lang="zh-TW" altLang="en-US" sz="1400" dirty="0" smtClean="0"/>
              <a:t>；</a:t>
            </a:r>
            <a:endParaRPr lang="en-US" sz="1400" dirty="0" smtClean="0">
              <a:solidFill>
                <a:schemeClr val="tx1"/>
              </a:solidFill>
              <a:latin typeface="Arial" panose="020B0604020202020204" pitchFamily="34" charset="0"/>
              <a:cs typeface="Arial" panose="020B0604020202020204" pitchFamily="34" charset="0"/>
            </a:endParaRPr>
          </a:p>
          <a:p>
            <a:pPr>
              <a:lnSpc>
                <a:spcPts val="2300"/>
              </a:lnSpc>
              <a:spcBef>
                <a:spcPts val="0"/>
              </a:spcBef>
              <a:spcAft>
                <a:spcPts val="1000"/>
              </a:spcAft>
              <a:buFont typeface="Wingdings" panose="05000000000000000000" pitchFamily="2" charset="2"/>
              <a:buChar char="Ø"/>
            </a:pPr>
            <a:r>
              <a:rPr lang="en-US" sz="1400" dirty="0" smtClean="0">
                <a:solidFill>
                  <a:schemeClr val="tx1"/>
                </a:solidFill>
                <a:latin typeface="Arial" panose="020B0604020202020204" pitchFamily="34" charset="0"/>
                <a:cs typeface="Arial" panose="020B0604020202020204" pitchFamily="34" charset="0"/>
              </a:rPr>
              <a:t>To </a:t>
            </a:r>
            <a:r>
              <a:rPr lang="en-US" sz="1400" dirty="0">
                <a:solidFill>
                  <a:schemeClr val="tx1"/>
                </a:solidFill>
                <a:latin typeface="Arial" panose="020B0604020202020204" pitchFamily="34" charset="0"/>
                <a:cs typeface="Arial" panose="020B0604020202020204" pitchFamily="34" charset="0"/>
              </a:rPr>
              <a:t>require all units in the University to report received complaints and offers advice on handling them. The Gender Equity Officer shall file all the complaints received which meet the required conditions</a:t>
            </a:r>
            <a:r>
              <a:rPr lang="en-US" sz="1400" dirty="0" smtClean="0">
                <a:solidFill>
                  <a:schemeClr val="tx1"/>
                </a:solidFill>
                <a:latin typeface="Arial" panose="020B0604020202020204" pitchFamily="34" charset="0"/>
                <a:cs typeface="Arial" panose="020B0604020202020204" pitchFamily="34" charset="0"/>
              </a:rPr>
              <a:t>;</a:t>
            </a:r>
            <a:br>
              <a:rPr lang="en-US" sz="1400" dirty="0" smtClean="0">
                <a:solidFill>
                  <a:schemeClr val="tx1"/>
                </a:solidFill>
                <a:latin typeface="Arial" panose="020B0604020202020204" pitchFamily="34" charset="0"/>
                <a:cs typeface="Arial" panose="020B0604020202020204" pitchFamily="34" charset="0"/>
              </a:rPr>
            </a:br>
            <a:r>
              <a:rPr lang="zh-TW" altLang="en-US" sz="1400" dirty="0" smtClean="0">
                <a:solidFill>
                  <a:schemeClr val="tx1"/>
                </a:solidFill>
                <a:latin typeface="Arial" panose="020B0604020202020204" pitchFamily="34" charset="0"/>
                <a:cs typeface="Arial" panose="020B0604020202020204" pitchFamily="34" charset="0"/>
              </a:rPr>
              <a:t>向</a:t>
            </a:r>
            <a:r>
              <a:rPr lang="zh-TW" altLang="en-US" sz="1400" dirty="0" smtClean="0"/>
              <a:t>大學各單位</a:t>
            </a:r>
            <a:r>
              <a:rPr lang="zh-TW" altLang="en-US" sz="1400" dirty="0" smtClean="0">
                <a:solidFill>
                  <a:schemeClr val="tx1"/>
                </a:solidFill>
                <a:latin typeface="Arial" panose="020B0604020202020204" pitchFamily="34" charset="0"/>
                <a:cs typeface="Arial" panose="020B0604020202020204" pitchFamily="34" charset="0"/>
              </a:rPr>
              <a:t>所報告</a:t>
            </a:r>
            <a:r>
              <a:rPr lang="zh-TW" altLang="en-US" sz="1400" dirty="0" smtClean="0"/>
              <a:t>的投訴提供</a:t>
            </a:r>
            <a:r>
              <a:rPr lang="zh-TW" altLang="en-US" sz="1400" dirty="0"/>
              <a:t>處理方法的建議。若有關</a:t>
            </a:r>
            <a:r>
              <a:rPr lang="zh-TW" altLang="en-US" sz="1400" dirty="0" smtClean="0"/>
              <a:t>投訴符合立案條件，</a:t>
            </a:r>
            <a:r>
              <a:rPr lang="zh-TW" altLang="en-US" sz="1400" dirty="0"/>
              <a:t>則正式立案</a:t>
            </a:r>
            <a:r>
              <a:rPr lang="zh-TW" altLang="en-US" sz="1400" dirty="0" smtClean="0"/>
              <a:t>；</a:t>
            </a:r>
            <a:endParaRPr lang="en-US" sz="1400" dirty="0">
              <a:solidFill>
                <a:schemeClr val="tx1"/>
              </a:solidFill>
              <a:latin typeface="Arial" panose="020B0604020202020204" pitchFamily="34" charset="0"/>
              <a:cs typeface="Arial" panose="020B0604020202020204" pitchFamily="34" charset="0"/>
            </a:endParaRPr>
          </a:p>
          <a:p>
            <a:pPr>
              <a:lnSpc>
                <a:spcPts val="2300"/>
              </a:lnSpc>
              <a:spcBef>
                <a:spcPts val="0"/>
              </a:spcBef>
              <a:spcAft>
                <a:spcPts val="1000"/>
              </a:spcAft>
              <a:buFont typeface="Wingdings" panose="05000000000000000000" pitchFamily="2" charset="2"/>
              <a:buChar char="Ø"/>
            </a:pPr>
            <a:r>
              <a:rPr lang="en-US" sz="1400" dirty="0" smtClean="0">
                <a:solidFill>
                  <a:schemeClr val="tx1"/>
                </a:solidFill>
                <a:latin typeface="Arial" panose="020B0604020202020204" pitchFamily="34" charset="0"/>
                <a:cs typeface="Arial" panose="020B0604020202020204" pitchFamily="34" charset="0"/>
              </a:rPr>
              <a:t>To </a:t>
            </a:r>
            <a:r>
              <a:rPr lang="en-US" sz="1400" dirty="0">
                <a:solidFill>
                  <a:schemeClr val="tx1"/>
                </a:solidFill>
                <a:latin typeface="Arial" panose="020B0604020202020204" pitchFamily="34" charset="0"/>
                <a:cs typeface="Arial" panose="020B0604020202020204" pitchFamily="34" charset="0"/>
              </a:rPr>
              <a:t>attend the CGE meetings as an ex-officio </a:t>
            </a:r>
            <a:r>
              <a:rPr lang="en-US" sz="1400" dirty="0" smtClean="0">
                <a:solidFill>
                  <a:schemeClr val="tx1"/>
                </a:solidFill>
                <a:latin typeface="Arial" panose="020B0604020202020204" pitchFamily="34" charset="0"/>
                <a:cs typeface="Arial" panose="020B0604020202020204" pitchFamily="34" charset="0"/>
              </a:rPr>
              <a:t>member</a:t>
            </a:r>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br>
              <a:rPr lang="en-US" sz="1400" dirty="0">
                <a:latin typeface="Arial" panose="020B0604020202020204" pitchFamily="34" charset="0"/>
                <a:cs typeface="Arial" panose="020B0604020202020204" pitchFamily="34" charset="0"/>
              </a:rPr>
            </a:br>
            <a:r>
              <a:rPr lang="zh-TW" altLang="en-US" sz="1400" dirty="0" smtClean="0">
                <a:latin typeface="Arial" panose="020B0604020202020204" pitchFamily="34" charset="0"/>
                <a:cs typeface="Arial" panose="020B0604020202020204" pitchFamily="34" charset="0"/>
              </a:rPr>
              <a:t>作為當然委員出席性別平等</a:t>
            </a:r>
            <a:r>
              <a:rPr lang="zh-TW" altLang="en-US" sz="1400" dirty="0">
                <a:latin typeface="Arial" panose="020B0604020202020204" pitchFamily="34" charset="0"/>
                <a:cs typeface="Arial" panose="020B0604020202020204" pitchFamily="34" charset="0"/>
              </a:rPr>
              <a:t>委員會會議</a:t>
            </a:r>
            <a:r>
              <a:rPr lang="zh-TW" altLang="en-US" sz="1400" dirty="0" smtClean="0">
                <a:latin typeface="Arial" panose="020B0604020202020204" pitchFamily="34" charset="0"/>
                <a:cs typeface="Arial" panose="020B0604020202020204" pitchFamily="34" charset="0"/>
              </a:rPr>
              <a:t>。</a:t>
            </a:r>
            <a:endParaRPr lang="zh-TW" altLang="en-US" sz="1400" dirty="0"/>
          </a:p>
        </p:txBody>
      </p: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651861"/>
            <a:ext cx="432048" cy="432048"/>
          </a:xfrm>
          <a:prstGeom prst="rect">
            <a:avLst/>
          </a:prstGeom>
        </p:spPr>
      </p:pic>
      <p:sp>
        <p:nvSpPr>
          <p:cNvPr id="8" name="Slide Number Placeholder 7"/>
          <p:cNvSpPr>
            <a:spLocks noGrp="1"/>
          </p:cNvSpPr>
          <p:nvPr>
            <p:ph type="sldNum" sz="quarter" idx="12"/>
          </p:nvPr>
        </p:nvSpPr>
        <p:spPr>
          <a:xfrm>
            <a:off x="8587898" y="6471574"/>
            <a:ext cx="395510" cy="279400"/>
          </a:xfrm>
        </p:spPr>
        <p:txBody>
          <a:bodyPr/>
          <a:lstStyle/>
          <a:p>
            <a:fld id="{1D4B6336-8E58-4E1D-8C10-120C700EAB1F}" type="slidenum">
              <a:rPr lang="zh-HK" altLang="en-US" smtClean="0">
                <a:solidFill>
                  <a:prstClr val="black"/>
                </a:solidFill>
                <a:latin typeface="Times New Roman" panose="02020603050405020304" pitchFamily="18" charset="0"/>
                <a:cs typeface="Times New Roman" panose="02020603050405020304" pitchFamily="18" charset="0"/>
              </a:rPr>
              <a:pPr/>
              <a:t>30</a:t>
            </a:fld>
            <a:endParaRPr lang="zh-HK" alt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4120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75580" y="229176"/>
            <a:ext cx="759655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defRPr/>
            </a:pPr>
            <a:r>
              <a:rPr lang="en-US" altLang="zh-TW" b="1" dirty="0">
                <a:solidFill>
                  <a:srgbClr val="0070C0"/>
                </a:solidFill>
                <a:effectLst>
                  <a:outerShdw blurRad="38100" dist="38100" dir="2700000" algn="tl">
                    <a:srgbClr val="C0C0C0"/>
                  </a:outerShdw>
                </a:effectLst>
                <a:latin typeface="Times New Roman" pitchFamily="18" charset="0"/>
                <a:ea typeface="標楷體" pitchFamily="65" charset="-120"/>
                <a:cs typeface="Times New Roman" pitchFamily="18" charset="0"/>
              </a:rPr>
              <a:t>Procedures for Lodging Complaints about Sexual Harassment and Bullying</a:t>
            </a:r>
            <a:r>
              <a:rPr lang="zh-TW" altLang="en-US" dirty="0">
                <a:solidFill>
                  <a:prstClr val="black"/>
                </a:solidFill>
              </a:rPr>
              <a:t> </a:t>
            </a:r>
            <a:endParaRPr lang="en-US" altLang="zh-TW" dirty="0" smtClean="0">
              <a:solidFill>
                <a:prstClr val="black"/>
              </a:solidFill>
            </a:endParaRPr>
          </a:p>
          <a:p>
            <a:pPr algn="ctr" fontAlgn="base">
              <a:spcBef>
                <a:spcPct val="0"/>
              </a:spcBef>
              <a:spcAft>
                <a:spcPct val="0"/>
              </a:spcAft>
              <a:defRPr/>
            </a:pPr>
            <a:r>
              <a:rPr lang="zh-TW" altLang="en-US" sz="2000" b="1" dirty="0" smtClean="0">
                <a:solidFill>
                  <a:srgbClr val="0070C0"/>
                </a:solidFill>
                <a:effectLst>
                  <a:outerShdw blurRad="38100" dist="38100" dir="2700000" algn="tl">
                    <a:srgbClr val="C0C0C0"/>
                  </a:outerShdw>
                </a:effectLst>
                <a:latin typeface="Times New Roman" pitchFamily="18" charset="0"/>
                <a:ea typeface="標楷體" pitchFamily="65" charset="-120"/>
                <a:cs typeface="Times New Roman" pitchFamily="18" charset="0"/>
              </a:rPr>
              <a:t>處理</a:t>
            </a:r>
            <a:r>
              <a:rPr lang="zh-TW" altLang="en-US" sz="2000" b="1" dirty="0">
                <a:solidFill>
                  <a:srgbClr val="0070C0"/>
                </a:solidFill>
                <a:effectLst>
                  <a:outerShdw blurRad="38100" dist="38100" dir="2700000" algn="tl">
                    <a:srgbClr val="C0C0C0"/>
                  </a:outerShdw>
                </a:effectLst>
                <a:latin typeface="Times New Roman" pitchFamily="18" charset="0"/>
                <a:ea typeface="標楷體" pitchFamily="65" charset="-120"/>
                <a:cs typeface="Times New Roman" pitchFamily="18" charset="0"/>
              </a:rPr>
              <a:t>性騷擾和性霸凌的投訴</a:t>
            </a:r>
            <a:r>
              <a:rPr lang="zh-TW" altLang="en-US" sz="2000" b="1" dirty="0" smtClean="0">
                <a:solidFill>
                  <a:srgbClr val="0070C0"/>
                </a:solidFill>
                <a:effectLst>
                  <a:outerShdw blurRad="38100" dist="38100" dir="2700000" algn="tl">
                    <a:srgbClr val="C0C0C0"/>
                  </a:outerShdw>
                </a:effectLst>
                <a:latin typeface="Times New Roman" pitchFamily="18" charset="0"/>
                <a:ea typeface="標楷體" pitchFamily="65" charset="-120"/>
                <a:cs typeface="Times New Roman" pitchFamily="18" charset="0"/>
              </a:rPr>
              <a:t>程序</a:t>
            </a:r>
            <a:endParaRPr lang="zh-TW" altLang="en-US" sz="2000" b="1" dirty="0">
              <a:solidFill>
                <a:srgbClr val="0070C0"/>
              </a:solidFill>
              <a:effectLst>
                <a:outerShdw blurRad="38100" dist="38100" dir="2700000" algn="tl">
                  <a:srgbClr val="C0C0C0"/>
                </a:outerShdw>
              </a:effectLst>
              <a:latin typeface="Times New Roman" pitchFamily="18" charset="0"/>
              <a:ea typeface="標楷體" pitchFamily="65" charset="-120"/>
              <a:cs typeface="Times New Roman" pitchFamily="18" charset="0"/>
            </a:endParaRPr>
          </a:p>
        </p:txBody>
      </p:sp>
      <p:sp>
        <p:nvSpPr>
          <p:cNvPr id="4" name="Content Placeholder 2"/>
          <p:cNvSpPr>
            <a:spLocks noGrp="1"/>
          </p:cNvSpPr>
          <p:nvPr>
            <p:ph idx="1"/>
          </p:nvPr>
        </p:nvSpPr>
        <p:spPr>
          <a:xfrm>
            <a:off x="3947592" y="5139991"/>
            <a:ext cx="7344816" cy="3988893"/>
          </a:xfrm>
        </p:spPr>
        <p:txBody>
          <a:bodyPr/>
          <a:lstStyle/>
          <a:p>
            <a:endParaRPr lang="en-US" sz="2800"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
        <p:nvSpPr>
          <p:cNvPr id="14" name="圓角矩形 13"/>
          <p:cNvSpPr/>
          <p:nvPr/>
        </p:nvSpPr>
        <p:spPr>
          <a:xfrm>
            <a:off x="2727805" y="1106672"/>
            <a:ext cx="5479645" cy="83553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zh-TW" sz="1500" b="1" dirty="0">
                <a:solidFill>
                  <a:srgbClr val="1F497D">
                    <a:lumMod val="50000"/>
                  </a:srgbClr>
                </a:solidFill>
              </a:rPr>
              <a:t>The complainant reports the incident to the Unit Head / Gender Equity Officer verbally or in writing</a:t>
            </a:r>
          </a:p>
          <a:p>
            <a:pPr algn="ctr" eaLnBrk="0" fontAlgn="base" hangingPunct="0">
              <a:spcBef>
                <a:spcPct val="0"/>
              </a:spcBef>
              <a:spcAft>
                <a:spcPct val="0"/>
              </a:spcAft>
              <a:defRPr/>
            </a:pPr>
            <a:r>
              <a:rPr lang="zh-TW" altLang="en-US" sz="1500" b="1" dirty="0">
                <a:solidFill>
                  <a:srgbClr val="1F497D">
                    <a:lumMod val="50000"/>
                  </a:srgbClr>
                </a:solidFill>
              </a:rPr>
              <a:t>以書面或口頭形式向部門主管</a:t>
            </a:r>
            <a:r>
              <a:rPr lang="en-US" altLang="zh-TW" sz="1500" b="1" dirty="0">
                <a:solidFill>
                  <a:srgbClr val="1F497D">
                    <a:lumMod val="50000"/>
                  </a:srgbClr>
                </a:solidFill>
              </a:rPr>
              <a:t>/</a:t>
            </a:r>
            <a:r>
              <a:rPr lang="zh-TW" altLang="en-US" sz="1500" b="1" dirty="0">
                <a:solidFill>
                  <a:srgbClr val="1F497D">
                    <a:lumMod val="50000"/>
                  </a:srgbClr>
                </a:solidFill>
              </a:rPr>
              <a:t>性別平等專員提出投訴</a:t>
            </a:r>
            <a:endParaRPr lang="zh-TW" altLang="zh-TW" sz="1500" dirty="0">
              <a:solidFill>
                <a:srgbClr val="1F497D">
                  <a:lumMod val="50000"/>
                </a:srgbClr>
              </a:solidFill>
            </a:endParaRPr>
          </a:p>
        </p:txBody>
      </p:sp>
      <p:sp>
        <p:nvSpPr>
          <p:cNvPr id="15" name="圓角矩形 14"/>
          <p:cNvSpPr/>
          <p:nvPr/>
        </p:nvSpPr>
        <p:spPr>
          <a:xfrm>
            <a:off x="2769689" y="2266701"/>
            <a:ext cx="5395876" cy="4835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ltLang="zh-TW" sz="900" dirty="0">
              <a:solidFill>
                <a:srgbClr val="1F497D">
                  <a:lumMod val="50000"/>
                </a:srgbClr>
              </a:solidFill>
            </a:endParaRPr>
          </a:p>
          <a:p>
            <a:pPr algn="ctr" eaLnBrk="0" fontAlgn="base" hangingPunct="0">
              <a:spcBef>
                <a:spcPct val="0"/>
              </a:spcBef>
              <a:spcAft>
                <a:spcPct val="0"/>
              </a:spcAft>
              <a:defRPr/>
            </a:pPr>
            <a:r>
              <a:rPr lang="en-US" altLang="zh-TW" sz="1400" b="1" dirty="0">
                <a:solidFill>
                  <a:srgbClr val="1F497D">
                    <a:lumMod val="50000"/>
                  </a:srgbClr>
                </a:solidFill>
              </a:rPr>
              <a:t>The Gender Equity Officer receives the complaint</a:t>
            </a:r>
          </a:p>
          <a:p>
            <a:pPr algn="ctr" eaLnBrk="0" fontAlgn="base" hangingPunct="0">
              <a:spcBef>
                <a:spcPct val="0"/>
              </a:spcBef>
              <a:spcAft>
                <a:spcPct val="0"/>
              </a:spcAft>
              <a:defRPr/>
            </a:pPr>
            <a:r>
              <a:rPr lang="zh-TW" altLang="en-US" sz="1400" b="1" dirty="0">
                <a:solidFill>
                  <a:srgbClr val="1F497D">
                    <a:lumMod val="50000"/>
                  </a:srgbClr>
                </a:solidFill>
              </a:rPr>
              <a:t>性別平等專員接收投訴個案</a:t>
            </a:r>
            <a:endParaRPr lang="zh-TW" altLang="zh-TW" sz="1400" b="1" dirty="0">
              <a:solidFill>
                <a:srgbClr val="1F497D">
                  <a:lumMod val="50000"/>
                </a:srgbClr>
              </a:solidFill>
            </a:endParaRPr>
          </a:p>
          <a:p>
            <a:pPr algn="ctr" eaLnBrk="0" fontAlgn="base" hangingPunct="0">
              <a:spcBef>
                <a:spcPct val="0"/>
              </a:spcBef>
              <a:spcAft>
                <a:spcPct val="0"/>
              </a:spcAft>
              <a:defRPr/>
            </a:pPr>
            <a:endParaRPr lang="zh-TW" altLang="zh-TW" sz="900" dirty="0">
              <a:solidFill>
                <a:srgbClr val="1F497D">
                  <a:lumMod val="50000"/>
                </a:srgbClr>
              </a:solidFill>
            </a:endParaRPr>
          </a:p>
        </p:txBody>
      </p:sp>
      <p:sp>
        <p:nvSpPr>
          <p:cNvPr id="19" name="圓角矩形 18"/>
          <p:cNvSpPr/>
          <p:nvPr/>
        </p:nvSpPr>
        <p:spPr>
          <a:xfrm>
            <a:off x="2785678" y="3149716"/>
            <a:ext cx="5421772" cy="78525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zh-TW" sz="1400" b="1" dirty="0">
                <a:solidFill>
                  <a:srgbClr val="1F497D">
                    <a:lumMod val="50000"/>
                  </a:srgbClr>
                </a:solidFill>
              </a:rPr>
              <a:t>The Gender Equity Officer reports the complaint and provides recommendations to the CGE</a:t>
            </a:r>
          </a:p>
          <a:p>
            <a:pPr algn="ctr" eaLnBrk="0" fontAlgn="base" hangingPunct="0">
              <a:spcBef>
                <a:spcPct val="0"/>
              </a:spcBef>
              <a:spcAft>
                <a:spcPct val="0"/>
              </a:spcAft>
              <a:defRPr/>
            </a:pPr>
            <a:r>
              <a:rPr lang="zh-TW" altLang="en-US" sz="1400" b="1" dirty="0">
                <a:solidFill>
                  <a:srgbClr val="1F497D">
                    <a:lumMod val="50000"/>
                  </a:srgbClr>
                </a:solidFill>
              </a:rPr>
              <a:t>性別平等專員向性別平等委員會報告投訴個案及提出建議</a:t>
            </a:r>
            <a:endParaRPr lang="zh-TW" altLang="zh-TW" sz="1400" dirty="0">
              <a:solidFill>
                <a:srgbClr val="1F497D">
                  <a:lumMod val="50000"/>
                </a:srgbClr>
              </a:solidFill>
            </a:endParaRPr>
          </a:p>
        </p:txBody>
      </p:sp>
      <p:sp>
        <p:nvSpPr>
          <p:cNvPr id="20" name="圓角矩形 19"/>
          <p:cNvSpPr/>
          <p:nvPr/>
        </p:nvSpPr>
        <p:spPr>
          <a:xfrm>
            <a:off x="2843808" y="4274088"/>
            <a:ext cx="5421772" cy="134389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zh-TW" sz="1400" b="1" dirty="0">
                <a:solidFill>
                  <a:srgbClr val="1F497D">
                    <a:lumMod val="50000"/>
                  </a:srgbClr>
                </a:solidFill>
              </a:rPr>
              <a:t>The CGE conducts a preliminary investigation and provides recommendations to the Rector, who shall decide on the appropriate action to be taken</a:t>
            </a:r>
          </a:p>
          <a:p>
            <a:pPr algn="ctr" eaLnBrk="0" fontAlgn="base" hangingPunct="0">
              <a:spcBef>
                <a:spcPct val="0"/>
              </a:spcBef>
              <a:spcAft>
                <a:spcPct val="0"/>
              </a:spcAft>
              <a:defRPr/>
            </a:pPr>
            <a:r>
              <a:rPr lang="zh-TW" altLang="en-US" sz="1400" b="1" dirty="0">
                <a:solidFill>
                  <a:srgbClr val="1F497D">
                    <a:lumMod val="50000"/>
                  </a:srgbClr>
                </a:solidFill>
              </a:rPr>
              <a:t>性別平等委員會進行初步調查，並向校長提出建議，由校長決定應採取之行動</a:t>
            </a:r>
            <a:endParaRPr lang="zh-TW" altLang="zh-TW" sz="1400" dirty="0">
              <a:solidFill>
                <a:srgbClr val="1F497D">
                  <a:lumMod val="50000"/>
                </a:srgbClr>
              </a:solidFill>
            </a:endParaRPr>
          </a:p>
        </p:txBody>
      </p:sp>
      <p:pic>
        <p:nvPicPr>
          <p:cNvPr id="23" name="Picture 4" descr="https://pixabay.com/static/uploads/photo/2014/02/12/06/59/confidential-264516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50" y="3934968"/>
            <a:ext cx="3598475" cy="3047544"/>
          </a:xfrm>
          <a:prstGeom prst="rect">
            <a:avLst/>
          </a:prstGeom>
          <a:noFill/>
          <a:ln>
            <a:noFill/>
          </a:ln>
          <a:extLst/>
        </p:spPr>
      </p:pic>
      <p:sp>
        <p:nvSpPr>
          <p:cNvPr id="21" name="圓角矩形 20"/>
          <p:cNvSpPr/>
          <p:nvPr/>
        </p:nvSpPr>
        <p:spPr>
          <a:xfrm>
            <a:off x="2901937" y="5987225"/>
            <a:ext cx="5305514" cy="75462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zh-TW" sz="1500" b="1" dirty="0">
                <a:solidFill>
                  <a:srgbClr val="1F497D">
                    <a:lumMod val="50000"/>
                  </a:srgbClr>
                </a:solidFill>
              </a:rPr>
              <a:t>The Gender Equity Officer shall inform the complainant of the decision</a:t>
            </a:r>
          </a:p>
          <a:p>
            <a:pPr algn="ctr" eaLnBrk="0" fontAlgn="base" hangingPunct="0">
              <a:spcBef>
                <a:spcPct val="0"/>
              </a:spcBef>
              <a:spcAft>
                <a:spcPct val="0"/>
              </a:spcAft>
              <a:defRPr/>
            </a:pPr>
            <a:r>
              <a:rPr lang="zh-TW" altLang="en-US" sz="1500" b="1" dirty="0">
                <a:solidFill>
                  <a:srgbClr val="1F497D">
                    <a:lumMod val="50000"/>
                  </a:srgbClr>
                </a:solidFill>
              </a:rPr>
              <a:t>性別平等專員應將有關決定通知投訴人</a:t>
            </a:r>
            <a:endParaRPr lang="zh-TW" altLang="zh-TW" sz="1500" dirty="0">
              <a:solidFill>
                <a:srgbClr val="1F497D">
                  <a:lumMod val="50000"/>
                </a:srgbClr>
              </a:solidFill>
            </a:endParaRPr>
          </a:p>
        </p:txBody>
      </p:sp>
      <p:sp>
        <p:nvSpPr>
          <p:cNvPr id="22" name="向下箭號 21"/>
          <p:cNvSpPr/>
          <p:nvPr/>
        </p:nvSpPr>
        <p:spPr>
          <a:xfrm rot="120000">
            <a:off x="5354696" y="2817820"/>
            <a:ext cx="145929" cy="20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TW" altLang="en-US" sz="1013">
              <a:solidFill>
                <a:prstClr val="white"/>
              </a:solidFill>
            </a:endParaRPr>
          </a:p>
        </p:txBody>
      </p:sp>
      <p:sp>
        <p:nvSpPr>
          <p:cNvPr id="24" name="向下箭號 16"/>
          <p:cNvSpPr/>
          <p:nvPr/>
        </p:nvSpPr>
        <p:spPr>
          <a:xfrm rot="120000">
            <a:off x="5347080" y="2003497"/>
            <a:ext cx="145929" cy="20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TW" altLang="en-US" sz="1013">
              <a:solidFill>
                <a:prstClr val="white"/>
              </a:solidFill>
            </a:endParaRPr>
          </a:p>
        </p:txBody>
      </p:sp>
      <p:sp>
        <p:nvSpPr>
          <p:cNvPr id="25" name="向下箭號 16"/>
          <p:cNvSpPr/>
          <p:nvPr/>
        </p:nvSpPr>
        <p:spPr>
          <a:xfrm rot="120000">
            <a:off x="5382600" y="3986345"/>
            <a:ext cx="145929" cy="20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TW" altLang="en-US" sz="1013">
              <a:solidFill>
                <a:prstClr val="white"/>
              </a:solidFill>
            </a:endParaRPr>
          </a:p>
        </p:txBody>
      </p:sp>
      <p:sp>
        <p:nvSpPr>
          <p:cNvPr id="26" name="向下箭號 16"/>
          <p:cNvSpPr/>
          <p:nvPr/>
        </p:nvSpPr>
        <p:spPr>
          <a:xfrm rot="120000">
            <a:off x="5382599" y="5707947"/>
            <a:ext cx="145929" cy="20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TW" altLang="en-US" sz="1013">
              <a:solidFill>
                <a:prstClr val="white"/>
              </a:solidFill>
            </a:endParaRPr>
          </a:p>
        </p:txBody>
      </p:sp>
      <p:sp>
        <p:nvSpPr>
          <p:cNvPr id="5" name="Slide Number Placeholder 4"/>
          <p:cNvSpPr>
            <a:spLocks noGrp="1"/>
          </p:cNvSpPr>
          <p:nvPr>
            <p:ph type="sldNum" sz="quarter" idx="12"/>
          </p:nvPr>
        </p:nvSpPr>
        <p:spPr>
          <a:xfrm>
            <a:off x="6804248" y="6347586"/>
            <a:ext cx="2133600" cy="365125"/>
          </a:xfrm>
        </p:spPr>
        <p:txBody>
          <a:bodyPr/>
          <a:lstStyle/>
          <a:p>
            <a:pPr>
              <a:defRPr/>
            </a:pPr>
            <a:fld id="{387CEF3A-B17C-4F72-B949-AA50E8A2930E}" type="slidenum">
              <a:rPr lang="zh-HK" altLang="en-US" sz="1000" smtClean="0">
                <a:solidFill>
                  <a:prstClr val="black"/>
                </a:solidFill>
                <a:latin typeface="Times New Roman" panose="02020603050405020304" pitchFamily="18" charset="0"/>
                <a:cs typeface="Times New Roman" panose="02020603050405020304" pitchFamily="18" charset="0"/>
              </a:rPr>
              <a:pPr>
                <a:defRPr/>
              </a:pPr>
              <a:t>31</a:t>
            </a:fld>
            <a:endParaRPr lang="zh-HK" altLang="en-US" sz="1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5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79634" y="2551837"/>
            <a:ext cx="184731" cy="923330"/>
          </a:xfrm>
          <a:prstGeom prst="rect">
            <a:avLst/>
          </a:prstGeom>
          <a:noFill/>
        </p:spPr>
        <p:txBody>
          <a:bodyPr wrap="none" lIns="91440" tIns="45720" rIns="91440" bIns="45720">
            <a:spAutoFit/>
          </a:bodyPr>
          <a:lstStyle/>
          <a:p>
            <a:pPr algn="ctr"/>
            <a:endParaRPr lang="en-US" sz="5400" b="1" dirty="0">
              <a:ln w="6600">
                <a:solidFill>
                  <a:srgbClr val="C0504D"/>
                </a:solidFill>
                <a:prstDash val="solid"/>
              </a:ln>
              <a:solidFill>
                <a:srgbClr val="FFFFFF"/>
              </a:solidFill>
              <a:effectLst>
                <a:outerShdw dist="38100" dir="2700000" algn="tl" rotWithShape="0">
                  <a:srgbClr val="C0504D"/>
                </a:outerShdw>
              </a:effectLst>
            </a:endParaRPr>
          </a:p>
        </p:txBody>
      </p:sp>
      <p:sp>
        <p:nvSpPr>
          <p:cNvPr id="6" name="Text Box 4"/>
          <p:cNvSpPr txBox="1">
            <a:spLocks noChangeArrowheads="1"/>
          </p:cNvSpPr>
          <p:nvPr/>
        </p:nvSpPr>
        <p:spPr bwMode="auto">
          <a:xfrm>
            <a:off x="1475438" y="323813"/>
            <a:ext cx="740394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Stipulations established by </a:t>
            </a:r>
            <a:r>
              <a:rPr lang="en-US" altLang="zh-TW" sz="34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UM</a:t>
            </a:r>
          </a:p>
          <a:p>
            <a:pPr algn="ctr" eaLnBrk="1" hangingPunct="1"/>
            <a:r>
              <a:rPr lang="zh-TW" altLang="en-US" sz="34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澳門大學的條文</a:t>
            </a:r>
            <a:endParaRPr lang="en-US" altLang="zh-TW" sz="34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p:txBody>
      </p:sp>
      <p:sp>
        <p:nvSpPr>
          <p:cNvPr id="5" name="文字方塊 4"/>
          <p:cNvSpPr txBox="1"/>
          <p:nvPr/>
        </p:nvSpPr>
        <p:spPr>
          <a:xfrm>
            <a:off x="1678583" y="1817271"/>
            <a:ext cx="7200800" cy="4524315"/>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TW" sz="2400" b="1" dirty="0">
                <a:solidFill>
                  <a:srgbClr val="8064A2">
                    <a:lumMod val="50000"/>
                  </a:srgbClr>
                </a:solidFill>
                <a:latin typeface="Adobe Hebrew" panose="02040503050201020203" pitchFamily="18" charset="-79"/>
                <a:cs typeface="Adobe Hebrew" panose="02040503050201020203" pitchFamily="18" charset="-79"/>
              </a:rPr>
              <a:t>The Personnel Statute of the UM</a:t>
            </a:r>
          </a:p>
          <a:p>
            <a:pPr algn="ctr"/>
            <a:r>
              <a:rPr lang="zh-TW" altLang="en-US" sz="2400" b="1" dirty="0" smtClean="0">
                <a:solidFill>
                  <a:srgbClr val="8064A2">
                    <a:lumMod val="50000"/>
                  </a:srgbClr>
                </a:solidFill>
                <a:latin typeface="Adobe Hebrew" panose="02040503050201020203" pitchFamily="18" charset="-79"/>
                <a:cs typeface="Adobe Hebrew" panose="02040503050201020203" pitchFamily="18" charset="-79"/>
              </a:rPr>
              <a:t>澳門大學人員通則</a:t>
            </a:r>
            <a:endParaRPr lang="en-US" altLang="zh-TW" sz="2400" b="1" dirty="0">
              <a:solidFill>
                <a:srgbClr val="8064A2">
                  <a:lumMod val="50000"/>
                </a:srgbClr>
              </a:solidFill>
              <a:latin typeface="Adobe Hebrew" panose="02040503050201020203" pitchFamily="18" charset="-79"/>
              <a:cs typeface="Adobe Hebrew" panose="02040503050201020203" pitchFamily="18" charset="-79"/>
            </a:endParaRPr>
          </a:p>
          <a:p>
            <a:pPr algn="ctr"/>
            <a:r>
              <a:rPr lang="en-US" altLang="zh-TW" sz="2000" b="1" dirty="0">
                <a:solidFill>
                  <a:srgbClr val="8064A2">
                    <a:lumMod val="50000"/>
                  </a:srgbClr>
                </a:solidFill>
                <a:latin typeface="Adobe Hebrew" panose="02040503050201020203" pitchFamily="18" charset="-79"/>
                <a:cs typeface="Adobe Hebrew" panose="02040503050201020203" pitchFamily="18" charset="-79"/>
              </a:rPr>
              <a:t/>
            </a:r>
            <a:br>
              <a:rPr lang="en-US" altLang="zh-TW" sz="2000" b="1" dirty="0">
                <a:solidFill>
                  <a:srgbClr val="8064A2">
                    <a:lumMod val="50000"/>
                  </a:srgbClr>
                </a:solidFill>
                <a:latin typeface="Adobe Hebrew" panose="02040503050201020203" pitchFamily="18" charset="-79"/>
                <a:cs typeface="Adobe Hebrew" panose="02040503050201020203" pitchFamily="18" charset="-79"/>
              </a:rPr>
            </a:br>
            <a:r>
              <a:rPr lang="en-US" sz="2000" dirty="0">
                <a:solidFill>
                  <a:prstClr val="black">
                    <a:lumMod val="75000"/>
                    <a:lumOff val="25000"/>
                  </a:prstClr>
                </a:solidFill>
                <a:latin typeface="Adobe Hebrew" panose="02040503050201020203" pitchFamily="18" charset="-79"/>
                <a:cs typeface="Adobe Hebrew" panose="02040503050201020203" pitchFamily="18" charset="-79"/>
              </a:rPr>
              <a:t>Article 12   Obligations of Personnel </a:t>
            </a:r>
            <a:br>
              <a:rPr lang="en-US" sz="2000" dirty="0">
                <a:solidFill>
                  <a:prstClr val="black">
                    <a:lumMod val="75000"/>
                    <a:lumOff val="25000"/>
                  </a:prstClr>
                </a:solidFill>
                <a:latin typeface="Adobe Hebrew" panose="02040503050201020203" pitchFamily="18" charset="-79"/>
                <a:cs typeface="Adobe Hebrew" panose="02040503050201020203" pitchFamily="18" charset="-79"/>
              </a:rPr>
            </a:br>
            <a:r>
              <a:rPr lang="zh-TW" altLang="en-US" sz="2000" dirty="0" smtClean="0">
                <a:solidFill>
                  <a:prstClr val="black">
                    <a:lumMod val="75000"/>
                    <a:lumOff val="25000"/>
                  </a:prstClr>
                </a:solidFill>
                <a:latin typeface="Adobe Hebrew" panose="02040503050201020203" pitchFamily="18" charset="-79"/>
                <a:cs typeface="Adobe Hebrew" panose="02040503050201020203" pitchFamily="18" charset="-79"/>
              </a:rPr>
              <a:t>第十二條　工作人員</a:t>
            </a:r>
            <a:r>
              <a:rPr lang="zh-TW" altLang="en-US" sz="2000" dirty="0">
                <a:solidFill>
                  <a:prstClr val="black">
                    <a:lumMod val="75000"/>
                    <a:lumOff val="25000"/>
                  </a:prstClr>
                </a:solidFill>
                <a:latin typeface="Adobe Hebrew" panose="02040503050201020203" pitchFamily="18" charset="-79"/>
                <a:cs typeface="Adobe Hebrew" panose="02040503050201020203" pitchFamily="18" charset="-79"/>
              </a:rPr>
              <a:t>的</a:t>
            </a:r>
            <a:r>
              <a:rPr lang="zh-TW" altLang="en-US" sz="2000" dirty="0" smtClean="0">
                <a:solidFill>
                  <a:prstClr val="black">
                    <a:lumMod val="75000"/>
                    <a:lumOff val="25000"/>
                  </a:prstClr>
                </a:solidFill>
                <a:latin typeface="Adobe Hebrew" panose="02040503050201020203" pitchFamily="18" charset="-79"/>
                <a:cs typeface="Adobe Hebrew" panose="02040503050201020203" pitchFamily="18" charset="-79"/>
              </a:rPr>
              <a:t>義務</a:t>
            </a:r>
            <a:endParaRPr lang="en-US" altLang="zh-TW" sz="2000" dirty="0" smtClean="0">
              <a:solidFill>
                <a:prstClr val="black">
                  <a:lumMod val="75000"/>
                  <a:lumOff val="25000"/>
                </a:prstClr>
              </a:solidFill>
              <a:latin typeface="Adobe Hebrew" panose="02040503050201020203" pitchFamily="18" charset="-79"/>
              <a:cs typeface="Adobe Hebrew" panose="02040503050201020203" pitchFamily="18" charset="-79"/>
            </a:endParaRPr>
          </a:p>
          <a:p>
            <a:pPr algn="ctr"/>
            <a:endParaRPr lang="en-US" sz="2000" dirty="0">
              <a:solidFill>
                <a:prstClr val="black">
                  <a:lumMod val="75000"/>
                  <a:lumOff val="25000"/>
                </a:prstClr>
              </a:solidFill>
              <a:latin typeface="Adobe Hebrew" panose="02040503050201020203" pitchFamily="18" charset="-79"/>
              <a:cs typeface="Adobe Hebrew" panose="02040503050201020203" pitchFamily="18" charset="-79"/>
            </a:endParaRPr>
          </a:p>
          <a:p>
            <a:pPr marL="342900" indent="-342900">
              <a:buFontTx/>
              <a:buAutoNum type="arabicPeriod"/>
            </a:pPr>
            <a:r>
              <a:rPr lang="en-US" sz="2000" dirty="0">
                <a:solidFill>
                  <a:prstClr val="black">
                    <a:lumMod val="75000"/>
                    <a:lumOff val="25000"/>
                  </a:prstClr>
                </a:solidFill>
                <a:latin typeface="Adobe Hebrew" panose="02040503050201020203" pitchFamily="18" charset="-79"/>
                <a:cs typeface="Adobe Hebrew" panose="02040503050201020203" pitchFamily="18" charset="-79"/>
              </a:rPr>
              <a:t>The obligations of the UM staff members shall be: </a:t>
            </a:r>
            <a:br>
              <a:rPr lang="en-US" sz="2000" dirty="0">
                <a:solidFill>
                  <a:prstClr val="black">
                    <a:lumMod val="75000"/>
                    <a:lumOff val="25000"/>
                  </a:prstClr>
                </a:solidFill>
                <a:latin typeface="Adobe Hebrew" panose="02040503050201020203" pitchFamily="18" charset="-79"/>
                <a:cs typeface="Adobe Hebrew" panose="02040503050201020203" pitchFamily="18" charset="-79"/>
              </a:rPr>
            </a:br>
            <a:r>
              <a:rPr lang="en-US" sz="2000" dirty="0">
                <a:solidFill>
                  <a:prstClr val="black">
                    <a:lumMod val="75000"/>
                    <a:lumOff val="25000"/>
                  </a:prstClr>
                </a:solidFill>
                <a:latin typeface="Adobe Hebrew" panose="02040503050201020203" pitchFamily="18" charset="-79"/>
                <a:cs typeface="Adobe Hebrew" panose="02040503050201020203" pitchFamily="18" charset="-79"/>
              </a:rPr>
              <a:t>1) </a:t>
            </a:r>
            <a:r>
              <a:rPr lang="en-US" sz="2000" dirty="0">
                <a:solidFill>
                  <a:srgbClr val="00B050"/>
                </a:solidFill>
                <a:latin typeface="Adobe Hebrew" panose="02040503050201020203" pitchFamily="18" charset="-79"/>
                <a:cs typeface="Adobe Hebrew" panose="02040503050201020203" pitchFamily="18" charset="-79"/>
              </a:rPr>
              <a:t>Respecting</a:t>
            </a:r>
            <a:r>
              <a:rPr lang="en-US" sz="2000" dirty="0">
                <a:solidFill>
                  <a:prstClr val="black">
                    <a:lumMod val="75000"/>
                    <a:lumOff val="25000"/>
                  </a:prstClr>
                </a:solidFill>
                <a:latin typeface="Adobe Hebrew" panose="02040503050201020203" pitchFamily="18" charset="-79"/>
                <a:cs typeface="Adobe Hebrew" panose="02040503050201020203" pitchFamily="18" charset="-79"/>
              </a:rPr>
              <a:t> and </a:t>
            </a:r>
            <a:r>
              <a:rPr lang="en-US" sz="2000" dirty="0">
                <a:solidFill>
                  <a:srgbClr val="00B050"/>
                </a:solidFill>
                <a:latin typeface="Adobe Hebrew" panose="02040503050201020203" pitchFamily="18" charset="-79"/>
                <a:cs typeface="Adobe Hebrew" panose="02040503050201020203" pitchFamily="18" charset="-79"/>
              </a:rPr>
              <a:t>treating with civility</a:t>
            </a:r>
            <a:r>
              <a:rPr lang="en-US" sz="2000" dirty="0">
                <a:solidFill>
                  <a:schemeClr val="tx1"/>
                </a:solidFill>
                <a:latin typeface="Adobe Hebrew" panose="02040503050201020203" pitchFamily="18" charset="-79"/>
                <a:cs typeface="Adobe Hebrew" panose="02040503050201020203" pitchFamily="18" charset="-79"/>
              </a:rPr>
              <a:t> both superiors and  </a:t>
            </a:r>
            <a:endParaRPr lang="en-US" sz="2000" dirty="0" smtClean="0">
              <a:solidFill>
                <a:schemeClr val="tx1"/>
              </a:solidFill>
              <a:latin typeface="Adobe Hebrew" panose="02040503050201020203" pitchFamily="18" charset="-79"/>
              <a:cs typeface="Adobe Hebrew" panose="02040503050201020203" pitchFamily="18" charset="-79"/>
            </a:endParaRPr>
          </a:p>
          <a:p>
            <a:r>
              <a:rPr lang="en-US" sz="2000" dirty="0" smtClean="0">
                <a:solidFill>
                  <a:schemeClr val="tx1"/>
                </a:solidFill>
                <a:latin typeface="Adobe Hebrew" panose="02040503050201020203" pitchFamily="18" charset="-79"/>
                <a:cs typeface="Adobe Hebrew" panose="02040503050201020203" pitchFamily="18" charset="-79"/>
              </a:rPr>
              <a:t>            subordinates</a:t>
            </a:r>
            <a:r>
              <a:rPr lang="en-US" sz="2000" dirty="0">
                <a:solidFill>
                  <a:schemeClr val="tx1"/>
                </a:solidFill>
                <a:latin typeface="Adobe Hebrew" panose="02040503050201020203" pitchFamily="18" charset="-79"/>
                <a:cs typeface="Adobe Hebrew" panose="02040503050201020203" pitchFamily="18" charset="-79"/>
              </a:rPr>
              <a:t>, </a:t>
            </a:r>
            <a:r>
              <a:rPr lang="en-US" sz="2000" dirty="0" smtClean="0">
                <a:solidFill>
                  <a:prstClr val="black">
                    <a:lumMod val="75000"/>
                    <a:lumOff val="25000"/>
                  </a:prstClr>
                </a:solidFill>
                <a:latin typeface="Adobe Hebrew" panose="02040503050201020203" pitchFamily="18" charset="-79"/>
                <a:cs typeface="Adobe Hebrew" panose="02040503050201020203" pitchFamily="18" charset="-79"/>
              </a:rPr>
              <a:t>colleagues </a:t>
            </a:r>
            <a:r>
              <a:rPr lang="en-US" sz="2000" dirty="0">
                <a:solidFill>
                  <a:prstClr val="black">
                    <a:lumMod val="75000"/>
                    <a:lumOff val="25000"/>
                  </a:prstClr>
                </a:solidFill>
                <a:latin typeface="Adobe Hebrew" panose="02040503050201020203" pitchFamily="18" charset="-79"/>
                <a:cs typeface="Adobe Hebrew" panose="02040503050201020203" pitchFamily="18" charset="-79"/>
              </a:rPr>
              <a:t>and all other persons who have </a:t>
            </a:r>
            <a:r>
              <a:rPr lang="en-US" sz="2000" dirty="0" smtClean="0">
                <a:solidFill>
                  <a:prstClr val="black">
                    <a:lumMod val="75000"/>
                    <a:lumOff val="25000"/>
                  </a:prstClr>
                </a:solidFill>
                <a:latin typeface="Adobe Hebrew" panose="02040503050201020203" pitchFamily="18" charset="-79"/>
                <a:cs typeface="Adobe Hebrew" panose="02040503050201020203" pitchFamily="18" charset="-79"/>
              </a:rPr>
              <a:t> </a:t>
            </a:r>
          </a:p>
          <a:p>
            <a:r>
              <a:rPr lang="en-US" sz="2000" dirty="0" smtClean="0">
                <a:solidFill>
                  <a:prstClr val="black">
                    <a:lumMod val="75000"/>
                    <a:lumOff val="25000"/>
                  </a:prstClr>
                </a:solidFill>
                <a:latin typeface="Adobe Hebrew" panose="02040503050201020203" pitchFamily="18" charset="-79"/>
                <a:cs typeface="Adobe Hebrew" panose="02040503050201020203" pitchFamily="18" charset="-79"/>
              </a:rPr>
              <a:t>            relations </a:t>
            </a:r>
            <a:r>
              <a:rPr lang="en-US" sz="2000" dirty="0">
                <a:solidFill>
                  <a:prstClr val="black">
                    <a:lumMod val="75000"/>
                    <a:lumOff val="25000"/>
                  </a:prstClr>
                </a:solidFill>
                <a:latin typeface="Adobe Hebrew" panose="02040503050201020203" pitchFamily="18" charset="-79"/>
                <a:cs typeface="Adobe Hebrew" panose="02040503050201020203" pitchFamily="18" charset="-79"/>
              </a:rPr>
              <a:t>with </a:t>
            </a:r>
            <a:r>
              <a:rPr lang="en-US" altLang="zh-TW" sz="2000" dirty="0" smtClean="0">
                <a:solidFill>
                  <a:prstClr val="black">
                    <a:lumMod val="75000"/>
                    <a:lumOff val="25000"/>
                  </a:prstClr>
                </a:solidFill>
                <a:latin typeface="Adobe Hebrew" panose="02040503050201020203" pitchFamily="18" charset="-79"/>
                <a:cs typeface="Adobe Hebrew" panose="02040503050201020203" pitchFamily="18" charset="-79"/>
              </a:rPr>
              <a:t>UM;</a:t>
            </a:r>
          </a:p>
          <a:p>
            <a:endParaRPr lang="en-US" sz="2000" dirty="0">
              <a:solidFill>
                <a:prstClr val="black">
                  <a:lumMod val="75000"/>
                  <a:lumOff val="25000"/>
                </a:prstClr>
              </a:solidFill>
              <a:latin typeface="Adobe Hebrew" panose="02040503050201020203" pitchFamily="18" charset="-79"/>
              <a:cs typeface="Adobe Hebrew" panose="02040503050201020203" pitchFamily="18" charset="-79"/>
            </a:endParaRPr>
          </a:p>
          <a:p>
            <a:r>
              <a:rPr lang="en-US" altLang="zh-TW" sz="2000" dirty="0">
                <a:solidFill>
                  <a:prstClr val="black"/>
                </a:solidFill>
              </a:rPr>
              <a:t>1.  </a:t>
            </a:r>
            <a:r>
              <a:rPr lang="zh-TW" altLang="en-US" sz="2000" dirty="0">
                <a:solidFill>
                  <a:prstClr val="black"/>
                </a:solidFill>
              </a:rPr>
              <a:t>澳大工作人員的義務為：</a:t>
            </a:r>
            <a:endParaRPr lang="en-US" altLang="zh-TW" sz="2000" dirty="0">
              <a:solidFill>
                <a:prstClr val="black"/>
              </a:solidFill>
            </a:endParaRPr>
          </a:p>
          <a:p>
            <a:r>
              <a:rPr lang="zh-TW" altLang="en-US" sz="2000" dirty="0">
                <a:solidFill>
                  <a:prstClr val="black"/>
                </a:solidFill>
              </a:rPr>
              <a:t>    （ 一） </a:t>
            </a:r>
            <a:r>
              <a:rPr lang="zh-TW" altLang="en-US" sz="2000" dirty="0">
                <a:solidFill>
                  <a:srgbClr val="00B050"/>
                </a:solidFill>
                <a:latin typeface="Adobe Hebrew" panose="02040503050201020203" pitchFamily="18" charset="-79"/>
                <a:cs typeface="Adobe Hebrew" panose="02040503050201020203" pitchFamily="18" charset="-79"/>
              </a:rPr>
              <a:t>尊重</a:t>
            </a:r>
            <a:r>
              <a:rPr lang="zh-TW" altLang="en-US" sz="2000" dirty="0">
                <a:solidFill>
                  <a:schemeClr val="tx1"/>
                </a:solidFill>
                <a:latin typeface="Adobe Hebrew" panose="02040503050201020203" pitchFamily="18" charset="-79"/>
                <a:cs typeface="Adobe Hebrew" panose="02040503050201020203" pitchFamily="18" charset="-79"/>
              </a:rPr>
              <a:t>並</a:t>
            </a:r>
            <a:r>
              <a:rPr lang="zh-TW" altLang="en-US" sz="2000" dirty="0">
                <a:solidFill>
                  <a:srgbClr val="00B050"/>
                </a:solidFill>
              </a:rPr>
              <a:t>以禮對待</a:t>
            </a:r>
            <a:r>
              <a:rPr lang="zh-TW" altLang="en-US" sz="2000" dirty="0">
                <a:solidFill>
                  <a:schemeClr val="tx1"/>
                </a:solidFill>
              </a:rPr>
              <a:t>其上級、下屬</a:t>
            </a:r>
            <a:r>
              <a:rPr lang="zh-TW" altLang="en-US" sz="2000" dirty="0">
                <a:solidFill>
                  <a:prstClr val="black"/>
                </a:solidFill>
              </a:rPr>
              <a:t>、同事及與澳大有</a:t>
            </a:r>
            <a:r>
              <a:rPr lang="zh-TW" altLang="en-US" sz="2000" dirty="0" smtClean="0">
                <a:solidFill>
                  <a:prstClr val="black"/>
                </a:solidFill>
              </a:rPr>
              <a:t>聯繫  </a:t>
            </a:r>
            <a:endParaRPr lang="en-US" altLang="zh-TW" sz="2000" dirty="0" smtClean="0">
              <a:solidFill>
                <a:prstClr val="black"/>
              </a:solidFill>
            </a:endParaRPr>
          </a:p>
          <a:p>
            <a:r>
              <a:rPr lang="en-US" altLang="zh-TW" sz="2000" dirty="0" smtClean="0">
                <a:solidFill>
                  <a:prstClr val="black"/>
                </a:solidFill>
              </a:rPr>
              <a:t>                    </a:t>
            </a:r>
            <a:r>
              <a:rPr lang="zh-TW" altLang="en-US" sz="2000" dirty="0" smtClean="0">
                <a:solidFill>
                  <a:prstClr val="black"/>
                </a:solidFill>
              </a:rPr>
              <a:t>或</a:t>
            </a:r>
            <a:r>
              <a:rPr lang="zh-TW" altLang="en-US" sz="2000" dirty="0">
                <a:solidFill>
                  <a:prstClr val="black"/>
                </a:solidFill>
              </a:rPr>
              <a:t>正建立聯繫的其他人士；</a:t>
            </a:r>
            <a:endParaRPr lang="en-US" sz="2000" dirty="0">
              <a:solidFill>
                <a:prstClr val="black">
                  <a:lumMod val="75000"/>
                  <a:lumOff val="25000"/>
                </a:prstClr>
              </a:solidFill>
              <a:latin typeface="Adobe Hebrew" panose="02040503050201020203" pitchFamily="18" charset="-79"/>
              <a:cs typeface="Adobe Hebrew" panose="02040503050201020203" pitchFamily="18" charset="-79"/>
            </a:endParaRPr>
          </a:p>
        </p:txBody>
      </p:sp>
      <p:sp>
        <p:nvSpPr>
          <p:cNvPr id="9" name="Slide Number Placeholder 8"/>
          <p:cNvSpPr>
            <a:spLocks noGrp="1"/>
          </p:cNvSpPr>
          <p:nvPr>
            <p:ph type="sldNum" sz="quarter" idx="12"/>
          </p:nvPr>
        </p:nvSpPr>
        <p:spPr>
          <a:xfrm>
            <a:off x="8424815" y="6467812"/>
            <a:ext cx="395510" cy="279400"/>
          </a:xfrm>
        </p:spPr>
        <p:txBody>
          <a:bodyPr/>
          <a:lstStyle/>
          <a:p>
            <a:fld id="{1D4B6336-8E58-4E1D-8C10-120C700EAB1F}" type="slidenum">
              <a:rPr lang="zh-HK" altLang="en-US" smtClean="0">
                <a:solidFill>
                  <a:prstClr val="black">
                    <a:tint val="75000"/>
                  </a:prstClr>
                </a:solidFill>
                <a:latin typeface="Times New Roman" panose="02020603050405020304" pitchFamily="18" charset="0"/>
                <a:cs typeface="Times New Roman" panose="02020603050405020304" pitchFamily="18" charset="0"/>
              </a:rPr>
              <a:pPr/>
              <a:t>32</a:t>
            </a:fld>
            <a:endParaRPr lang="zh-HK" altLang="en-US" dirty="0">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249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17785" y="5416378"/>
            <a:ext cx="7399606" cy="1305097"/>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1617785" y="1060227"/>
            <a:ext cx="7399606" cy="4184140"/>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1026943" y="5427248"/>
            <a:ext cx="7716129" cy="1336431"/>
          </a:xfrm>
        </p:spPr>
        <p:txBody>
          <a:bodyPr/>
          <a:lstStyle/>
          <a:p>
            <a:pPr marL="171450" indent="0" algn="ctr">
              <a:buNone/>
            </a:pPr>
            <a:r>
              <a:rPr lang="en-US" altLang="zh-TW" sz="2200" dirty="0" smtClean="0">
                <a:solidFill>
                  <a:schemeClr val="tx1">
                    <a:lumMod val="75000"/>
                    <a:lumOff val="25000"/>
                  </a:schemeClr>
                </a:solidFill>
                <a:latin typeface="Adobe Hebrew" panose="02040503050201020203" pitchFamily="18" charset="-79"/>
                <a:cs typeface="Adobe Hebrew" panose="02040503050201020203" pitchFamily="18" charset="-79"/>
              </a:rPr>
              <a:t>	</a:t>
            </a:r>
            <a:r>
              <a:rPr lang="en-US" altLang="zh-TW" sz="2200" b="1" dirty="0" smtClean="0">
                <a:solidFill>
                  <a:schemeClr val="accent4">
                    <a:lumMod val="50000"/>
                  </a:schemeClr>
                </a:solidFill>
                <a:latin typeface="Adobe Hebrew" panose="02040503050201020203" pitchFamily="18" charset="-79"/>
                <a:cs typeface="Adobe Hebrew" panose="02040503050201020203" pitchFamily="18" charset="-79"/>
              </a:rPr>
              <a:t>Guidelines </a:t>
            </a:r>
            <a:r>
              <a:rPr lang="en-US" altLang="zh-TW" sz="2200" b="1" dirty="0">
                <a:solidFill>
                  <a:schemeClr val="accent4">
                    <a:lumMod val="50000"/>
                  </a:schemeClr>
                </a:solidFill>
                <a:latin typeface="Adobe Hebrew" panose="02040503050201020203" pitchFamily="18" charset="-79"/>
                <a:cs typeface="Adobe Hebrew" panose="02040503050201020203" pitchFamily="18" charset="-79"/>
              </a:rPr>
              <a:t>for Handling Sexual Harassment and Sexual Bullying Cases of the </a:t>
            </a:r>
            <a:r>
              <a:rPr lang="en-US" altLang="zh-TW" sz="2200" b="1" dirty="0" smtClean="0">
                <a:solidFill>
                  <a:schemeClr val="accent4">
                    <a:lumMod val="50000"/>
                  </a:schemeClr>
                </a:solidFill>
                <a:latin typeface="Adobe Hebrew" panose="02040503050201020203" pitchFamily="18" charset="-79"/>
                <a:cs typeface="Adobe Hebrew" panose="02040503050201020203" pitchFamily="18" charset="-79"/>
              </a:rPr>
              <a:t>UM</a:t>
            </a:r>
          </a:p>
          <a:p>
            <a:pPr marL="795338" indent="0" algn="ctr">
              <a:buNone/>
            </a:pPr>
            <a:r>
              <a:rPr lang="zh-TW" altLang="en-US" sz="2200" b="1" dirty="0">
                <a:solidFill>
                  <a:schemeClr val="accent4">
                    <a:lumMod val="50000"/>
                  </a:schemeClr>
                </a:solidFill>
                <a:latin typeface="Adobe Hebrew" panose="02040503050201020203" pitchFamily="18" charset="-79"/>
                <a:cs typeface="Adobe Hebrew" panose="02040503050201020203" pitchFamily="18" charset="-79"/>
              </a:rPr>
              <a:t>性騷擾及性霸凌個案處理指引 </a:t>
            </a:r>
            <a:endParaRPr lang="en-US" altLang="zh-TW" sz="2200" b="1" dirty="0">
              <a:solidFill>
                <a:schemeClr val="accent4">
                  <a:lumMod val="50000"/>
                </a:schemeClr>
              </a:solidFill>
              <a:latin typeface="Adobe Hebrew" panose="02040503050201020203" pitchFamily="18" charset="-79"/>
              <a:cs typeface="Adobe Hebrew" panose="02040503050201020203" pitchFamily="18" charset="-79"/>
            </a:endParaRPr>
          </a:p>
        </p:txBody>
      </p:sp>
      <p:sp>
        <p:nvSpPr>
          <p:cNvPr id="4" name="Slide Number Placeholder 3"/>
          <p:cNvSpPr>
            <a:spLocks noGrp="1"/>
          </p:cNvSpPr>
          <p:nvPr>
            <p:ph type="sldNum" sz="quarter" idx="12"/>
          </p:nvPr>
        </p:nvSpPr>
        <p:spPr>
          <a:xfrm>
            <a:off x="6883791" y="6409424"/>
            <a:ext cx="2133600" cy="365125"/>
          </a:xfrm>
        </p:spPr>
        <p:txBody>
          <a:bodyPr/>
          <a:lstStyle/>
          <a:p>
            <a:pPr>
              <a:defRPr/>
            </a:pPr>
            <a:fld id="{387CEF3A-B17C-4F72-B949-AA50E8A2930E}" type="slidenum">
              <a:rPr lang="zh-HK" altLang="en-US" smtClean="0">
                <a:solidFill>
                  <a:prstClr val="black">
                    <a:tint val="75000"/>
                  </a:prstClr>
                </a:solidFill>
              </a:rPr>
              <a:pPr>
                <a:defRPr/>
              </a:pPr>
              <a:t>33</a:t>
            </a:fld>
            <a:endParaRPr lang="zh-HK" altLang="en-US" dirty="0">
              <a:solidFill>
                <a:prstClr val="black">
                  <a:tint val="75000"/>
                </a:prstClr>
              </a:solidFill>
            </a:endParaRPr>
          </a:p>
        </p:txBody>
      </p:sp>
      <p:sp>
        <p:nvSpPr>
          <p:cNvPr id="5" name="文字方塊 7"/>
          <p:cNvSpPr txBox="1"/>
          <p:nvPr/>
        </p:nvSpPr>
        <p:spPr>
          <a:xfrm>
            <a:off x="1252776" y="1060227"/>
            <a:ext cx="7955280" cy="4293483"/>
          </a:xfrm>
          <a:prstGeom prst="rect">
            <a:avLst/>
          </a:prstGeom>
          <a:noFill/>
        </p:spPr>
        <p:txBody>
          <a:bodyPr wrap="square" rtlCol="0">
            <a:spAutoFit/>
          </a:bodyPr>
          <a:lstStyle/>
          <a:p>
            <a:pPr algn="ctr"/>
            <a:r>
              <a:rPr lang="en-US" altLang="zh-TW" sz="2200" b="1" dirty="0">
                <a:solidFill>
                  <a:schemeClr val="accent4">
                    <a:lumMod val="50000"/>
                  </a:schemeClr>
                </a:solidFill>
                <a:latin typeface="Adobe Hebrew" panose="02040503050201020203" pitchFamily="18" charset="-79"/>
                <a:cs typeface="Adobe Hebrew" panose="02040503050201020203" pitchFamily="18" charset="-79"/>
              </a:rPr>
              <a:t>Guidelines on the Professional Conduct for </a:t>
            </a:r>
          </a:p>
          <a:p>
            <a:pPr algn="ctr"/>
            <a:r>
              <a:rPr lang="en-US" altLang="zh-TW" sz="2200" b="1" dirty="0">
                <a:solidFill>
                  <a:schemeClr val="accent4">
                    <a:lumMod val="50000"/>
                  </a:schemeClr>
                </a:solidFill>
                <a:latin typeface="Adobe Hebrew" panose="02040503050201020203" pitchFamily="18" charset="-79"/>
                <a:cs typeface="Adobe Hebrew" panose="02040503050201020203" pitchFamily="18" charset="-79"/>
              </a:rPr>
              <a:t>the Academic Staff of the UM </a:t>
            </a:r>
            <a:endParaRPr lang="en-US" altLang="zh-TW" sz="2200" b="1" dirty="0" smtClean="0">
              <a:solidFill>
                <a:schemeClr val="accent4">
                  <a:lumMod val="50000"/>
                </a:schemeClr>
              </a:solidFill>
              <a:latin typeface="Adobe Hebrew" panose="02040503050201020203" pitchFamily="18" charset="-79"/>
              <a:cs typeface="Adobe Hebrew" panose="02040503050201020203" pitchFamily="18" charset="-79"/>
            </a:endParaRPr>
          </a:p>
          <a:p>
            <a:pPr marL="514350"/>
            <a:endParaRPr lang="en-US" altLang="zh-TW" sz="900" dirty="0" smtClean="0">
              <a:solidFill>
                <a:schemeClr val="tx1">
                  <a:lumMod val="75000"/>
                  <a:lumOff val="25000"/>
                </a:schemeClr>
              </a:solidFill>
              <a:latin typeface="Adobe Hebrew" panose="02040503050201020203" pitchFamily="18" charset="-79"/>
              <a:cs typeface="Adobe Hebrew" panose="02040503050201020203" pitchFamily="18" charset="-79"/>
            </a:endParaRPr>
          </a:p>
          <a:p>
            <a:pPr marL="514350"/>
            <a:r>
              <a:rPr lang="en-US" altLang="zh-TW" sz="1600" dirty="0" smtClean="0">
                <a:solidFill>
                  <a:schemeClr val="tx1">
                    <a:lumMod val="75000"/>
                    <a:lumOff val="25000"/>
                  </a:schemeClr>
                </a:solidFill>
                <a:latin typeface="Adobe Hebrew" panose="02040503050201020203" pitchFamily="18" charset="-79"/>
                <a:cs typeface="Adobe Hebrew" panose="02040503050201020203" pitchFamily="18" charset="-79"/>
              </a:rPr>
              <a:t>II.</a:t>
            </a:r>
            <a:r>
              <a:rPr lang="zh-TW" altLang="en-US" sz="1600" dirty="0" smtClean="0">
                <a:solidFill>
                  <a:schemeClr val="tx1">
                    <a:lumMod val="75000"/>
                    <a:lumOff val="25000"/>
                  </a:schemeClr>
                </a:solidFill>
                <a:latin typeface="Adobe Hebrew" panose="02040503050201020203" pitchFamily="18" charset="-79"/>
                <a:cs typeface="Adobe Hebrew" panose="02040503050201020203" pitchFamily="18" charset="-79"/>
              </a:rPr>
              <a:t>  </a:t>
            </a:r>
            <a:r>
              <a:rPr lang="en-US" altLang="zh-TW" sz="1600" dirty="0" smtClean="0">
                <a:solidFill>
                  <a:schemeClr val="tx1">
                    <a:lumMod val="75000"/>
                    <a:lumOff val="25000"/>
                  </a:schemeClr>
                </a:solidFill>
                <a:latin typeface="Adobe Hebrew" panose="02040503050201020203" pitchFamily="18" charset="-79"/>
                <a:cs typeface="Adobe Hebrew" panose="02040503050201020203" pitchFamily="18" charset="-79"/>
              </a:rPr>
              <a:t>Ethical Commitments</a:t>
            </a:r>
          </a:p>
          <a:p>
            <a:pPr marL="1258888" indent="-463550"/>
            <a:r>
              <a:rPr lang="en-US" sz="1600" dirty="0" smtClean="0">
                <a:solidFill>
                  <a:schemeClr val="tx1">
                    <a:lumMod val="75000"/>
                    <a:lumOff val="25000"/>
                  </a:schemeClr>
                </a:solidFill>
                <a:latin typeface="Adobe Hebrew" panose="02040503050201020203" pitchFamily="18" charset="-79"/>
                <a:cs typeface="Adobe Hebrew" panose="02040503050201020203" pitchFamily="18" charset="-79"/>
              </a:rPr>
              <a:t>2.2</a:t>
            </a:r>
            <a:r>
              <a:rPr lang="en-US" sz="1600" dirty="0">
                <a:solidFill>
                  <a:schemeClr val="tx1">
                    <a:lumMod val="75000"/>
                    <a:lumOff val="25000"/>
                  </a:schemeClr>
                </a:solidFill>
                <a:latin typeface="Adobe Hebrew" panose="02040503050201020203" pitchFamily="18" charset="-79"/>
                <a:cs typeface="Adobe Hebrew" panose="02040503050201020203" pitchFamily="18" charset="-79"/>
              </a:rPr>
              <a:t>	</a:t>
            </a:r>
            <a:r>
              <a:rPr lang="en-US" sz="1600" dirty="0">
                <a:solidFill>
                  <a:srgbClr val="00B050"/>
                </a:solidFill>
                <a:latin typeface="Adobe Hebrew" panose="02040503050201020203" pitchFamily="18" charset="-79"/>
                <a:cs typeface="Adobe Hebrew" panose="02040503050201020203" pitchFamily="18" charset="-79"/>
              </a:rPr>
              <a:t>Deal with students respectfully</a:t>
            </a:r>
            <a:r>
              <a:rPr lang="en-US" sz="1600" dirty="0">
                <a:solidFill>
                  <a:schemeClr val="tx1">
                    <a:lumMod val="75000"/>
                    <a:lumOff val="25000"/>
                  </a:schemeClr>
                </a:solidFill>
                <a:latin typeface="Adobe Hebrew" panose="02040503050201020203" pitchFamily="18" charset="-79"/>
                <a:cs typeface="Adobe Hebrew" panose="02040503050201020203" pitchFamily="18" charset="-79"/>
              </a:rPr>
              <a:t> and </a:t>
            </a:r>
            <a:r>
              <a:rPr lang="en-US" sz="1600" dirty="0">
                <a:solidFill>
                  <a:srgbClr val="00B050"/>
                </a:solidFill>
                <a:latin typeface="Adobe Hebrew" panose="02040503050201020203" pitchFamily="18" charset="-79"/>
                <a:cs typeface="Adobe Hebrew" panose="02040503050201020203" pitchFamily="18" charset="-79"/>
              </a:rPr>
              <a:t>fairly</a:t>
            </a:r>
            <a:r>
              <a:rPr lang="en-US" sz="1600" dirty="0">
                <a:solidFill>
                  <a:schemeClr val="tx1">
                    <a:lumMod val="75000"/>
                    <a:lumOff val="25000"/>
                  </a:schemeClr>
                </a:solidFill>
                <a:latin typeface="Adobe Hebrew" panose="02040503050201020203" pitchFamily="18" charset="-79"/>
                <a:cs typeface="Adobe Hebrew" panose="02040503050201020203" pitchFamily="18" charset="-79"/>
              </a:rPr>
              <a:t> without discrimination of any kind. </a:t>
            </a:r>
          </a:p>
          <a:p>
            <a:pPr marL="1258888" indent="-463550"/>
            <a:r>
              <a:rPr lang="en-US" sz="1600" dirty="0">
                <a:solidFill>
                  <a:schemeClr val="tx1">
                    <a:lumMod val="75000"/>
                    <a:lumOff val="25000"/>
                  </a:schemeClr>
                </a:solidFill>
                <a:latin typeface="Adobe Hebrew" panose="02040503050201020203" pitchFamily="18" charset="-79"/>
                <a:cs typeface="Adobe Hebrew" panose="02040503050201020203" pitchFamily="18" charset="-79"/>
              </a:rPr>
              <a:t>2.3    </a:t>
            </a:r>
            <a:r>
              <a:rPr lang="en-US" sz="1600" dirty="0">
                <a:solidFill>
                  <a:srgbClr val="00B050"/>
                </a:solidFill>
                <a:latin typeface="Adobe Hebrew" panose="02040503050201020203" pitchFamily="18" charset="-79"/>
                <a:cs typeface="Adobe Hebrew" panose="02040503050201020203" pitchFamily="18" charset="-79"/>
              </a:rPr>
              <a:t>Exercise due care for students </a:t>
            </a:r>
            <a:r>
              <a:rPr lang="en-US" sz="1600" dirty="0">
                <a:solidFill>
                  <a:schemeClr val="tx1">
                    <a:lumMod val="75000"/>
                    <a:lumOff val="25000"/>
                  </a:schemeClr>
                </a:solidFill>
                <a:latin typeface="Adobe Hebrew" panose="02040503050201020203" pitchFamily="18" charset="-79"/>
                <a:cs typeface="Adobe Hebrew" panose="02040503050201020203" pitchFamily="18" charset="-79"/>
              </a:rPr>
              <a:t>and pay close attention to their whole person development.</a:t>
            </a:r>
          </a:p>
          <a:p>
            <a:pPr marL="1258888" indent="-463550"/>
            <a:r>
              <a:rPr lang="en-US" sz="1600" dirty="0">
                <a:solidFill>
                  <a:schemeClr val="tx1">
                    <a:lumMod val="75000"/>
                    <a:lumOff val="25000"/>
                  </a:schemeClr>
                </a:solidFill>
                <a:latin typeface="Adobe Hebrew" panose="02040503050201020203" pitchFamily="18" charset="-79"/>
                <a:cs typeface="Adobe Hebrew" panose="02040503050201020203" pitchFamily="18" charset="-79"/>
              </a:rPr>
              <a:t>2.10  Avoid placing students in situations which may unnecessarily cause them embarrassment</a:t>
            </a:r>
            <a:r>
              <a:rPr lang="en-US" sz="1600" dirty="0" smtClean="0">
                <a:solidFill>
                  <a:schemeClr val="tx1">
                    <a:lumMod val="75000"/>
                    <a:lumOff val="25000"/>
                  </a:schemeClr>
                </a:solidFill>
                <a:latin typeface="Adobe Hebrew" panose="02040503050201020203" pitchFamily="18" charset="-79"/>
                <a:cs typeface="Adobe Hebrew" panose="02040503050201020203" pitchFamily="18" charset="-79"/>
              </a:rPr>
              <a:t>.</a:t>
            </a:r>
          </a:p>
          <a:p>
            <a:pPr marL="1258888" indent="-463550"/>
            <a:endParaRPr lang="en-US" sz="1600" dirty="0">
              <a:solidFill>
                <a:schemeClr val="tx1">
                  <a:lumMod val="75000"/>
                  <a:lumOff val="25000"/>
                </a:schemeClr>
              </a:solidFill>
              <a:latin typeface="Adobe Hebrew" panose="02040503050201020203" pitchFamily="18" charset="-79"/>
              <a:cs typeface="Adobe Hebrew" panose="02040503050201020203" pitchFamily="18" charset="-79"/>
            </a:endParaRPr>
          </a:p>
          <a:p>
            <a:pPr algn="ctr"/>
            <a:r>
              <a:rPr lang="zh-TW" altLang="en-US" sz="2200" b="1" dirty="0" smtClean="0">
                <a:solidFill>
                  <a:schemeClr val="accent4">
                    <a:lumMod val="50000"/>
                  </a:schemeClr>
                </a:solidFill>
                <a:latin typeface="Adobe Hebrew" panose="02040503050201020203" pitchFamily="18" charset="-79"/>
                <a:cs typeface="Adobe Hebrew" panose="02040503050201020203" pitchFamily="18" charset="-79"/>
              </a:rPr>
              <a:t>澳門大學教學</a:t>
            </a:r>
            <a:r>
              <a:rPr lang="zh-TW" altLang="en-US" sz="2200" b="1" dirty="0">
                <a:solidFill>
                  <a:schemeClr val="accent4">
                    <a:lumMod val="50000"/>
                  </a:schemeClr>
                </a:solidFill>
                <a:latin typeface="Adobe Hebrew" panose="02040503050201020203" pitchFamily="18" charset="-79"/>
                <a:cs typeface="Adobe Hebrew" panose="02040503050201020203" pitchFamily="18" charset="-79"/>
              </a:rPr>
              <a:t>人員專業操守指引</a:t>
            </a:r>
            <a:endParaRPr lang="en-US" altLang="zh-TW" sz="2200" dirty="0">
              <a:solidFill>
                <a:schemeClr val="tx1">
                  <a:lumMod val="75000"/>
                  <a:lumOff val="25000"/>
                </a:schemeClr>
              </a:solidFill>
              <a:latin typeface="Adobe Hebrew" panose="02040503050201020203" pitchFamily="18" charset="-79"/>
              <a:cs typeface="Adobe Hebrew" panose="02040503050201020203" pitchFamily="18" charset="-79"/>
            </a:endParaRPr>
          </a:p>
          <a:p>
            <a:pPr marL="457200"/>
            <a:r>
              <a:rPr lang="en-US" altLang="zh-TW" sz="1600" dirty="0">
                <a:solidFill>
                  <a:schemeClr val="tx1">
                    <a:lumMod val="75000"/>
                    <a:lumOff val="25000"/>
                  </a:schemeClr>
                </a:solidFill>
                <a:latin typeface="Adobe Hebrew" panose="02040503050201020203" pitchFamily="18" charset="-79"/>
                <a:cs typeface="Adobe Hebrew" panose="02040503050201020203" pitchFamily="18" charset="-79"/>
              </a:rPr>
              <a:t>II.</a:t>
            </a:r>
            <a:r>
              <a:rPr lang="zh-TW" altLang="en-US" sz="1600" dirty="0">
                <a:solidFill>
                  <a:schemeClr val="tx1">
                    <a:lumMod val="75000"/>
                    <a:lumOff val="25000"/>
                  </a:schemeClr>
                </a:solidFill>
                <a:latin typeface="Adobe Hebrew" panose="02040503050201020203" pitchFamily="18" charset="-79"/>
                <a:cs typeface="Adobe Hebrew" panose="02040503050201020203" pitchFamily="18" charset="-79"/>
              </a:rPr>
              <a:t>  </a:t>
            </a:r>
            <a:r>
              <a:rPr lang="zh-TW" altLang="en-US" sz="1600" dirty="0" smtClean="0">
                <a:solidFill>
                  <a:schemeClr val="tx1">
                    <a:lumMod val="75000"/>
                    <a:lumOff val="25000"/>
                  </a:schemeClr>
                </a:solidFill>
                <a:latin typeface="Adobe Hebrew" panose="02040503050201020203" pitchFamily="18" charset="-79"/>
                <a:cs typeface="Adobe Hebrew" panose="02040503050201020203" pitchFamily="18" charset="-79"/>
              </a:rPr>
              <a:t> </a:t>
            </a:r>
            <a:r>
              <a:rPr lang="zh-TW" altLang="en-US" sz="1600" dirty="0" smtClean="0"/>
              <a:t>道德</a:t>
            </a:r>
            <a:r>
              <a:rPr lang="zh-TW" altLang="en-US" sz="1600" dirty="0"/>
              <a:t>承諾</a:t>
            </a:r>
            <a:r>
              <a:rPr lang="en-US" sz="1600" dirty="0">
                <a:solidFill>
                  <a:schemeClr val="tx1">
                    <a:lumMod val="75000"/>
                    <a:lumOff val="25000"/>
                  </a:schemeClr>
                </a:solidFill>
                <a:latin typeface="Adobe Hebrew" panose="02040503050201020203" pitchFamily="18" charset="-79"/>
                <a:cs typeface="Adobe Hebrew" panose="02040503050201020203" pitchFamily="18" charset="-79"/>
              </a:rPr>
              <a:t/>
            </a:r>
            <a:br>
              <a:rPr lang="en-US" sz="1600" dirty="0">
                <a:solidFill>
                  <a:schemeClr val="tx1">
                    <a:lumMod val="75000"/>
                    <a:lumOff val="25000"/>
                  </a:schemeClr>
                </a:solidFill>
                <a:latin typeface="Adobe Hebrew" panose="02040503050201020203" pitchFamily="18" charset="-79"/>
                <a:cs typeface="Adobe Hebrew" panose="02040503050201020203" pitchFamily="18" charset="-79"/>
              </a:rPr>
            </a:br>
            <a:r>
              <a:rPr lang="en-US" sz="1600" dirty="0">
                <a:solidFill>
                  <a:schemeClr val="tx1">
                    <a:lumMod val="75000"/>
                    <a:lumOff val="25000"/>
                  </a:schemeClr>
                </a:solidFill>
                <a:latin typeface="Adobe Hebrew" panose="02040503050201020203" pitchFamily="18" charset="-79"/>
                <a:cs typeface="Adobe Hebrew" panose="02040503050201020203" pitchFamily="18" charset="-79"/>
              </a:rPr>
              <a:t> </a:t>
            </a:r>
            <a:r>
              <a:rPr lang="en-US" sz="1600" dirty="0" smtClean="0">
                <a:solidFill>
                  <a:schemeClr val="tx1">
                    <a:lumMod val="75000"/>
                    <a:lumOff val="25000"/>
                  </a:schemeClr>
                </a:solidFill>
                <a:latin typeface="Adobe Hebrew" panose="02040503050201020203" pitchFamily="18" charset="-79"/>
                <a:cs typeface="Adobe Hebrew" panose="02040503050201020203" pitchFamily="18" charset="-79"/>
              </a:rPr>
              <a:t>       </a:t>
            </a:r>
            <a:r>
              <a:rPr lang="en-US" altLang="zh-TW" sz="1600" dirty="0" smtClean="0"/>
              <a:t>2.2    </a:t>
            </a:r>
            <a:r>
              <a:rPr lang="zh-TW" altLang="en-US" sz="1600" dirty="0">
                <a:solidFill>
                  <a:srgbClr val="00B050"/>
                </a:solidFill>
              </a:rPr>
              <a:t>尊重並公平對待學生</a:t>
            </a:r>
            <a:r>
              <a:rPr lang="zh-TW" altLang="en-US" sz="1600" dirty="0"/>
              <a:t>，不應對學生有任何</a:t>
            </a:r>
            <a:r>
              <a:rPr lang="zh-TW" altLang="en-US" sz="1600" dirty="0" smtClean="0"/>
              <a:t>歧視。</a:t>
            </a:r>
            <a:r>
              <a:rPr lang="en-US" altLang="zh-TW" sz="1600" dirty="0"/>
              <a:t/>
            </a:r>
            <a:br>
              <a:rPr lang="en-US" altLang="zh-TW" sz="1600" dirty="0"/>
            </a:br>
            <a:r>
              <a:rPr lang="en-US" altLang="zh-TW" sz="1600" dirty="0"/>
              <a:t> </a:t>
            </a:r>
            <a:r>
              <a:rPr lang="en-US" altLang="zh-TW" sz="1600" dirty="0" smtClean="0"/>
              <a:t>       2.3    </a:t>
            </a:r>
            <a:r>
              <a:rPr lang="zh-TW" altLang="en-US" sz="1600" dirty="0">
                <a:solidFill>
                  <a:srgbClr val="00B050"/>
                </a:solidFill>
              </a:rPr>
              <a:t>關心學生成長</a:t>
            </a:r>
            <a:r>
              <a:rPr lang="zh-TW" altLang="en-US" sz="1600" dirty="0"/>
              <a:t>，重視其全人發展。</a:t>
            </a:r>
            <a:r>
              <a:rPr lang="en-US" altLang="zh-TW" sz="1600" dirty="0"/>
              <a:t/>
            </a:r>
            <a:br>
              <a:rPr lang="en-US" altLang="zh-TW" sz="1600" dirty="0"/>
            </a:br>
            <a:r>
              <a:rPr lang="en-US" altLang="zh-TW" sz="1600" dirty="0"/>
              <a:t> </a:t>
            </a:r>
            <a:r>
              <a:rPr lang="en-US" altLang="zh-TW" sz="1600" dirty="0" smtClean="0"/>
              <a:t>       2.10  </a:t>
            </a:r>
            <a:r>
              <a:rPr lang="zh-TW" altLang="en-US" sz="1600" dirty="0"/>
              <a:t>避免對學生造成不必要的尷尬。</a:t>
            </a:r>
            <a:endParaRPr lang="en-US" sz="1600" dirty="0">
              <a:latin typeface="Adobe Hebrew" panose="02040503050201020203" pitchFamily="18" charset="-79"/>
              <a:cs typeface="Adobe Hebrew" panose="02040503050201020203" pitchFamily="18" charset="-79"/>
            </a:endParaRPr>
          </a:p>
        </p:txBody>
      </p:sp>
      <p:sp>
        <p:nvSpPr>
          <p:cNvPr id="7" name="Title 6"/>
          <p:cNvSpPr>
            <a:spLocks noGrp="1"/>
          </p:cNvSpPr>
          <p:nvPr>
            <p:ph type="title"/>
          </p:nvPr>
        </p:nvSpPr>
        <p:spPr>
          <a:xfrm>
            <a:off x="1115616" y="225085"/>
            <a:ext cx="8229600" cy="633046"/>
          </a:xfrm>
        </p:spPr>
        <p:txBody>
          <a:bodyPr/>
          <a:lstStyle/>
          <a:p>
            <a:r>
              <a:rPr lang="en-US" altLang="zh-TW" sz="28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Stipulations established by UM</a:t>
            </a:r>
            <a:br>
              <a:rPr lang="en-US" altLang="zh-TW" sz="28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br>
            <a:r>
              <a:rPr lang="zh-TW" altLang="en-US" sz="28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澳門大學的條文</a:t>
            </a:r>
            <a:endParaRPr lang="en-US" sz="2800" dirty="0"/>
          </a:p>
        </p:txBody>
      </p:sp>
    </p:spTree>
    <p:extLst>
      <p:ext uri="{BB962C8B-B14F-4D97-AF65-F5344CB8AC3E}">
        <p14:creationId xmlns:p14="http://schemas.microsoft.com/office/powerpoint/2010/main" val="1924134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5" y="27384"/>
            <a:ext cx="9178015" cy="6858000"/>
          </a:xfrm>
          <a:prstGeom prst="rect">
            <a:avLst/>
          </a:prstGeom>
        </p:spPr>
      </p:pic>
      <p:sp>
        <p:nvSpPr>
          <p:cNvPr id="7" name="Rectangle 6"/>
          <p:cNvSpPr/>
          <p:nvPr/>
        </p:nvSpPr>
        <p:spPr>
          <a:xfrm>
            <a:off x="4479634" y="2551837"/>
            <a:ext cx="184731" cy="923330"/>
          </a:xfrm>
          <a:prstGeom prst="rect">
            <a:avLst/>
          </a:prstGeom>
          <a:noFill/>
        </p:spPr>
        <p:txBody>
          <a:bodyPr wrap="none" lIns="91440" tIns="45720" rIns="91440" bIns="45720">
            <a:spAutoFit/>
          </a:bodyPr>
          <a:lstStyle/>
          <a:p>
            <a:pPr algn="ctr"/>
            <a:endParaRPr lang="en-US" sz="5400" b="1" dirty="0">
              <a:ln w="6600">
                <a:solidFill>
                  <a:srgbClr val="3C9770"/>
                </a:solidFill>
                <a:prstDash val="solid"/>
              </a:ln>
              <a:solidFill>
                <a:srgbClr val="FFFFFF"/>
              </a:solidFill>
              <a:effectLst>
                <a:outerShdw dist="38100" dir="2700000" algn="tl" rotWithShape="0">
                  <a:srgbClr val="3C9770"/>
                </a:outerShdw>
              </a:effectLst>
            </a:endParaRPr>
          </a:p>
        </p:txBody>
      </p:sp>
      <p:sp>
        <p:nvSpPr>
          <p:cNvPr id="6" name="Text Box 4"/>
          <p:cNvSpPr txBox="1">
            <a:spLocks noChangeArrowheads="1"/>
          </p:cNvSpPr>
          <p:nvPr/>
        </p:nvSpPr>
        <p:spPr bwMode="auto">
          <a:xfrm>
            <a:off x="1475438" y="405834"/>
            <a:ext cx="740394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sz="34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cs typeface="+mj-cs"/>
              </a:rPr>
              <a:t>Stipulations established by UM</a:t>
            </a:r>
          </a:p>
          <a:p>
            <a:pPr algn="ctr" eaLnBrk="1" hangingPunct="1"/>
            <a:r>
              <a:rPr lang="zh-TW" altLang="en-US" sz="34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cs typeface="+mj-cs"/>
              </a:rPr>
              <a:t>澳門</a:t>
            </a:r>
            <a:r>
              <a:rPr lang="zh-TW" altLang="en-US" sz="34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cs typeface="+mj-cs"/>
              </a:rPr>
              <a:t>大學的</a:t>
            </a:r>
            <a:r>
              <a:rPr lang="zh-TW" altLang="en-US" sz="34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cs typeface="+mj-cs"/>
              </a:rPr>
              <a:t>條文</a:t>
            </a:r>
            <a:endParaRPr lang="en-US" altLang="zh-TW" sz="34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cs typeface="+mj-cs"/>
            </a:endParaRPr>
          </a:p>
          <a:p>
            <a:pPr algn="ctr" eaLnBrk="1" hangingPunct="1"/>
            <a:endParaRPr lang="en-US" altLang="zh-TW" sz="2400" dirty="0">
              <a:solidFill>
                <a:srgbClr val="A23C33">
                  <a:lumMod val="50000"/>
                </a:srgbClr>
              </a:solidFill>
            </a:endParaRPr>
          </a:p>
          <a:p>
            <a:pPr algn="ctr" eaLnBrk="1" hangingPunct="1"/>
            <a:endParaRPr lang="en-US" altLang="zh-TW" sz="2400" dirty="0">
              <a:solidFill>
                <a:srgbClr val="A23C33">
                  <a:lumMod val="50000"/>
                </a:srgbClr>
              </a:solidFill>
            </a:endParaRPr>
          </a:p>
          <a:p>
            <a:pPr algn="ctr" eaLnBrk="1" hangingPunct="1"/>
            <a:endParaRPr lang="en-US" altLang="zh-TW" sz="2400" dirty="0">
              <a:solidFill>
                <a:srgbClr val="A23C33">
                  <a:lumMod val="50000"/>
                </a:srgbClr>
              </a:solidFill>
            </a:endParaRPr>
          </a:p>
          <a:p>
            <a:pPr marL="514350" indent="-514350" algn="ctr" eaLnBrk="1" hangingPunct="1">
              <a:buFont typeface="+mj-lt"/>
              <a:buAutoNum type="arabicPeriod" startAt="5"/>
            </a:pPr>
            <a:endParaRPr lang="en-US" altLang="zh-TW" sz="1000" dirty="0">
              <a:solidFill>
                <a:srgbClr val="A23C33">
                  <a:lumMod val="50000"/>
                </a:srgbClr>
              </a:solidFill>
            </a:endParaRPr>
          </a:p>
          <a:p>
            <a:pPr algn="ctr" eaLnBrk="1" hangingPunct="1"/>
            <a:r>
              <a:rPr lang="en-US" sz="1600" i="1" dirty="0">
                <a:solidFill>
                  <a:prstClr val="black">
                    <a:lumMod val="75000"/>
                    <a:lumOff val="25000"/>
                  </a:prstClr>
                </a:solidFill>
              </a:rPr>
              <a:t/>
            </a:r>
            <a:br>
              <a:rPr lang="en-US" sz="1600" i="1" dirty="0">
                <a:solidFill>
                  <a:prstClr val="black">
                    <a:lumMod val="75000"/>
                    <a:lumOff val="25000"/>
                  </a:prstClr>
                </a:solidFill>
              </a:rPr>
            </a:br>
            <a:r>
              <a:rPr lang="en-US" sz="1000" i="1" dirty="0">
                <a:solidFill>
                  <a:prstClr val="black">
                    <a:lumMod val="75000"/>
                    <a:lumOff val="25000"/>
                  </a:prstClr>
                </a:solidFill>
              </a:rPr>
              <a:t> </a:t>
            </a:r>
            <a:endParaRPr lang="en-US" sz="1600" i="1" dirty="0">
              <a:solidFill>
                <a:prstClr val="black">
                  <a:lumMod val="75000"/>
                  <a:lumOff val="25000"/>
                </a:prstClr>
              </a:solidFill>
            </a:endParaRPr>
          </a:p>
        </p:txBody>
      </p:sp>
      <p:sp>
        <p:nvSpPr>
          <p:cNvPr id="3" name="TextBox 2"/>
          <p:cNvSpPr txBox="1"/>
          <p:nvPr/>
        </p:nvSpPr>
        <p:spPr>
          <a:xfrm>
            <a:off x="1691681" y="1856974"/>
            <a:ext cx="7187555" cy="4062651"/>
          </a:xfrm>
          <a:prstGeom prst="rect">
            <a:avLst/>
          </a:prstGeom>
          <a:noFill/>
        </p:spPr>
        <p:txBody>
          <a:bodyPr wrap="square" rtlCol="0">
            <a:spAutoFit/>
          </a:bodyPr>
          <a:lstStyle/>
          <a:p>
            <a:pPr>
              <a:spcAft>
                <a:spcPts val="1800"/>
              </a:spcAft>
            </a:pPr>
            <a:r>
              <a:rPr lang="en-US" altLang="zh-TW" sz="2200" dirty="0">
                <a:solidFill>
                  <a:srgbClr val="A23C33">
                    <a:lumMod val="50000"/>
                  </a:srgbClr>
                </a:solidFill>
                <a:latin typeface="Arial" panose="020B0604020202020204" pitchFamily="34" charset="0"/>
                <a:cs typeface="Arial" panose="020B0604020202020204" pitchFamily="34" charset="0"/>
              </a:rPr>
              <a:t>A</a:t>
            </a:r>
            <a:r>
              <a:rPr lang="en-US" altLang="zh-TW" sz="2200" dirty="0">
                <a:solidFill>
                  <a:prstClr val="black">
                    <a:lumMod val="75000"/>
                    <a:lumOff val="25000"/>
                  </a:prstClr>
                </a:solidFill>
                <a:latin typeface="Arial" panose="020B0604020202020204" pitchFamily="34" charset="0"/>
                <a:cs typeface="Arial" panose="020B0604020202020204" pitchFamily="34" charset="0"/>
              </a:rPr>
              <a:t>ll related guidelines </a:t>
            </a:r>
            <a:r>
              <a:rPr lang="en-US" altLang="zh-TW" sz="2200" dirty="0" smtClean="0">
                <a:solidFill>
                  <a:prstClr val="black">
                    <a:lumMod val="75000"/>
                    <a:lumOff val="25000"/>
                  </a:prstClr>
                </a:solidFill>
                <a:latin typeface="Arial" panose="020B0604020202020204" pitchFamily="34" charset="0"/>
                <a:cs typeface="Arial" panose="020B0604020202020204" pitchFamily="34" charset="0"/>
              </a:rPr>
              <a:t>echo </a:t>
            </a:r>
            <a:r>
              <a:rPr lang="en-US" altLang="zh-TW" sz="2200" dirty="0">
                <a:solidFill>
                  <a:prstClr val="black">
                    <a:lumMod val="75000"/>
                    <a:lumOff val="25000"/>
                  </a:prstClr>
                </a:solidFill>
                <a:latin typeface="Arial" panose="020B0604020202020204" pitchFamily="34" charset="0"/>
                <a:cs typeface="Arial" panose="020B0604020202020204" pitchFamily="34" charset="0"/>
              </a:rPr>
              <a:t>our educational ideal as conceived in our University </a:t>
            </a:r>
            <a:r>
              <a:rPr lang="en-US" altLang="zh-TW" sz="2200" dirty="0" smtClean="0">
                <a:solidFill>
                  <a:prstClr val="black">
                    <a:lumMod val="75000"/>
                    <a:lumOff val="25000"/>
                  </a:prstClr>
                </a:solidFill>
                <a:latin typeface="Arial" panose="020B0604020202020204" pitchFamily="34" charset="0"/>
                <a:cs typeface="Arial" panose="020B0604020202020204" pitchFamily="34" charset="0"/>
              </a:rPr>
              <a:t>Motto – </a:t>
            </a:r>
            <a:endParaRPr lang="en-US" altLang="zh-TW" sz="2200" dirty="0">
              <a:solidFill>
                <a:prstClr val="black">
                  <a:lumMod val="75000"/>
                  <a:lumOff val="25000"/>
                </a:prstClr>
              </a:solidFill>
              <a:latin typeface="Arial" panose="020B0604020202020204" pitchFamily="34" charset="0"/>
              <a:cs typeface="Arial" panose="020B0604020202020204" pitchFamily="34" charset="0"/>
            </a:endParaRPr>
          </a:p>
          <a:p>
            <a:pPr>
              <a:spcAft>
                <a:spcPts val="1800"/>
              </a:spcAft>
            </a:pPr>
            <a:r>
              <a:rPr lang="zh-TW" altLang="en-US" sz="2200" dirty="0">
                <a:solidFill>
                  <a:prstClr val="black"/>
                </a:solidFill>
              </a:rPr>
              <a:t>所有相關指引都與大學校訓中所提倡的教育理念相</a:t>
            </a:r>
            <a:r>
              <a:rPr lang="zh-TW" altLang="en-US" sz="2200" dirty="0" smtClean="0">
                <a:solidFill>
                  <a:prstClr val="black"/>
                </a:solidFill>
              </a:rPr>
              <a:t>呼應 </a:t>
            </a:r>
            <a:r>
              <a:rPr lang="en-US" altLang="zh-TW" sz="2200" dirty="0" smtClean="0">
                <a:solidFill>
                  <a:prstClr val="black">
                    <a:lumMod val="75000"/>
                    <a:lumOff val="25000"/>
                  </a:prstClr>
                </a:solidFill>
                <a:latin typeface="Arial" panose="020B0604020202020204" pitchFamily="34" charset="0"/>
                <a:cs typeface="Arial" panose="020B0604020202020204" pitchFamily="34" charset="0"/>
              </a:rPr>
              <a:t>–</a:t>
            </a:r>
            <a:endParaRPr lang="en-US" altLang="zh-TW" sz="2200" dirty="0">
              <a:solidFill>
                <a:prstClr val="black"/>
              </a:solidFill>
            </a:endParaRPr>
          </a:p>
          <a:p>
            <a:r>
              <a:rPr lang="en-US" altLang="zh-TW" sz="2800" b="1" dirty="0" smtClean="0">
                <a:solidFill>
                  <a:srgbClr val="00B050"/>
                </a:solidFill>
                <a:latin typeface="Arial" panose="020B0604020202020204" pitchFamily="34" charset="0"/>
                <a:cs typeface="Arial" panose="020B0604020202020204" pitchFamily="34" charset="0"/>
              </a:rPr>
              <a:t>Humanity	</a:t>
            </a:r>
            <a:r>
              <a:rPr lang="zh-TW" altLang="en-US" sz="2800" b="1" dirty="0" smtClean="0">
                <a:solidFill>
                  <a:srgbClr val="00B050"/>
                </a:solidFill>
                <a:latin typeface="Arial" panose="020B0604020202020204" pitchFamily="34" charset="0"/>
                <a:cs typeface="Arial" panose="020B0604020202020204" pitchFamily="34" charset="0"/>
              </a:rPr>
              <a:t>仁</a:t>
            </a:r>
            <a:endParaRPr lang="en-US" altLang="zh-TW" sz="2800" b="1" dirty="0">
              <a:solidFill>
                <a:srgbClr val="00B050"/>
              </a:solidFill>
              <a:latin typeface="Arial" panose="020B0604020202020204" pitchFamily="34" charset="0"/>
              <a:cs typeface="Arial" panose="020B0604020202020204" pitchFamily="34" charset="0"/>
            </a:endParaRPr>
          </a:p>
          <a:p>
            <a:r>
              <a:rPr lang="en-US" altLang="zh-TW" sz="2800" b="1" dirty="0">
                <a:solidFill>
                  <a:srgbClr val="00B050"/>
                </a:solidFill>
                <a:latin typeface="Arial" panose="020B0604020202020204" pitchFamily="34" charset="0"/>
                <a:cs typeface="Arial" panose="020B0604020202020204" pitchFamily="34" charset="0"/>
              </a:rPr>
              <a:t>Integrity	</a:t>
            </a:r>
            <a:r>
              <a:rPr lang="zh-TW" altLang="en-US" sz="2800" b="1" dirty="0" smtClean="0">
                <a:solidFill>
                  <a:srgbClr val="00B050"/>
                </a:solidFill>
                <a:latin typeface="Arial" panose="020B0604020202020204" pitchFamily="34" charset="0"/>
                <a:cs typeface="Arial" panose="020B0604020202020204" pitchFamily="34" charset="0"/>
              </a:rPr>
              <a:t>義</a:t>
            </a:r>
            <a:endParaRPr lang="en-US" altLang="zh-TW" sz="2800" b="1" dirty="0">
              <a:solidFill>
                <a:srgbClr val="00B050"/>
              </a:solidFill>
              <a:latin typeface="Arial" panose="020B0604020202020204" pitchFamily="34" charset="0"/>
              <a:cs typeface="Arial" panose="020B0604020202020204" pitchFamily="34" charset="0"/>
            </a:endParaRPr>
          </a:p>
          <a:p>
            <a:r>
              <a:rPr lang="en-US" altLang="zh-TW" sz="2800" b="1" dirty="0">
                <a:solidFill>
                  <a:srgbClr val="00B050"/>
                </a:solidFill>
                <a:latin typeface="Arial" panose="020B0604020202020204" pitchFamily="34" charset="0"/>
                <a:cs typeface="Arial" panose="020B0604020202020204" pitchFamily="34" charset="0"/>
              </a:rPr>
              <a:t>Propriety	</a:t>
            </a:r>
            <a:r>
              <a:rPr lang="zh-TW" altLang="en-US" sz="2800" b="1" dirty="0" smtClean="0">
                <a:solidFill>
                  <a:srgbClr val="00B050"/>
                </a:solidFill>
                <a:latin typeface="Arial" panose="020B0604020202020204" pitchFamily="34" charset="0"/>
                <a:cs typeface="Arial" panose="020B0604020202020204" pitchFamily="34" charset="0"/>
              </a:rPr>
              <a:t>禮</a:t>
            </a:r>
            <a:endParaRPr lang="en-US" altLang="zh-TW" sz="2800" b="1" dirty="0">
              <a:solidFill>
                <a:srgbClr val="00B050"/>
              </a:solidFill>
              <a:latin typeface="Arial" panose="020B0604020202020204" pitchFamily="34" charset="0"/>
              <a:cs typeface="Arial" panose="020B0604020202020204" pitchFamily="34" charset="0"/>
            </a:endParaRPr>
          </a:p>
          <a:p>
            <a:r>
              <a:rPr lang="en-US" altLang="zh-TW" sz="2800" b="1" dirty="0">
                <a:solidFill>
                  <a:srgbClr val="00B050"/>
                </a:solidFill>
                <a:latin typeface="Arial" panose="020B0604020202020204" pitchFamily="34" charset="0"/>
                <a:cs typeface="Arial" panose="020B0604020202020204" pitchFamily="34" charset="0"/>
              </a:rPr>
              <a:t>Wisdom	</a:t>
            </a:r>
            <a:r>
              <a:rPr lang="zh-TW" altLang="en-US" sz="2800" b="1" dirty="0" smtClean="0">
                <a:solidFill>
                  <a:srgbClr val="00B050"/>
                </a:solidFill>
                <a:latin typeface="Arial" panose="020B0604020202020204" pitchFamily="34" charset="0"/>
                <a:cs typeface="Arial" panose="020B0604020202020204" pitchFamily="34" charset="0"/>
              </a:rPr>
              <a:t>知</a:t>
            </a:r>
            <a:endParaRPr lang="en-US" altLang="zh-TW" sz="2800" b="1" dirty="0">
              <a:solidFill>
                <a:srgbClr val="00B050"/>
              </a:solidFill>
              <a:latin typeface="Arial" panose="020B0604020202020204" pitchFamily="34" charset="0"/>
              <a:cs typeface="Arial" panose="020B0604020202020204" pitchFamily="34" charset="0"/>
            </a:endParaRPr>
          </a:p>
          <a:p>
            <a:r>
              <a:rPr lang="en-US" altLang="zh-TW" sz="2800" b="1" dirty="0" smtClean="0">
                <a:solidFill>
                  <a:srgbClr val="00B050"/>
                </a:solidFill>
                <a:latin typeface="Arial" panose="020B0604020202020204" pitchFamily="34" charset="0"/>
                <a:cs typeface="Arial" panose="020B0604020202020204" pitchFamily="34" charset="0"/>
              </a:rPr>
              <a:t>Sincerity 	</a:t>
            </a:r>
            <a:r>
              <a:rPr lang="zh-TW" altLang="en-US" sz="2800" b="1" dirty="0" smtClean="0">
                <a:solidFill>
                  <a:srgbClr val="00B050"/>
                </a:solidFill>
                <a:latin typeface="Arial" panose="020B0604020202020204" pitchFamily="34" charset="0"/>
                <a:cs typeface="Arial" panose="020B0604020202020204" pitchFamily="34" charset="0"/>
              </a:rPr>
              <a:t>信</a:t>
            </a:r>
            <a:endParaRPr lang="en-US" altLang="zh-TW" sz="2800" b="1" dirty="0" smtClean="0">
              <a:solidFill>
                <a:srgbClr val="00B050"/>
              </a:solidFill>
              <a:latin typeface="Arial" panose="020B0604020202020204" pitchFamily="34" charset="0"/>
              <a:cs typeface="Arial" panose="020B0604020202020204" pitchFamily="34" charset="0"/>
            </a:endParaRPr>
          </a:p>
          <a:p>
            <a:endParaRPr lang="en-US" altLang="zh-TW" sz="2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a:xfrm>
            <a:off x="8879236" y="6237312"/>
            <a:ext cx="395510" cy="279400"/>
          </a:xfrm>
        </p:spPr>
        <p:txBody>
          <a:bodyPr/>
          <a:lstStyle/>
          <a:p>
            <a:fld id="{1D4B6336-8E58-4E1D-8C10-120C700EAB1F}" type="slidenum">
              <a:rPr lang="zh-HK" altLang="en-US" smtClean="0">
                <a:solidFill>
                  <a:prstClr val="black"/>
                </a:solidFill>
                <a:latin typeface="Times New Roman" panose="02020603050405020304" pitchFamily="18" charset="0"/>
                <a:cs typeface="Times New Roman" panose="02020603050405020304" pitchFamily="18" charset="0"/>
              </a:rPr>
              <a:pPr/>
              <a:t>34</a:t>
            </a:fld>
            <a:endParaRPr lang="zh-HK" alt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5450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71" y="-7238"/>
            <a:ext cx="9227940" cy="6912000"/>
          </a:xfrm>
          <a:prstGeom prst="rect">
            <a:avLst/>
          </a:prstGeom>
        </p:spPr>
      </p:pic>
      <p:sp>
        <p:nvSpPr>
          <p:cNvPr id="7" name="Rectangle 6"/>
          <p:cNvSpPr/>
          <p:nvPr/>
        </p:nvSpPr>
        <p:spPr>
          <a:xfrm>
            <a:off x="4479634" y="2551837"/>
            <a:ext cx="184731" cy="923330"/>
          </a:xfrm>
          <a:prstGeom prst="rect">
            <a:avLst/>
          </a:prstGeom>
          <a:noFill/>
        </p:spPr>
        <p:txBody>
          <a:bodyPr wrap="none" lIns="91440" tIns="45720" rIns="91440" bIns="45720">
            <a:spAutoFit/>
          </a:bodyPr>
          <a:lstStyle/>
          <a:p>
            <a:pPr algn="ctr"/>
            <a:endParaRPr lang="en-US" sz="5400" b="1" dirty="0">
              <a:ln w="6600">
                <a:solidFill>
                  <a:srgbClr val="3C9770"/>
                </a:solidFill>
                <a:prstDash val="solid"/>
              </a:ln>
              <a:solidFill>
                <a:srgbClr val="FFFFFF"/>
              </a:solidFill>
              <a:effectLst>
                <a:outerShdw dist="38100" dir="2700000" algn="tl" rotWithShape="0">
                  <a:srgbClr val="3C9770"/>
                </a:outerShdw>
              </a:effectLst>
            </a:endParaRPr>
          </a:p>
        </p:txBody>
      </p:sp>
      <p:sp>
        <p:nvSpPr>
          <p:cNvPr id="8" name="Title 1"/>
          <p:cNvSpPr>
            <a:spLocks noGrp="1"/>
          </p:cNvSpPr>
          <p:nvPr>
            <p:ph type="title"/>
          </p:nvPr>
        </p:nvSpPr>
        <p:spPr>
          <a:xfrm>
            <a:off x="1843787" y="3013502"/>
            <a:ext cx="6696744" cy="1840684"/>
          </a:xfrm>
        </p:spPr>
        <p:txBody>
          <a:bodyPr>
            <a:normAutofit fontScale="90000"/>
          </a:bodyPr>
          <a:lstStyle/>
          <a:p>
            <a:r>
              <a:rPr lang="en-US" altLang="zh-TW" sz="32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UM is a place where we learn, work, and grow together, let’s have a campus of gender equity</a:t>
            </a:r>
            <a:r>
              <a:rPr lang="en-US" altLang="zh-TW" sz="32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 </a:t>
            </a:r>
            <a:br>
              <a:rPr lang="en-US" altLang="zh-TW" sz="32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br>
            <a:r>
              <a:rPr lang="en-US" altLang="zh-TW" sz="32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
            </a:r>
            <a:br>
              <a:rPr lang="en-US" altLang="zh-TW" sz="32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br>
            <a:r>
              <a:rPr lang="zh-TW" altLang="en-US" sz="32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澳門大學是我們一起學習，工作和成長的地方，讓我們共同締做一個性別平等的校園。</a:t>
            </a:r>
            <a:r>
              <a:rPr lang="en-US" altLang="zh-TW" sz="32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
            </a:r>
            <a:br>
              <a:rPr lang="en-US" altLang="zh-TW" sz="32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br>
            <a:r>
              <a:rPr lang="en-US" altLang="zh-TW" sz="32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
            </a:r>
            <a:br>
              <a:rPr lang="en-US" altLang="zh-TW" sz="32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br>
            <a:endParaRPr lang="en-US" sz="3200" dirty="0"/>
          </a:p>
        </p:txBody>
      </p:sp>
      <p:sp>
        <p:nvSpPr>
          <p:cNvPr id="9" name="Slide Number Placeholder 3"/>
          <p:cNvSpPr txBox="1">
            <a:spLocks/>
          </p:cNvSpPr>
          <p:nvPr/>
        </p:nvSpPr>
        <p:spPr>
          <a:xfrm>
            <a:off x="6804248" y="6405661"/>
            <a:ext cx="2133600" cy="365125"/>
          </a:xfrm>
          <a:prstGeom prst="rect">
            <a:avLst/>
          </a:prstGeom>
        </p:spPr>
        <p:txBody>
          <a:bodyPr vert="horz" lIns="91440" tIns="45720" rIns="91440" bIns="45720" rtlCol="0" anchor="ctr"/>
          <a:lstStyle>
            <a:defPPr>
              <a:defRPr lang="zh-HK"/>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8D482CF-7B59-4CDF-BE18-A77D658D97DC}" type="slidenum">
              <a:rPr lang="en-US" altLang="zh-TW" smtClean="0">
                <a:solidFill>
                  <a:prstClr val="black"/>
                </a:solidFill>
                <a:latin typeface="Times New Roman" panose="02020603050405020304" pitchFamily="18" charset="0"/>
                <a:cs typeface="Times New Roman" panose="02020603050405020304" pitchFamily="18" charset="0"/>
              </a:rPr>
              <a:pPr>
                <a:defRPr/>
              </a:pPr>
              <a:t>35</a:t>
            </a:fld>
            <a:endParaRPr lang="en-US" altLang="zh-TW"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576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58" y="-27384"/>
            <a:ext cx="9227940" cy="6912000"/>
          </a:xfrm>
          <a:prstGeom prst="rect">
            <a:avLst/>
          </a:prstGeom>
        </p:spPr>
      </p:pic>
      <p:sp>
        <p:nvSpPr>
          <p:cNvPr id="12" name="Content Placeholder 2"/>
          <p:cNvSpPr txBox="1">
            <a:spLocks/>
          </p:cNvSpPr>
          <p:nvPr/>
        </p:nvSpPr>
        <p:spPr bwMode="auto">
          <a:xfrm>
            <a:off x="1505243" y="929625"/>
            <a:ext cx="5943742" cy="536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Aft>
                <a:spcPct val="0"/>
              </a:spcAft>
              <a:buFontTx/>
              <a:buNone/>
            </a:pPr>
            <a:endParaRPr kumimoji="1" lang="en-US" altLang="zh-TW" sz="1125" dirty="0">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None/>
            </a:pPr>
            <a:r>
              <a:rPr kumimoji="1" lang="en-US" altLang="zh-TW" sz="24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Committee on Gender Equity (CGE)</a:t>
            </a:r>
          </a:p>
          <a:p>
            <a:pPr eaLnBrk="0" fontAlgn="base" hangingPunct="0">
              <a:spcBef>
                <a:spcPct val="0"/>
              </a:spcBef>
              <a:spcAft>
                <a:spcPct val="0"/>
              </a:spcAft>
              <a:buFontTx/>
              <a:buNone/>
            </a:pPr>
            <a:r>
              <a:rPr kumimoji="1" lang="zh-TW" altLang="en-US" sz="2400" b="1"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性別平等</a:t>
            </a:r>
            <a:r>
              <a:rPr kumimoji="1" lang="zh-TW" altLang="en-US" sz="2400" b="1" dirty="0">
                <a:solidFill>
                  <a:srgbClr val="0070C0"/>
                </a:solidFill>
                <a:latin typeface="Times New Roman" panose="02020603050405020304" pitchFamily="18" charset="0"/>
                <a:ea typeface="標楷體" panose="03000509000000000000" pitchFamily="65" charset="-120"/>
              </a:rPr>
              <a:t>委員會</a:t>
            </a:r>
            <a:endParaRPr kumimoji="1" lang="en-US" altLang="zh-TW" sz="2400" b="1" dirty="0">
              <a:solidFill>
                <a:srgbClr val="0070C0"/>
              </a:solidFill>
              <a:latin typeface="Times New Roman" panose="02020603050405020304" pitchFamily="18" charset="0"/>
            </a:endParaRPr>
          </a:p>
          <a:p>
            <a:pPr eaLnBrk="0" fontAlgn="base" hangingPunct="0">
              <a:spcAft>
                <a:spcPct val="0"/>
              </a:spcAft>
              <a:buFontTx/>
              <a:buNone/>
            </a:pPr>
            <a:r>
              <a:rPr kumimoji="1" lang="en-US" altLang="zh-TW" sz="2400" dirty="0" smtClean="0">
                <a:solidFill>
                  <a:prstClr val="black"/>
                </a:solidFill>
                <a:latin typeface="Times New Roman" panose="02020603050405020304" pitchFamily="18" charset="0"/>
              </a:rPr>
              <a:t>Email </a:t>
            </a:r>
            <a:r>
              <a:rPr kumimoji="1" lang="zh-TW" altLang="en-US" sz="2400" dirty="0" smtClean="0">
                <a:solidFill>
                  <a:prstClr val="black"/>
                </a:solidFill>
                <a:latin typeface="Times New Roman" panose="02020603050405020304" pitchFamily="18" charset="0"/>
              </a:rPr>
              <a:t>電郵</a:t>
            </a:r>
            <a:r>
              <a:rPr kumimoji="1" lang="en-US" altLang="zh-TW" sz="2400" dirty="0" smtClean="0">
                <a:solidFill>
                  <a:prstClr val="black"/>
                </a:solidFill>
                <a:latin typeface="Times New Roman" panose="02020603050405020304" pitchFamily="18" charset="0"/>
              </a:rPr>
              <a:t>: </a:t>
            </a:r>
            <a:r>
              <a:rPr kumimoji="1" lang="en-US" altLang="zh-TW" sz="2400" dirty="0">
                <a:solidFill>
                  <a:prstClr val="black"/>
                </a:solidFill>
                <a:latin typeface="Times New Roman" panose="02020603050405020304" pitchFamily="18" charset="0"/>
              </a:rPr>
              <a:t>gender_equity@um.edu.mo</a:t>
            </a:r>
            <a:endParaRPr kumimoji="1" lang="zh-TW" altLang="zh-TW" sz="2400" dirty="0">
              <a:solidFill>
                <a:prstClr val="black"/>
              </a:solidFill>
              <a:latin typeface="Times New Roman" panose="02020603050405020304" pitchFamily="18" charset="0"/>
            </a:endParaRPr>
          </a:p>
          <a:p>
            <a:pPr eaLnBrk="0" fontAlgn="base" hangingPunct="0">
              <a:spcAft>
                <a:spcPct val="0"/>
              </a:spcAft>
              <a:buFont typeface="Arial" panose="020B0604020202020204" pitchFamily="34" charset="0"/>
              <a:buNone/>
            </a:pPr>
            <a:r>
              <a:rPr kumimoji="1" lang="en-US" altLang="zh-TW" sz="2400" dirty="0" smtClean="0">
                <a:solidFill>
                  <a:prstClr val="black"/>
                </a:solidFill>
                <a:latin typeface="Times New Roman" panose="02020603050405020304" pitchFamily="18" charset="0"/>
              </a:rPr>
              <a:t>Webpage </a:t>
            </a:r>
            <a:r>
              <a:rPr kumimoji="1" lang="zh-TW" altLang="en-US" sz="2400" dirty="0" smtClean="0">
                <a:solidFill>
                  <a:prstClr val="black"/>
                </a:solidFill>
                <a:latin typeface="Times New Roman" panose="02020603050405020304" pitchFamily="18" charset="0"/>
              </a:rPr>
              <a:t>網頁</a:t>
            </a:r>
            <a:r>
              <a:rPr kumimoji="1" lang="en-US" altLang="zh-TW" sz="2400" dirty="0" smtClean="0">
                <a:solidFill>
                  <a:prstClr val="black"/>
                </a:solidFill>
                <a:latin typeface="Times New Roman" panose="02020603050405020304" pitchFamily="18" charset="0"/>
              </a:rPr>
              <a:t>: </a:t>
            </a:r>
            <a:r>
              <a:rPr kumimoji="1" lang="en-US" altLang="zh-TW" sz="2400" dirty="0">
                <a:solidFill>
                  <a:prstClr val="black"/>
                </a:solidFill>
                <a:latin typeface="Times New Roman" panose="02020603050405020304" pitchFamily="18" charset="0"/>
              </a:rPr>
              <a:t>https://cge.um.edu.mo/</a:t>
            </a:r>
            <a:endParaRPr kumimoji="1" lang="zh-TW" altLang="zh-TW" sz="2400" dirty="0">
              <a:solidFill>
                <a:prstClr val="black"/>
              </a:solidFill>
              <a:latin typeface="Times New Roman" panose="02020603050405020304" pitchFamily="18" charset="0"/>
            </a:endParaRPr>
          </a:p>
          <a:p>
            <a:pPr eaLnBrk="0" fontAlgn="base" hangingPunct="0">
              <a:spcAft>
                <a:spcPct val="0"/>
              </a:spcAft>
              <a:buFontTx/>
              <a:buNone/>
            </a:pPr>
            <a:endParaRPr kumimoji="1" lang="en-US" altLang="zh-TW" sz="2400" dirty="0">
              <a:solidFill>
                <a:prstClr val="black"/>
              </a:solidFill>
              <a:latin typeface="Times New Roman" panose="02020603050405020304" pitchFamily="18" charset="0"/>
            </a:endParaRPr>
          </a:p>
          <a:p>
            <a:pPr eaLnBrk="0" fontAlgn="base" hangingPunct="0">
              <a:spcAft>
                <a:spcPct val="0"/>
              </a:spcAft>
              <a:buFontTx/>
              <a:buNone/>
            </a:pPr>
            <a:endParaRPr kumimoji="1" lang="en-US" altLang="zh-TW" sz="2400" dirty="0">
              <a:solidFill>
                <a:prstClr val="black"/>
              </a:solidFill>
              <a:latin typeface="Times New Roman" panose="02020603050405020304" pitchFamily="18" charset="0"/>
            </a:endParaRPr>
          </a:p>
          <a:p>
            <a:pPr eaLnBrk="0" fontAlgn="base" hangingPunct="0">
              <a:spcAft>
                <a:spcPct val="0"/>
              </a:spcAft>
              <a:buFontTx/>
              <a:buNone/>
            </a:pPr>
            <a:endParaRPr kumimoji="1" lang="en-US" altLang="zh-TW" sz="2400" dirty="0">
              <a:solidFill>
                <a:prstClr val="black"/>
              </a:solidFill>
              <a:latin typeface="Times New Roman" panose="02020603050405020304" pitchFamily="18" charset="0"/>
            </a:endParaRPr>
          </a:p>
          <a:p>
            <a:pPr eaLnBrk="0" fontAlgn="base" hangingPunct="0">
              <a:spcAft>
                <a:spcPct val="0"/>
              </a:spcAft>
              <a:buFontTx/>
              <a:buNone/>
            </a:pPr>
            <a:endParaRPr kumimoji="1" lang="en-US" altLang="zh-TW" sz="2400" dirty="0">
              <a:solidFill>
                <a:prstClr val="black"/>
              </a:solidFill>
              <a:latin typeface="Times New Roman" panose="02020603050405020304" pitchFamily="18" charset="0"/>
            </a:endParaRPr>
          </a:p>
          <a:p>
            <a:pPr eaLnBrk="0" fontAlgn="base" hangingPunct="0">
              <a:spcAft>
                <a:spcPct val="0"/>
              </a:spcAft>
              <a:buFontTx/>
              <a:buNone/>
            </a:pPr>
            <a:endParaRPr kumimoji="1" lang="en-US" altLang="zh-TW" sz="2400" dirty="0">
              <a:solidFill>
                <a:prstClr val="black"/>
              </a:solidFill>
              <a:latin typeface="Times New Roman" panose="02020603050405020304" pitchFamily="18" charset="0"/>
            </a:endParaRPr>
          </a:p>
          <a:p>
            <a:pPr eaLnBrk="0" fontAlgn="base" hangingPunct="0">
              <a:spcAft>
                <a:spcPct val="0"/>
              </a:spcAft>
              <a:buFontTx/>
              <a:buNone/>
            </a:pPr>
            <a:r>
              <a:rPr kumimoji="1" lang="en-US" altLang="zh-TW" sz="2400" b="1" dirty="0">
                <a:solidFill>
                  <a:srgbClr val="0070C0"/>
                </a:solidFill>
                <a:latin typeface="Times New Roman" panose="02020603050405020304" pitchFamily="18" charset="0"/>
              </a:rPr>
              <a:t>Gender Equity Officer</a:t>
            </a:r>
          </a:p>
          <a:p>
            <a:pPr eaLnBrk="0" fontAlgn="base" hangingPunct="0">
              <a:spcBef>
                <a:spcPct val="0"/>
              </a:spcBef>
              <a:spcAft>
                <a:spcPct val="0"/>
              </a:spcAft>
              <a:buFontTx/>
              <a:buNone/>
            </a:pPr>
            <a:r>
              <a:rPr kumimoji="1" lang="zh-TW" altLang="en-US" sz="2400" b="1" dirty="0">
                <a:solidFill>
                  <a:srgbClr val="0070C0"/>
                </a:solidFill>
                <a:latin typeface="標楷體" panose="03000509000000000000" pitchFamily="65" charset="-120"/>
                <a:ea typeface="標楷體" panose="03000509000000000000" pitchFamily="65" charset="-120"/>
              </a:rPr>
              <a:t>性別平等</a:t>
            </a:r>
            <a:r>
              <a:rPr kumimoji="1" lang="zh-TW" altLang="en-US" sz="2400" b="1" dirty="0">
                <a:solidFill>
                  <a:srgbClr val="0070C0"/>
                </a:solidFill>
                <a:latin typeface="Times New Roman" panose="02020603050405020304" pitchFamily="18" charset="0"/>
                <a:ea typeface="標楷體" panose="03000509000000000000" pitchFamily="65" charset="-120"/>
              </a:rPr>
              <a:t>專員</a:t>
            </a:r>
            <a:endParaRPr kumimoji="1" lang="en-US" altLang="zh-TW" sz="2400" b="1" dirty="0">
              <a:solidFill>
                <a:srgbClr val="0070C0"/>
              </a:solidFill>
              <a:latin typeface="Times New Roman" panose="02020603050405020304" pitchFamily="18" charset="0"/>
            </a:endParaRPr>
          </a:p>
          <a:p>
            <a:pPr eaLnBrk="0" fontAlgn="base" hangingPunct="0">
              <a:spcAft>
                <a:spcPct val="0"/>
              </a:spcAft>
              <a:buFontTx/>
              <a:buNone/>
            </a:pPr>
            <a:r>
              <a:rPr kumimoji="1" lang="en-US" altLang="zh-TW" sz="2400" dirty="0" smtClean="0">
                <a:solidFill>
                  <a:prstClr val="black"/>
                </a:solidFill>
                <a:latin typeface="Times New Roman" panose="02020603050405020304" pitchFamily="18" charset="0"/>
              </a:rPr>
              <a:t>Email </a:t>
            </a:r>
            <a:r>
              <a:rPr kumimoji="1" lang="zh-TW" altLang="en-US" sz="2400" dirty="0" smtClean="0">
                <a:solidFill>
                  <a:prstClr val="black"/>
                </a:solidFill>
                <a:latin typeface="Times New Roman" panose="02020603050405020304" pitchFamily="18" charset="0"/>
              </a:rPr>
              <a:t>電郵</a:t>
            </a:r>
            <a:r>
              <a:rPr kumimoji="1" lang="en-US" altLang="zh-TW" sz="2400" dirty="0" smtClean="0">
                <a:solidFill>
                  <a:prstClr val="black"/>
                </a:solidFill>
                <a:latin typeface="Times New Roman" panose="02020603050405020304" pitchFamily="18" charset="0"/>
              </a:rPr>
              <a:t>: </a:t>
            </a:r>
            <a:r>
              <a:rPr kumimoji="1" lang="en-US" altLang="zh-TW" sz="2400" dirty="0">
                <a:solidFill>
                  <a:prstClr val="black"/>
                </a:solidFill>
                <a:latin typeface="Times New Roman" panose="02020603050405020304" pitchFamily="18" charset="0"/>
              </a:rPr>
              <a:t>GE_Officer@um.edu.mo</a:t>
            </a:r>
            <a:endParaRPr kumimoji="1" lang="zh-TW" altLang="zh-TW" sz="2400" dirty="0">
              <a:solidFill>
                <a:prstClr val="black"/>
              </a:solidFill>
              <a:latin typeface="Times New Roman" panose="02020603050405020304" pitchFamily="18" charset="0"/>
            </a:endParaRPr>
          </a:p>
          <a:p>
            <a:pPr eaLnBrk="0" fontAlgn="base" hangingPunct="0">
              <a:spcAft>
                <a:spcPct val="0"/>
              </a:spcAft>
              <a:buFontTx/>
              <a:buNone/>
            </a:pPr>
            <a:endParaRPr kumimoji="1" lang="zh-TW" altLang="zh-TW" sz="1800" dirty="0">
              <a:solidFill>
                <a:prstClr val="black"/>
              </a:solidFill>
              <a:latin typeface="新細明體"/>
            </a:endParaRPr>
          </a:p>
        </p:txBody>
      </p:sp>
      <p:pic>
        <p:nvPicPr>
          <p:cNvPr id="14"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0039" y="2889459"/>
            <a:ext cx="1905000" cy="1905000"/>
          </a:xfrm>
          <a:prstGeom prst="rect">
            <a:avLst/>
          </a:prstGeom>
        </p:spPr>
      </p:pic>
      <p:sp>
        <p:nvSpPr>
          <p:cNvPr id="15" name="Rectangle 2"/>
          <p:cNvSpPr>
            <a:spLocks noChangeArrowheads="1"/>
          </p:cNvSpPr>
          <p:nvPr/>
        </p:nvSpPr>
        <p:spPr bwMode="auto">
          <a:xfrm>
            <a:off x="1403648" y="109464"/>
            <a:ext cx="75868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sz="40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Contact </a:t>
            </a:r>
            <a:r>
              <a:rPr lang="en-US" altLang="zh-TW" sz="40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Points</a:t>
            </a:r>
            <a:r>
              <a:rPr lang="zh-TW" altLang="en-US" sz="40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 </a:t>
            </a:r>
            <a:r>
              <a:rPr lang="zh-TW" altLang="en-US" sz="32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聯絡方式</a:t>
            </a:r>
            <a:endParaRPr lang="en-US" altLang="zh-TW" sz="32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p:txBody>
      </p:sp>
      <p:pic>
        <p:nvPicPr>
          <p:cNvPr id="2" name="圖片 1"/>
          <p:cNvPicPr>
            <a:picLocks noChangeAspect="1"/>
          </p:cNvPicPr>
          <p:nvPr/>
        </p:nvPicPr>
        <p:blipFill>
          <a:blip r:embed="rId5"/>
          <a:stretch>
            <a:fillRect/>
          </a:stretch>
        </p:blipFill>
        <p:spPr>
          <a:xfrm>
            <a:off x="6624753" y="1355806"/>
            <a:ext cx="2421978" cy="4896993"/>
          </a:xfrm>
          <a:prstGeom prst="rect">
            <a:avLst/>
          </a:prstGeom>
        </p:spPr>
      </p:pic>
      <p:sp>
        <p:nvSpPr>
          <p:cNvPr id="6" name="Slide Number Placeholder 5"/>
          <p:cNvSpPr>
            <a:spLocks noGrp="1"/>
          </p:cNvSpPr>
          <p:nvPr>
            <p:ph type="sldNum" sz="quarter" idx="12"/>
          </p:nvPr>
        </p:nvSpPr>
        <p:spPr>
          <a:xfrm>
            <a:off x="8459106" y="6314863"/>
            <a:ext cx="395510" cy="279400"/>
          </a:xfrm>
        </p:spPr>
        <p:txBody>
          <a:bodyPr/>
          <a:lstStyle/>
          <a:p>
            <a:fld id="{1D4B6336-8E58-4E1D-8C10-120C700EAB1F}" type="slidenum">
              <a:rPr lang="zh-HK" altLang="en-US" smtClean="0">
                <a:solidFill>
                  <a:prstClr val="black"/>
                </a:solidFill>
                <a:latin typeface="Times New Roman" panose="02020603050405020304" pitchFamily="18" charset="0"/>
                <a:cs typeface="Times New Roman" panose="02020603050405020304" pitchFamily="18" charset="0"/>
              </a:rPr>
              <a:pPr/>
              <a:t>36</a:t>
            </a:fld>
            <a:endParaRPr lang="zh-HK" alt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982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5400" b="1" dirty="0" smtClean="0"/>
              <a:t>Q &amp; A</a:t>
            </a:r>
            <a:endParaRPr lang="en-US" sz="5400" b="1" dirty="0"/>
          </a:p>
        </p:txBody>
      </p:sp>
      <p:sp>
        <p:nvSpPr>
          <p:cNvPr id="4" name="Slide Number Placeholder 3"/>
          <p:cNvSpPr>
            <a:spLocks noGrp="1"/>
          </p:cNvSpPr>
          <p:nvPr>
            <p:ph type="sldNum" sz="quarter" idx="12"/>
          </p:nvPr>
        </p:nvSpPr>
        <p:spPr/>
        <p:txBody>
          <a:bodyPr/>
          <a:lstStyle/>
          <a:p>
            <a:fld id="{1D4B6336-8E58-4E1D-8C10-120C700EAB1F}" type="slidenum">
              <a:rPr lang="zh-HK" altLang="en-US" smtClean="0">
                <a:solidFill>
                  <a:prstClr val="black"/>
                </a:solidFill>
              </a:rPr>
              <a:pPr/>
              <a:t>37</a:t>
            </a:fld>
            <a:endParaRPr lang="zh-HK" altLang="en-US">
              <a:solidFill>
                <a:prstClr val="black"/>
              </a:solidFill>
            </a:endParaRPr>
          </a:p>
        </p:txBody>
      </p:sp>
    </p:spTree>
    <p:extLst>
      <p:ext uri="{BB962C8B-B14F-4D97-AF65-F5344CB8AC3E}">
        <p14:creationId xmlns:p14="http://schemas.microsoft.com/office/powerpoint/2010/main" val="2942633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Slide Number Placeholder 5"/>
          <p:cNvSpPr txBox="1">
            <a:spLocks noGrp="1"/>
          </p:cNvSpPr>
          <p:nvPr/>
        </p:nvSpPr>
        <p:spPr bwMode="auto">
          <a:xfrm>
            <a:off x="6988175" y="62849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微軟正黑體" panose="020B0604030504040204" pitchFamily="34" charset="-12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微軟正黑體" panose="020B0604030504040204" pitchFamily="34" charset="-12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9pPr>
          </a:lstStyle>
          <a:p>
            <a:pPr algn="r">
              <a:spcBef>
                <a:spcPct val="0"/>
              </a:spcBef>
              <a:buClrTx/>
              <a:buSzTx/>
              <a:buFontTx/>
              <a:buNone/>
            </a:pPr>
            <a:fld id="{8DC099D6-2A92-4DDF-BF63-97FC0AA3B97F}" type="slidenum">
              <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pPr algn="r">
                <a:spcBef>
                  <a:spcPct val="0"/>
                </a:spcBef>
                <a:buClrTx/>
                <a:buSzTx/>
                <a:buFontTx/>
                <a:buNone/>
              </a:pPr>
              <a:t>38</a:t>
            </a:fld>
            <a:endPar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2" name="Rectangle 2"/>
          <p:cNvSpPr txBox="1">
            <a:spLocks noChangeArrowheads="1"/>
          </p:cNvSpPr>
          <p:nvPr/>
        </p:nvSpPr>
        <p:spPr>
          <a:xfrm>
            <a:off x="1919288" y="2349500"/>
            <a:ext cx="5588000" cy="1439863"/>
          </a:xfrm>
          <a:prstGeom prst="rect">
            <a:avLst/>
          </a:prstGeom>
        </p:spPr>
        <p:txBody>
          <a:bodyPr anchor="ct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fontAlgn="auto">
              <a:spcAft>
                <a:spcPts val="0"/>
              </a:spcAft>
              <a:defRPr/>
            </a:pPr>
            <a:endParaRPr lang="en-US" altLang="zh-TW" sz="6600" b="1" dirty="0">
              <a:solidFill>
                <a:srgbClr val="008080"/>
              </a:solidFill>
              <a:latin typeface="新細明體" panose="02020500000000000000" pitchFamily="18" charset="-120"/>
              <a:ea typeface="新細明體" panose="02020500000000000000" pitchFamily="18" charset="-120"/>
            </a:endParaRPr>
          </a:p>
        </p:txBody>
      </p:sp>
      <p:sp>
        <p:nvSpPr>
          <p:cNvPr id="49157" name="WordArt 33"/>
          <p:cNvSpPr>
            <a:spLocks noChangeArrowheads="1" noChangeShapeType="1" noTextEdit="1"/>
          </p:cNvSpPr>
          <p:nvPr/>
        </p:nvSpPr>
        <p:spPr bwMode="auto">
          <a:xfrm>
            <a:off x="660400" y="6323013"/>
            <a:ext cx="1430338" cy="182562"/>
          </a:xfrm>
          <a:prstGeom prst="rect">
            <a:avLst/>
          </a:prstGeom>
        </p:spPr>
        <p:txBody>
          <a:bodyPr wrap="none" fromWordArt="1">
            <a:prstTxWarp prst="textPlain">
              <a:avLst>
                <a:gd name="adj" fmla="val 50000"/>
              </a:avLst>
            </a:prstTxWarp>
          </a:bodyPr>
          <a:lstStyle/>
          <a:p>
            <a:pPr algn="ctr"/>
            <a:endParaRPr lang="en-US" sz="1200" kern="10">
              <a:ln w="9525">
                <a:solidFill>
                  <a:srgbClr val="404040"/>
                </a:solidFill>
                <a:round/>
                <a:headEnd/>
                <a:tailEnd/>
              </a:ln>
              <a:solidFill>
                <a:srgbClr val="404040"/>
              </a:solidFill>
              <a:latin typeface="STKaiti" panose="02010600040101010101" pitchFamily="2" charset="-122"/>
              <a:ea typeface="STKaiti" panose="02010600040101010101" pitchFamily="2" charset="-122"/>
            </a:endParaRPr>
          </a:p>
        </p:txBody>
      </p:sp>
      <p:sp>
        <p:nvSpPr>
          <p:cNvPr id="7" name="Rectangle 6"/>
          <p:cNvSpPr/>
          <p:nvPr/>
        </p:nvSpPr>
        <p:spPr>
          <a:xfrm>
            <a:off x="1505459" y="1196752"/>
            <a:ext cx="7384321" cy="6001643"/>
          </a:xfrm>
          <a:prstGeom prst="rect">
            <a:avLst/>
          </a:prstGeom>
        </p:spPr>
        <p:txBody>
          <a:bodyPr wrap="square">
            <a:spAutoFit/>
          </a:bodyPr>
          <a:lstStyle/>
          <a:p>
            <a:pPr marL="457200" indent="-457200">
              <a:spcAft>
                <a:spcPts val="1800"/>
              </a:spcAft>
              <a:buClr>
                <a:prstClr val="black">
                  <a:lumMod val="65000"/>
                  <a:lumOff val="35000"/>
                </a:prstClr>
              </a:buClr>
              <a:buSzPct val="80000"/>
              <a:buFont typeface="Wingdings" panose="05000000000000000000" pitchFamily="2" charset="2"/>
              <a:buChar char="ü"/>
              <a:defRPr/>
            </a:pPr>
            <a:r>
              <a:rPr kumimoji="1" lang="en-US" altLang="zh-TW" dirty="0">
                <a:solidFill>
                  <a:prstClr val="black"/>
                </a:solidFill>
                <a:latin typeface="Arial" panose="020B0604020202020204" pitchFamily="34" charset="0"/>
              </a:rPr>
              <a:t>What if I am not the parties involved but I only witnessed or observed unwelcomed and inappropriate sexual behaviors happened on campus</a:t>
            </a:r>
            <a:r>
              <a:rPr kumimoji="1" lang="en-US" altLang="zh-TW" dirty="0" smtClean="0">
                <a:solidFill>
                  <a:prstClr val="black"/>
                </a:solidFill>
                <a:latin typeface="Arial" panose="020B0604020202020204" pitchFamily="34" charset="0"/>
              </a:rPr>
              <a:t>?</a:t>
            </a:r>
            <a:br>
              <a:rPr kumimoji="1" lang="en-US" altLang="zh-TW" dirty="0" smtClean="0">
                <a:solidFill>
                  <a:prstClr val="black"/>
                </a:solidFill>
                <a:latin typeface="Arial" panose="020B0604020202020204" pitchFamily="34" charset="0"/>
              </a:rPr>
            </a:br>
            <a:r>
              <a:rPr kumimoji="1" lang="zh-TW" altLang="en-US" dirty="0" smtClean="0">
                <a:solidFill>
                  <a:prstClr val="black"/>
                </a:solidFill>
                <a:latin typeface="Arial" panose="020B0604020202020204" pitchFamily="34" charset="0"/>
              </a:rPr>
              <a:t>如果</a:t>
            </a:r>
            <a:r>
              <a:rPr kumimoji="1" lang="zh-TW" altLang="en-US" dirty="0">
                <a:solidFill>
                  <a:prstClr val="black"/>
                </a:solidFill>
                <a:latin typeface="Arial" panose="020B0604020202020204" pitchFamily="34" charset="0"/>
              </a:rPr>
              <a:t>我不是</a:t>
            </a:r>
            <a:r>
              <a:rPr kumimoji="1" lang="zh-TW" altLang="en-US" dirty="0" smtClean="0">
                <a:solidFill>
                  <a:prstClr val="black"/>
                </a:solidFill>
                <a:latin typeface="Arial" panose="020B0604020202020204" pitchFamily="34" charset="0"/>
              </a:rPr>
              <a:t>當事人，我只是</a:t>
            </a:r>
            <a:r>
              <a:rPr lang="zh-TW" altLang="en-US" dirty="0">
                <a:solidFill>
                  <a:prstClr val="black"/>
                </a:solidFill>
              </a:rPr>
              <a:t>在校園裡</a:t>
            </a:r>
            <a:r>
              <a:rPr kumimoji="1" lang="zh-TW" altLang="en-US" dirty="0">
                <a:solidFill>
                  <a:prstClr val="black"/>
                </a:solidFill>
                <a:latin typeface="Arial" panose="020B0604020202020204" pitchFamily="34" charset="0"/>
              </a:rPr>
              <a:t>目睹</a:t>
            </a:r>
            <a:r>
              <a:rPr kumimoji="1" lang="zh-TW" altLang="en-US" dirty="0" smtClean="0">
                <a:solidFill>
                  <a:prstClr val="black"/>
                </a:solidFill>
                <a:latin typeface="Arial" panose="020B0604020202020204" pitchFamily="34" charset="0"/>
              </a:rPr>
              <a:t>或發現不恰當的</a:t>
            </a:r>
            <a:r>
              <a:rPr lang="zh-TW" altLang="en-US" dirty="0">
                <a:solidFill>
                  <a:prstClr val="black"/>
                </a:solidFill>
              </a:rPr>
              <a:t>性行為</a:t>
            </a:r>
            <a:r>
              <a:rPr lang="zh-TW" altLang="en-US" dirty="0" smtClean="0">
                <a:solidFill>
                  <a:prstClr val="black"/>
                </a:solidFill>
              </a:rPr>
              <a:t>，我</a:t>
            </a:r>
            <a:r>
              <a:rPr lang="zh-TW" altLang="en-US" dirty="0">
                <a:solidFill>
                  <a:prstClr val="black"/>
                </a:solidFill>
              </a:rPr>
              <a:t>該</a:t>
            </a:r>
            <a:r>
              <a:rPr lang="zh-TW" altLang="en-US" dirty="0" smtClean="0">
                <a:solidFill>
                  <a:prstClr val="black"/>
                </a:solidFill>
              </a:rPr>
              <a:t>怎樣做 ？</a:t>
            </a:r>
            <a:endParaRPr kumimoji="1" lang="en-US" altLang="zh-TW" dirty="0">
              <a:solidFill>
                <a:prstClr val="black"/>
              </a:solidFill>
              <a:latin typeface="Arial" panose="020B0604020202020204" pitchFamily="34" charset="0"/>
            </a:endParaRPr>
          </a:p>
          <a:p>
            <a:pPr marL="457200" indent="-457200">
              <a:spcAft>
                <a:spcPts val="1800"/>
              </a:spcAft>
              <a:buClr>
                <a:prstClr val="black">
                  <a:lumMod val="65000"/>
                  <a:lumOff val="35000"/>
                </a:prstClr>
              </a:buClr>
              <a:buSzPct val="80000"/>
              <a:buFont typeface="Wingdings" panose="05000000000000000000" pitchFamily="2" charset="2"/>
              <a:buChar char="ü"/>
              <a:defRPr/>
            </a:pPr>
            <a:r>
              <a:rPr kumimoji="1" lang="en-US" altLang="zh-TW" dirty="0">
                <a:solidFill>
                  <a:prstClr val="black"/>
                </a:solidFill>
                <a:latin typeface="Arial" panose="020B0604020202020204" pitchFamily="34" charset="0"/>
              </a:rPr>
              <a:t>What if another person thinks he/she was insulted, offended or threatened by me (intentional or unintentional</a:t>
            </a:r>
            <a:r>
              <a:rPr kumimoji="1" lang="en-US" altLang="zh-TW" dirty="0" smtClean="0">
                <a:solidFill>
                  <a:prstClr val="black"/>
                </a:solidFill>
                <a:latin typeface="Arial" panose="020B0604020202020204" pitchFamily="34" charset="0"/>
              </a:rPr>
              <a:t>)?</a:t>
            </a:r>
            <a:br>
              <a:rPr kumimoji="1" lang="en-US" altLang="zh-TW" dirty="0" smtClean="0">
                <a:solidFill>
                  <a:prstClr val="black"/>
                </a:solidFill>
                <a:latin typeface="Arial" panose="020B0604020202020204" pitchFamily="34" charset="0"/>
              </a:rPr>
            </a:br>
            <a:r>
              <a:rPr lang="zh-TW" altLang="en-US" dirty="0" smtClean="0">
                <a:solidFill>
                  <a:prstClr val="black"/>
                </a:solidFill>
              </a:rPr>
              <a:t>如果</a:t>
            </a:r>
            <a:r>
              <a:rPr lang="zh-TW" altLang="en-US" dirty="0">
                <a:solidFill>
                  <a:prstClr val="black"/>
                </a:solidFill>
              </a:rPr>
              <a:t>有人認為我侮辱，冒犯或</a:t>
            </a:r>
            <a:r>
              <a:rPr lang="zh-TW" altLang="en-US" dirty="0" smtClean="0">
                <a:solidFill>
                  <a:prstClr val="black"/>
                </a:solidFill>
              </a:rPr>
              <a:t>威嚇了他</a:t>
            </a:r>
            <a:r>
              <a:rPr lang="en-US" altLang="zh-TW" dirty="0">
                <a:solidFill>
                  <a:prstClr val="black"/>
                </a:solidFill>
              </a:rPr>
              <a:t>/</a:t>
            </a:r>
            <a:r>
              <a:rPr lang="zh-TW" altLang="en-US" dirty="0" smtClean="0">
                <a:solidFill>
                  <a:prstClr val="black"/>
                </a:solidFill>
              </a:rPr>
              <a:t>她（有意</a:t>
            </a:r>
            <a:r>
              <a:rPr lang="zh-TW" altLang="en-US" dirty="0">
                <a:solidFill>
                  <a:prstClr val="black"/>
                </a:solidFill>
              </a:rPr>
              <a:t>或</a:t>
            </a:r>
            <a:r>
              <a:rPr lang="zh-TW" altLang="en-US" dirty="0" smtClean="0">
                <a:solidFill>
                  <a:prstClr val="black"/>
                </a:solidFill>
              </a:rPr>
              <a:t>無意</a:t>
            </a:r>
            <a:r>
              <a:rPr lang="zh-TW" altLang="en-US" dirty="0">
                <a:solidFill>
                  <a:prstClr val="black"/>
                </a:solidFill>
              </a:rPr>
              <a:t>）</a:t>
            </a:r>
            <a:r>
              <a:rPr lang="zh-TW" altLang="en-US" dirty="0" smtClean="0">
                <a:solidFill>
                  <a:prstClr val="black"/>
                </a:solidFill>
              </a:rPr>
              <a:t>，</a:t>
            </a:r>
            <a:r>
              <a:rPr lang="zh-TW" altLang="en-US" dirty="0">
                <a:solidFill>
                  <a:prstClr val="black"/>
                </a:solidFill>
              </a:rPr>
              <a:t>我</a:t>
            </a:r>
            <a:r>
              <a:rPr lang="zh-TW" altLang="en-US" dirty="0" smtClean="0">
                <a:solidFill>
                  <a:prstClr val="black"/>
                </a:solidFill>
              </a:rPr>
              <a:t>該</a:t>
            </a:r>
            <a:r>
              <a:rPr lang="zh-TW" altLang="en-US" dirty="0">
                <a:solidFill>
                  <a:prstClr val="black"/>
                </a:solidFill>
              </a:rPr>
              <a:t>怎樣做</a:t>
            </a:r>
            <a:r>
              <a:rPr lang="zh-TW" altLang="en-US" dirty="0" smtClean="0">
                <a:solidFill>
                  <a:prstClr val="black"/>
                </a:solidFill>
              </a:rPr>
              <a:t>？</a:t>
            </a:r>
            <a:endParaRPr lang="en-US" altLang="zh-TW" dirty="0" smtClean="0">
              <a:solidFill>
                <a:prstClr val="black"/>
              </a:solidFill>
            </a:endParaRPr>
          </a:p>
          <a:p>
            <a:pPr marL="457200" indent="-457200">
              <a:spcAft>
                <a:spcPts val="1800"/>
              </a:spcAft>
              <a:buClr>
                <a:prstClr val="black">
                  <a:lumMod val="65000"/>
                  <a:lumOff val="35000"/>
                </a:prstClr>
              </a:buClr>
              <a:buSzPct val="80000"/>
              <a:buFont typeface="Wingdings" panose="05000000000000000000" pitchFamily="2" charset="2"/>
              <a:buChar char="ü"/>
              <a:defRPr/>
            </a:pPr>
            <a:r>
              <a:rPr kumimoji="1" lang="en-US" altLang="zh-TW" dirty="0" smtClean="0">
                <a:solidFill>
                  <a:prstClr val="black"/>
                </a:solidFill>
                <a:latin typeface="Arial" panose="020B0604020202020204" pitchFamily="34" charset="0"/>
              </a:rPr>
              <a:t>…</a:t>
            </a:r>
            <a:r>
              <a:rPr kumimoji="1" lang="en-US" altLang="zh-TW" dirty="0">
                <a:solidFill>
                  <a:prstClr val="black"/>
                </a:solidFill>
                <a:latin typeface="Arial" panose="020B0604020202020204" pitchFamily="34" charset="0"/>
              </a:rPr>
              <a:t>Should face the problem seriously and consider his/her feeling, meanwhile stop the behaviors and  extend a sincere </a:t>
            </a:r>
            <a:r>
              <a:rPr kumimoji="1" lang="en-US" altLang="zh-TW" dirty="0" smtClean="0">
                <a:solidFill>
                  <a:prstClr val="black"/>
                </a:solidFill>
                <a:latin typeface="Arial" panose="020B0604020202020204" pitchFamily="34" charset="0"/>
              </a:rPr>
              <a:t>apology.</a:t>
            </a:r>
            <a:br>
              <a:rPr kumimoji="1" lang="en-US" altLang="zh-TW" dirty="0" smtClean="0">
                <a:solidFill>
                  <a:prstClr val="black"/>
                </a:solidFill>
                <a:latin typeface="Arial" panose="020B0604020202020204" pitchFamily="34" charset="0"/>
              </a:rPr>
            </a:br>
            <a:r>
              <a:rPr kumimoji="1" lang="en-US" altLang="zh-TW" dirty="0" smtClean="0">
                <a:solidFill>
                  <a:prstClr val="black"/>
                </a:solidFill>
                <a:latin typeface="Arial" panose="020B0604020202020204" pitchFamily="34" charset="0"/>
              </a:rPr>
              <a:t>…</a:t>
            </a:r>
            <a:r>
              <a:rPr kumimoji="1" lang="zh-TW" altLang="en-US" dirty="0" smtClean="0">
                <a:solidFill>
                  <a:prstClr val="black"/>
                </a:solidFill>
                <a:latin typeface="Arial" panose="020B0604020202020204" pitchFamily="34" charset="0"/>
              </a:rPr>
              <a:t>我</a:t>
            </a:r>
            <a:r>
              <a:rPr lang="zh-TW" altLang="en-US" dirty="0" smtClean="0">
                <a:solidFill>
                  <a:prstClr val="black"/>
                </a:solidFill>
              </a:rPr>
              <a:t>應該認真面對</a:t>
            </a:r>
            <a:r>
              <a:rPr lang="zh-TW" altLang="en-US" dirty="0">
                <a:solidFill>
                  <a:prstClr val="black"/>
                </a:solidFill>
              </a:rPr>
              <a:t>問題，考慮他</a:t>
            </a:r>
            <a:r>
              <a:rPr lang="en-US" altLang="zh-TW" dirty="0">
                <a:solidFill>
                  <a:prstClr val="black"/>
                </a:solidFill>
              </a:rPr>
              <a:t>/</a:t>
            </a:r>
            <a:r>
              <a:rPr lang="zh-TW" altLang="en-US" dirty="0">
                <a:solidFill>
                  <a:prstClr val="black"/>
                </a:solidFill>
              </a:rPr>
              <a:t>她的感受</a:t>
            </a:r>
            <a:r>
              <a:rPr lang="zh-TW" altLang="en-US" dirty="0" smtClean="0">
                <a:solidFill>
                  <a:prstClr val="black"/>
                </a:solidFill>
              </a:rPr>
              <a:t>，停止有關行為，並真心道歉。</a:t>
            </a:r>
            <a:endParaRPr kumimoji="1" lang="en-US" altLang="zh-TW" dirty="0" smtClean="0">
              <a:solidFill>
                <a:prstClr val="black"/>
              </a:solidFill>
              <a:latin typeface="Arial" panose="020B0604020202020204" pitchFamily="34" charset="0"/>
            </a:endParaRPr>
          </a:p>
          <a:p>
            <a:pPr marL="457200" indent="-457200">
              <a:spcAft>
                <a:spcPts val="1800"/>
              </a:spcAft>
              <a:buClr>
                <a:prstClr val="black">
                  <a:lumMod val="65000"/>
                  <a:lumOff val="35000"/>
                </a:prstClr>
              </a:buClr>
              <a:buSzPct val="80000"/>
              <a:buFont typeface="Wingdings" panose="05000000000000000000" pitchFamily="2" charset="2"/>
              <a:buChar char="ü"/>
              <a:defRPr/>
            </a:pPr>
            <a:r>
              <a:rPr kumimoji="1" lang="en-US" altLang="zh-TW" dirty="0" smtClean="0">
                <a:latin typeface="Arial" panose="020B0604020202020204" pitchFamily="34" charset="0"/>
              </a:rPr>
              <a:t>What </a:t>
            </a:r>
            <a:r>
              <a:rPr kumimoji="1" lang="en-US" altLang="zh-TW" dirty="0">
                <a:latin typeface="Arial" panose="020B0604020202020204" pitchFamily="34" charset="0"/>
              </a:rPr>
              <a:t>if the person I am interested in did not say “No” to me, that is an automatic “Yes</a:t>
            </a:r>
            <a:r>
              <a:rPr kumimoji="1" lang="en-US" altLang="zh-TW" dirty="0" smtClean="0">
                <a:latin typeface="Arial" panose="020B0604020202020204" pitchFamily="34" charset="0"/>
              </a:rPr>
              <a:t>”?</a:t>
            </a:r>
            <a:br>
              <a:rPr kumimoji="1" lang="en-US" altLang="zh-TW" dirty="0" smtClean="0">
                <a:latin typeface="Arial" panose="020B0604020202020204" pitchFamily="34" charset="0"/>
              </a:rPr>
            </a:br>
            <a:r>
              <a:rPr lang="zh-TW" altLang="en-US" dirty="0" smtClean="0"/>
              <a:t>如果我有好感的那個人</a:t>
            </a:r>
            <a:r>
              <a:rPr lang="zh-TW" altLang="en-US" dirty="0"/>
              <a:t>沒有對我說“不願意”，即代表他</a:t>
            </a:r>
            <a:r>
              <a:rPr lang="en-US" altLang="zh-TW" dirty="0"/>
              <a:t>/</a:t>
            </a:r>
            <a:r>
              <a:rPr lang="zh-TW" altLang="en-US" dirty="0"/>
              <a:t>她</a:t>
            </a:r>
            <a:r>
              <a:rPr lang="zh-TW" altLang="en-US" dirty="0" smtClean="0"/>
              <a:t>“願意”？</a:t>
            </a:r>
            <a:endParaRPr lang="zh-TW" altLang="en-US" dirty="0"/>
          </a:p>
          <a:p>
            <a:pPr marL="457200" indent="-457200">
              <a:spcAft>
                <a:spcPts val="1800"/>
              </a:spcAft>
              <a:buClr>
                <a:prstClr val="black">
                  <a:lumMod val="65000"/>
                  <a:lumOff val="35000"/>
                </a:prstClr>
              </a:buClr>
              <a:buSzPct val="80000"/>
              <a:buFont typeface="Wingdings" panose="05000000000000000000" pitchFamily="2" charset="2"/>
              <a:buChar char="ü"/>
              <a:defRPr/>
            </a:pPr>
            <a:endParaRPr kumimoji="1" lang="en-US" altLang="zh-TW" dirty="0">
              <a:solidFill>
                <a:prstClr val="black"/>
              </a:solidFill>
              <a:latin typeface="Arial" panose="020B0604020202020204" pitchFamily="34" charset="0"/>
            </a:endParaRPr>
          </a:p>
        </p:txBody>
      </p:sp>
      <p:sp>
        <p:nvSpPr>
          <p:cNvPr id="8" name="Rectangle 2"/>
          <p:cNvSpPr txBox="1">
            <a:spLocks noChangeArrowheads="1"/>
          </p:cNvSpPr>
          <p:nvPr/>
        </p:nvSpPr>
        <p:spPr>
          <a:xfrm>
            <a:off x="1777756" y="74428"/>
            <a:ext cx="7112024" cy="1295400"/>
          </a:xfrm>
          <a:prstGeom prst="rect">
            <a:avLst/>
          </a:prstGeom>
        </p:spPr>
        <p:txBody>
          <a:bodyPr anchor="ctr">
            <a:normAutofit/>
          </a:bodyP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fontAlgn="auto">
              <a:spcAft>
                <a:spcPts val="0"/>
              </a:spcAft>
              <a:defRPr/>
            </a:pPr>
            <a:r>
              <a:rPr kumimoji="1" lang="en-US" altLang="zh-TW"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What </a:t>
            </a:r>
            <a:r>
              <a:rPr kumimoji="1" lang="en-US" altLang="zh-TW" sz="36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if </a:t>
            </a:r>
            <a:r>
              <a:rPr kumimoji="1" lang="zh-TW" altLang="en-US" sz="36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如果</a:t>
            </a:r>
            <a:r>
              <a:rPr kumimoji="1" lang="en-US" altLang="zh-TW" sz="36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a:t>
            </a:r>
            <a:endParaRPr kumimoji="1" lang="en-US" altLang="zh-TW"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p:txBody>
      </p:sp>
    </p:spTree>
    <p:extLst>
      <p:ext uri="{BB962C8B-B14F-4D97-AF65-F5344CB8AC3E}">
        <p14:creationId xmlns:p14="http://schemas.microsoft.com/office/powerpoint/2010/main" val="4154624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7384"/>
            <a:ext cx="9227940" cy="6912000"/>
          </a:xfrm>
          <a:prstGeom prst="rect">
            <a:avLst/>
          </a:prstGeom>
        </p:spPr>
      </p:pic>
      <p:sp>
        <p:nvSpPr>
          <p:cNvPr id="3" name="Text Box 4"/>
          <p:cNvSpPr txBox="1">
            <a:spLocks noChangeArrowheads="1"/>
          </p:cNvSpPr>
          <p:nvPr/>
        </p:nvSpPr>
        <p:spPr bwMode="auto">
          <a:xfrm>
            <a:off x="1691680" y="1844675"/>
            <a:ext cx="66246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endParaRPr lang="en-US" altLang="zh-TW" sz="2800" dirty="0">
              <a:solidFill>
                <a:prstClr val="black"/>
              </a:solidFill>
            </a:endParaRPr>
          </a:p>
        </p:txBody>
      </p:sp>
      <p:sp>
        <p:nvSpPr>
          <p:cNvPr id="6" name="Content Placeholder 2"/>
          <p:cNvSpPr>
            <a:spLocks noGrp="1"/>
          </p:cNvSpPr>
          <p:nvPr>
            <p:ph idx="1"/>
          </p:nvPr>
        </p:nvSpPr>
        <p:spPr>
          <a:xfrm>
            <a:off x="1691680" y="1195011"/>
            <a:ext cx="7443420" cy="3728104"/>
          </a:xfrm>
        </p:spPr>
        <p:txBody>
          <a:bodyPr>
            <a:noAutofit/>
          </a:bodyPr>
          <a:lstStyle/>
          <a:p>
            <a:pPr marL="0" indent="0" algn="just">
              <a:spcAft>
                <a:spcPts val="1800"/>
              </a:spcAft>
              <a:buClr>
                <a:srgbClr val="7030A0"/>
              </a:buClr>
              <a:buNone/>
              <a:defRPr/>
            </a:pPr>
            <a:r>
              <a:rPr lang="en-US" sz="1800" dirty="0">
                <a:latin typeface="Arial" panose="020B0604020202020204" pitchFamily="34" charset="0"/>
                <a:cs typeface="Arial" panose="020B0604020202020204" pitchFamily="34" charset="0"/>
              </a:rPr>
              <a:t>It is essential that all the University members respect one another to maintain an academic and work environment that is free from </a:t>
            </a:r>
            <a:r>
              <a:rPr lang="en-US" sz="1800" dirty="0">
                <a:solidFill>
                  <a:schemeClr val="accent2"/>
                </a:solidFill>
                <a:latin typeface="Arial" panose="020B0604020202020204" pitchFamily="34" charset="0"/>
                <a:cs typeface="Arial" panose="020B0604020202020204" pitchFamily="34" charset="0"/>
              </a:rPr>
              <a:t>sexual harassment and sexual bullying</a:t>
            </a:r>
            <a:r>
              <a:rPr lang="en-US" sz="1800" dirty="0" smtClean="0">
                <a:solidFill>
                  <a:schemeClr val="accent2"/>
                </a:solidFill>
                <a:latin typeface="Arial" panose="020B0604020202020204" pitchFamily="34" charset="0"/>
                <a:cs typeface="Arial" panose="020B0604020202020204" pitchFamily="34" charset="0"/>
              </a:rPr>
              <a:t>.</a:t>
            </a:r>
            <a:r>
              <a:rPr lang="zh-TW" altLang="en-US" sz="1800" dirty="0" smtClean="0"/>
              <a:t> </a:t>
            </a:r>
            <a:endParaRPr lang="zh-TW" altLang="en-US" sz="1800" dirty="0"/>
          </a:p>
          <a:p>
            <a:pPr marL="0" indent="0" algn="just">
              <a:spcAft>
                <a:spcPts val="1800"/>
              </a:spcAft>
              <a:buClr>
                <a:srgbClr val="7030A0"/>
              </a:buClr>
              <a:buNone/>
              <a:defRPr/>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University has </a:t>
            </a:r>
            <a:r>
              <a:rPr lang="en-US" sz="1800" i="1" u="sng"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zero tolerance</a:t>
            </a:r>
            <a:r>
              <a:rPr lang="en-US" sz="1800" dirty="0">
                <a:solidFill>
                  <a:srgbClr val="C0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of sexual harassment and sexual bullying and will take prompt </a:t>
            </a:r>
            <a:r>
              <a:rPr lang="en-US" sz="1800" dirty="0" smtClean="0">
                <a:latin typeface="Arial" panose="020B0604020202020204" pitchFamily="34" charset="0"/>
                <a:cs typeface="Arial" panose="020B0604020202020204" pitchFamily="34" charset="0"/>
              </a:rPr>
              <a:t>disciplinary </a:t>
            </a:r>
            <a:r>
              <a:rPr lang="en-US" sz="1800" dirty="0">
                <a:latin typeface="Arial" panose="020B0604020202020204" pitchFamily="34" charset="0"/>
                <a:cs typeface="Arial" panose="020B0604020202020204" pitchFamily="34" charset="0"/>
              </a:rPr>
              <a:t>action where the case is </a:t>
            </a:r>
            <a:r>
              <a:rPr lang="en-US" sz="1800" dirty="0" smtClean="0">
                <a:latin typeface="Arial" panose="020B0604020202020204" pitchFamily="34" charset="0"/>
                <a:cs typeface="Arial" panose="020B0604020202020204" pitchFamily="34" charset="0"/>
              </a:rPr>
              <a:t>substantiated or report to the police. </a:t>
            </a:r>
          </a:p>
          <a:p>
            <a:pPr marL="0" indent="0" algn="just">
              <a:spcAft>
                <a:spcPts val="1800"/>
              </a:spcAft>
              <a:buClr>
                <a:srgbClr val="7030A0"/>
              </a:buClr>
              <a:buNone/>
              <a:defRPr/>
            </a:pPr>
            <a:r>
              <a:rPr lang="zh-TW" altLang="en-US" sz="1800" dirty="0" smtClean="0"/>
              <a:t>大學全體成員應當相互</a:t>
            </a:r>
            <a:r>
              <a:rPr lang="zh-TW" altLang="en-US" sz="1800" dirty="0"/>
              <a:t>尊重</a:t>
            </a:r>
            <a:r>
              <a:rPr lang="zh-TW" altLang="en-US" sz="1800" dirty="0" smtClean="0"/>
              <a:t>，大學應當維護其性別平等的學術及工作環境，使學生及員工免受</a:t>
            </a:r>
            <a:r>
              <a:rPr lang="zh-TW" altLang="en-US" sz="1800" dirty="0">
                <a:solidFill>
                  <a:schemeClr val="accent2"/>
                </a:solidFill>
                <a:latin typeface="Arial" panose="020B0604020202020204" pitchFamily="34" charset="0"/>
                <a:cs typeface="Arial" panose="020B0604020202020204" pitchFamily="34" charset="0"/>
              </a:rPr>
              <a:t>性騷擾和性霸凌</a:t>
            </a:r>
            <a:r>
              <a:rPr lang="zh-TW" altLang="en-US" sz="1800" dirty="0" smtClean="0"/>
              <a:t>等行為的侵害。</a:t>
            </a:r>
            <a:endParaRPr lang="en-US" altLang="zh-TW" sz="1800" dirty="0">
              <a:latin typeface="Arial" panose="020B0604020202020204" pitchFamily="34" charset="0"/>
              <a:cs typeface="Arial" panose="020B0604020202020204" pitchFamily="34" charset="0"/>
            </a:endParaRPr>
          </a:p>
          <a:p>
            <a:pPr marL="0" indent="0" algn="just">
              <a:spcAft>
                <a:spcPts val="1800"/>
              </a:spcAft>
              <a:buClr>
                <a:srgbClr val="7030A0"/>
              </a:buClr>
              <a:buNone/>
              <a:defRPr/>
            </a:pPr>
            <a:r>
              <a:rPr lang="zh-TW" altLang="en-US" sz="1800" dirty="0">
                <a:latin typeface="Arial" panose="020B0604020202020204" pitchFamily="34" charset="0"/>
                <a:cs typeface="Arial" panose="020B0604020202020204" pitchFamily="34" charset="0"/>
              </a:rPr>
              <a:t>大學</a:t>
            </a:r>
            <a:r>
              <a:rPr lang="zh-TW" altLang="en-US" sz="1800" b="1" u="sng"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絕不容忍</a:t>
            </a:r>
            <a:r>
              <a:rPr lang="zh-TW" altLang="en-US" sz="1800" dirty="0" smtClean="0">
                <a:latin typeface="Arial" panose="020B0604020202020204" pitchFamily="34" charset="0"/>
                <a:cs typeface="Arial" panose="020B0604020202020204" pitchFamily="34" charset="0"/>
              </a:rPr>
              <a:t>性騷擾</a:t>
            </a:r>
            <a:r>
              <a:rPr lang="zh-TW" altLang="en-US" sz="1800" dirty="0">
                <a:latin typeface="Arial" panose="020B0604020202020204" pitchFamily="34" charset="0"/>
                <a:cs typeface="Arial" panose="020B0604020202020204" pitchFamily="34" charset="0"/>
              </a:rPr>
              <a:t>和</a:t>
            </a:r>
            <a:r>
              <a:rPr lang="zh-TW" altLang="en-US" sz="1800" dirty="0" smtClean="0">
                <a:latin typeface="Arial" panose="020B0604020202020204" pitchFamily="34" charset="0"/>
                <a:cs typeface="Arial" panose="020B0604020202020204" pitchFamily="34" charset="0"/>
              </a:rPr>
              <a:t>性霸凌等行為。若相關投訴獲證實，大學將及時開展紀律程序，實施紀律處分或向警察報案。</a:t>
            </a:r>
            <a:endParaRPr lang="en-US" altLang="en-US" sz="1800" dirty="0">
              <a:latin typeface="Arial" panose="020B0604020202020204" pitchFamily="34" charset="0"/>
              <a:ea typeface="DFKai-SB" panose="03000509000000000000" pitchFamily="65" charset="-120"/>
              <a:cs typeface="Arial" panose="020B0604020202020204" pitchFamily="34" charset="0"/>
            </a:endParaRPr>
          </a:p>
        </p:txBody>
      </p:sp>
      <p:pic>
        <p:nvPicPr>
          <p:cNvPr id="7" name="Picture 2" descr="http://www.themuslimtimes.org/wp-content/themes/advanced-newspaper/timthumb.php?src=http%3A%2F%2Fwww.themuslimtimes.org%2Fwp-content%2Fuploads%2F2013%2F06%2Fgender-equality.jpg&amp;q=90&amp;w=479&amp;z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449" y="4923115"/>
            <a:ext cx="2771002" cy="190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p:cNvSpPr txBox="1"/>
          <p:nvPr/>
        </p:nvSpPr>
        <p:spPr>
          <a:xfrm>
            <a:off x="1142211" y="332656"/>
            <a:ext cx="7992889" cy="646331"/>
          </a:xfrm>
          <a:prstGeom prst="rect">
            <a:avLst/>
          </a:prstGeom>
          <a:noFill/>
        </p:spPr>
        <p:txBody>
          <a:bodyPr wrap="square" rtlCol="0">
            <a:spAutoFit/>
          </a:bodyPr>
          <a:lstStyle/>
          <a:p>
            <a:pPr algn="ctr"/>
            <a:r>
              <a:rPr kumimoji="1" lang="en-US" altLang="zh-TW"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Gender Equity</a:t>
            </a:r>
            <a:r>
              <a:rPr kumimoji="1" lang="zh-TW" altLang="en-US"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 性別平等</a:t>
            </a:r>
            <a:endParaRPr lang="en-US" sz="3600" dirty="0">
              <a:solidFill>
                <a:prstClr val="black"/>
              </a:solidFill>
            </a:endParaRPr>
          </a:p>
        </p:txBody>
      </p:sp>
      <p:sp>
        <p:nvSpPr>
          <p:cNvPr id="4" name="Slide Number Placeholder 3"/>
          <p:cNvSpPr>
            <a:spLocks noGrp="1"/>
          </p:cNvSpPr>
          <p:nvPr>
            <p:ph type="sldNum" sz="quarter" idx="12"/>
          </p:nvPr>
        </p:nvSpPr>
        <p:spPr>
          <a:xfrm>
            <a:off x="8442710" y="6309320"/>
            <a:ext cx="395510" cy="279400"/>
          </a:xfrm>
        </p:spPr>
        <p:txBody>
          <a:bodyPr/>
          <a:lstStyle/>
          <a:p>
            <a:fld id="{1D4B6336-8E58-4E1D-8C10-120C700EAB1F}" type="slidenum">
              <a:rPr lang="zh-HK" altLang="en-US" smtClean="0">
                <a:solidFill>
                  <a:prstClr val="black"/>
                </a:solidFill>
              </a:rPr>
              <a:pPr/>
              <a:t>4</a:t>
            </a:fld>
            <a:endParaRPr lang="zh-HK" altLang="en-US" dirty="0">
              <a:solidFill>
                <a:prstClr val="black"/>
              </a:solidFill>
            </a:endParaRPr>
          </a:p>
        </p:txBody>
      </p:sp>
    </p:spTree>
    <p:extLst>
      <p:ext uri="{BB962C8B-B14F-4D97-AF65-F5344CB8AC3E}">
        <p14:creationId xmlns:p14="http://schemas.microsoft.com/office/powerpoint/2010/main" val="281259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Slide Number Placeholder 5"/>
          <p:cNvSpPr txBox="1">
            <a:spLocks noGrp="1"/>
          </p:cNvSpPr>
          <p:nvPr/>
        </p:nvSpPr>
        <p:spPr bwMode="auto">
          <a:xfrm>
            <a:off x="6988175" y="62849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微軟正黑體" panose="020B0604030504040204" pitchFamily="34" charset="-12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微軟正黑體" panose="020B0604030504040204" pitchFamily="34" charset="-12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9pPr>
          </a:lstStyle>
          <a:p>
            <a:pPr algn="r">
              <a:spcBef>
                <a:spcPct val="0"/>
              </a:spcBef>
              <a:buClrTx/>
              <a:buSzTx/>
              <a:buFontTx/>
              <a:buNone/>
            </a:pPr>
            <a:fld id="{9789BB59-DAD1-409B-9613-8E84C07F9ABB}" type="slidenum">
              <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pPr algn="r">
                <a:spcBef>
                  <a:spcPct val="0"/>
                </a:spcBef>
                <a:buClrTx/>
                <a:buSzTx/>
                <a:buFontTx/>
                <a:buNone/>
              </a:pPr>
              <a:t>5</a:t>
            </a:fld>
            <a:endPar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1" name="Rectangle 10"/>
          <p:cNvSpPr/>
          <p:nvPr/>
        </p:nvSpPr>
        <p:spPr>
          <a:xfrm>
            <a:off x="1556010" y="1771148"/>
            <a:ext cx="7573921" cy="4970591"/>
          </a:xfrm>
          <a:prstGeom prst="rect">
            <a:avLst/>
          </a:prstGeom>
        </p:spPr>
        <p:txBody>
          <a:bodyPr wrap="square">
            <a:spAutoFit/>
          </a:bodyPr>
          <a:lstStyle/>
          <a:p>
            <a:pPr marL="457200" indent="-457200" defTabSz="1057275">
              <a:buClr>
                <a:prstClr val="black">
                  <a:lumMod val="65000"/>
                  <a:lumOff val="35000"/>
                </a:prstClr>
              </a:buClr>
              <a:buSzPct val="80000"/>
              <a:buFont typeface="Wingdings" panose="05000000000000000000" pitchFamily="2" charset="2"/>
              <a:buChar char="Ø"/>
              <a:tabLst>
                <a:tab pos="1971675" algn="l"/>
              </a:tabLst>
              <a:defRPr/>
            </a:pPr>
            <a:r>
              <a:rPr lang="en-US" altLang="zh-TW" sz="2400" dirty="0">
                <a:solidFill>
                  <a:srgbClr val="00B050"/>
                </a:solidFill>
                <a:latin typeface="Arial" panose="020B0604020202020204" pitchFamily="34" charset="0"/>
                <a:cs typeface="Arial" panose="020B0604020202020204" pitchFamily="34" charset="0"/>
                <a:sym typeface="Wingdings" pitchFamily="2" charset="2"/>
              </a:rPr>
              <a:t>Gender Relationships</a:t>
            </a:r>
            <a:r>
              <a:rPr lang="en-US" altLang="zh-TW" sz="2400" dirty="0" smtClean="0">
                <a:solidFill>
                  <a:srgbClr val="00B050"/>
                </a:solidFill>
                <a:latin typeface="Arial" panose="020B0604020202020204" pitchFamily="34" charset="0"/>
                <a:cs typeface="Arial" panose="020B0604020202020204" pitchFamily="34" charset="0"/>
                <a:sym typeface="Wingdings" pitchFamily="2" charset="2"/>
              </a:rPr>
              <a:t>:</a:t>
            </a:r>
            <a:br>
              <a:rPr lang="en-US" altLang="zh-TW" sz="2400" dirty="0" smtClean="0">
                <a:solidFill>
                  <a:srgbClr val="00B050"/>
                </a:solidFill>
                <a:latin typeface="Arial" panose="020B0604020202020204" pitchFamily="34" charset="0"/>
                <a:cs typeface="Arial" panose="020B0604020202020204" pitchFamily="34" charset="0"/>
                <a:sym typeface="Wingdings" pitchFamily="2" charset="2"/>
              </a:rPr>
            </a:br>
            <a:r>
              <a:rPr kumimoji="1" lang="zh-TW" altLang="en-US" sz="2400" b="1" dirty="0">
                <a:solidFill>
                  <a:srgbClr val="00B050"/>
                </a:solidFill>
                <a:latin typeface="新細明體" pitchFamily="18" charset="-120"/>
                <a:sym typeface="Wingdings" pitchFamily="2" charset="2"/>
              </a:rPr>
              <a:t>性別關係：  </a:t>
            </a:r>
            <a:endParaRPr lang="en-US" altLang="zh-TW" sz="2400" dirty="0">
              <a:solidFill>
                <a:srgbClr val="00B050"/>
              </a:solidFill>
              <a:latin typeface="Arial" panose="020B0604020202020204" pitchFamily="34" charset="0"/>
              <a:cs typeface="Arial" panose="020B0604020202020204" pitchFamily="34" charset="0"/>
              <a:sym typeface="Wingdings" pitchFamily="2" charset="2"/>
            </a:endParaRPr>
          </a:p>
          <a:p>
            <a:pPr marL="457200" defTabSz="1057275">
              <a:buClr>
                <a:prstClr val="black">
                  <a:lumMod val="65000"/>
                  <a:lumOff val="35000"/>
                </a:prstClr>
              </a:buClr>
              <a:buSzPct val="80000"/>
              <a:tabLst>
                <a:tab pos="1971675" algn="l"/>
              </a:tabLst>
              <a:defRPr/>
            </a:pPr>
            <a:r>
              <a:rPr lang="en-US" altLang="zh-TW" sz="2400" dirty="0">
                <a:solidFill>
                  <a:prstClr val="black"/>
                </a:solidFill>
                <a:latin typeface="Arial" panose="020B0604020202020204" pitchFamily="34" charset="0"/>
                <a:cs typeface="Arial" panose="020B0604020202020204" pitchFamily="34" charset="0"/>
                <a:sym typeface="Wingdings" pitchFamily="2" charset="2"/>
              </a:rPr>
              <a:t>Male and </a:t>
            </a:r>
            <a:r>
              <a:rPr lang="en-US" altLang="zh-TW" sz="2400" dirty="0" smtClean="0">
                <a:solidFill>
                  <a:prstClr val="black"/>
                </a:solidFill>
                <a:latin typeface="Arial" panose="020B0604020202020204" pitchFamily="34" charset="0"/>
                <a:cs typeface="Arial" panose="020B0604020202020204" pitchFamily="34" charset="0"/>
                <a:sym typeface="Wingdings" pitchFamily="2" charset="2"/>
              </a:rPr>
              <a:t>Female</a:t>
            </a:r>
            <a:r>
              <a:rPr lang="zh-TW" altLang="en-US" sz="2400" dirty="0" smtClean="0">
                <a:solidFill>
                  <a:prstClr val="black"/>
                </a:solidFill>
                <a:latin typeface="Arial" panose="020B0604020202020204" pitchFamily="34" charset="0"/>
                <a:cs typeface="Arial" panose="020B0604020202020204" pitchFamily="34" charset="0"/>
                <a:sym typeface="Wingdings" pitchFamily="2" charset="2"/>
              </a:rPr>
              <a:t>　　</a:t>
            </a:r>
            <a:r>
              <a:rPr kumimoji="1" lang="zh-TW" altLang="en-US" sz="2400" dirty="0" smtClean="0">
                <a:solidFill>
                  <a:prstClr val="black"/>
                </a:solidFill>
                <a:latin typeface="新細明體" pitchFamily="18" charset="-120"/>
                <a:sym typeface="Wingdings" pitchFamily="2" charset="2"/>
              </a:rPr>
              <a:t>男</a:t>
            </a:r>
            <a:r>
              <a:rPr kumimoji="1" lang="zh-TW" altLang="en-US" sz="2400" dirty="0">
                <a:solidFill>
                  <a:prstClr val="black"/>
                </a:solidFill>
                <a:latin typeface="新細明體" pitchFamily="18" charset="-120"/>
                <a:sym typeface="Wingdings" pitchFamily="2" charset="2"/>
              </a:rPr>
              <a:t>與</a:t>
            </a:r>
            <a:r>
              <a:rPr kumimoji="1" lang="zh-TW" altLang="en-US" sz="2400" dirty="0" smtClean="0">
                <a:solidFill>
                  <a:prstClr val="black"/>
                </a:solidFill>
                <a:latin typeface="新細明體" pitchFamily="18" charset="-120"/>
                <a:sym typeface="Wingdings" pitchFamily="2" charset="2"/>
              </a:rPr>
              <a:t>女</a:t>
            </a:r>
            <a:r>
              <a:rPr lang="en-US" altLang="zh-TW" sz="2400" dirty="0">
                <a:solidFill>
                  <a:prstClr val="black"/>
                </a:solidFill>
                <a:latin typeface="Arial" panose="020B0604020202020204" pitchFamily="34" charset="0"/>
                <a:cs typeface="Arial" panose="020B0604020202020204" pitchFamily="34" charset="0"/>
                <a:sym typeface="Wingdings" pitchFamily="2" charset="2"/>
              </a:rPr>
              <a:t/>
            </a:r>
            <a:br>
              <a:rPr lang="en-US" altLang="zh-TW" sz="2400" dirty="0">
                <a:solidFill>
                  <a:prstClr val="black"/>
                </a:solidFill>
                <a:latin typeface="Arial" panose="020B0604020202020204" pitchFamily="34" charset="0"/>
                <a:cs typeface="Arial" panose="020B0604020202020204" pitchFamily="34" charset="0"/>
                <a:sym typeface="Wingdings" pitchFamily="2" charset="2"/>
              </a:rPr>
            </a:br>
            <a:r>
              <a:rPr lang="en-US" altLang="zh-TW" sz="2400" dirty="0">
                <a:solidFill>
                  <a:prstClr val="black"/>
                </a:solidFill>
                <a:latin typeface="Arial" panose="020B0604020202020204" pitchFamily="34" charset="0"/>
                <a:cs typeface="Arial" panose="020B0604020202020204" pitchFamily="34" charset="0"/>
                <a:sym typeface="Wingdings" pitchFamily="2" charset="2"/>
              </a:rPr>
              <a:t>Male and </a:t>
            </a:r>
            <a:r>
              <a:rPr lang="en-US" altLang="zh-TW" sz="2400" dirty="0" smtClean="0">
                <a:solidFill>
                  <a:prstClr val="black"/>
                </a:solidFill>
                <a:latin typeface="Arial" panose="020B0604020202020204" pitchFamily="34" charset="0"/>
                <a:cs typeface="Arial" panose="020B0604020202020204" pitchFamily="34" charset="0"/>
                <a:sym typeface="Wingdings" pitchFamily="2" charset="2"/>
              </a:rPr>
              <a:t>Male</a:t>
            </a:r>
            <a:r>
              <a:rPr lang="zh-TW" altLang="en-US" sz="2400" dirty="0" smtClean="0">
                <a:solidFill>
                  <a:prstClr val="black"/>
                </a:solidFill>
                <a:latin typeface="Arial" panose="020B0604020202020204" pitchFamily="34" charset="0"/>
                <a:cs typeface="Arial" panose="020B0604020202020204" pitchFamily="34" charset="0"/>
                <a:sym typeface="Wingdings" pitchFamily="2" charset="2"/>
              </a:rPr>
              <a:t>　　　 </a:t>
            </a:r>
            <a:r>
              <a:rPr kumimoji="1" lang="zh-TW" altLang="en-US" sz="2400" dirty="0" smtClean="0">
                <a:solidFill>
                  <a:prstClr val="black"/>
                </a:solidFill>
                <a:latin typeface="新細明體" pitchFamily="18" charset="-120"/>
                <a:sym typeface="Wingdings" pitchFamily="2" charset="2"/>
              </a:rPr>
              <a:t>男</a:t>
            </a:r>
            <a:r>
              <a:rPr kumimoji="1" lang="zh-TW" altLang="en-US" sz="2400" dirty="0">
                <a:solidFill>
                  <a:prstClr val="black"/>
                </a:solidFill>
                <a:latin typeface="新細明體" pitchFamily="18" charset="-120"/>
                <a:sym typeface="Wingdings" pitchFamily="2" charset="2"/>
              </a:rPr>
              <a:t>與</a:t>
            </a:r>
            <a:r>
              <a:rPr kumimoji="1" lang="zh-TW" altLang="en-US" sz="2400" dirty="0" smtClean="0">
                <a:solidFill>
                  <a:prstClr val="black"/>
                </a:solidFill>
                <a:latin typeface="新細明體" pitchFamily="18" charset="-120"/>
                <a:sym typeface="Wingdings" pitchFamily="2" charset="2"/>
              </a:rPr>
              <a:t>男</a:t>
            </a:r>
            <a:r>
              <a:rPr lang="en-US" altLang="zh-TW" sz="2400" dirty="0">
                <a:solidFill>
                  <a:prstClr val="black"/>
                </a:solidFill>
                <a:latin typeface="Arial" panose="020B0604020202020204" pitchFamily="34" charset="0"/>
                <a:cs typeface="Arial" panose="020B0604020202020204" pitchFamily="34" charset="0"/>
                <a:sym typeface="Wingdings" pitchFamily="2" charset="2"/>
              </a:rPr>
              <a:t/>
            </a:r>
            <a:br>
              <a:rPr lang="en-US" altLang="zh-TW" sz="2400" dirty="0">
                <a:solidFill>
                  <a:prstClr val="black"/>
                </a:solidFill>
                <a:latin typeface="Arial" panose="020B0604020202020204" pitchFamily="34" charset="0"/>
                <a:cs typeface="Arial" panose="020B0604020202020204" pitchFamily="34" charset="0"/>
                <a:sym typeface="Wingdings" pitchFamily="2" charset="2"/>
              </a:rPr>
            </a:br>
            <a:r>
              <a:rPr lang="en-US" altLang="zh-TW" sz="2400" dirty="0">
                <a:solidFill>
                  <a:prstClr val="black"/>
                </a:solidFill>
                <a:latin typeface="Arial" panose="020B0604020202020204" pitchFamily="34" charset="0"/>
                <a:cs typeface="Arial" panose="020B0604020202020204" pitchFamily="34" charset="0"/>
                <a:sym typeface="Wingdings" pitchFamily="2" charset="2"/>
              </a:rPr>
              <a:t>Female and </a:t>
            </a:r>
            <a:r>
              <a:rPr lang="en-US" altLang="zh-TW" sz="2400" dirty="0" smtClean="0">
                <a:solidFill>
                  <a:prstClr val="black"/>
                </a:solidFill>
                <a:latin typeface="Arial" panose="020B0604020202020204" pitchFamily="34" charset="0"/>
                <a:cs typeface="Arial" panose="020B0604020202020204" pitchFamily="34" charset="0"/>
                <a:sym typeface="Wingdings" pitchFamily="2" charset="2"/>
              </a:rPr>
              <a:t>Female</a:t>
            </a:r>
            <a:r>
              <a:rPr lang="zh-TW" altLang="en-US" sz="2400" dirty="0" smtClean="0">
                <a:solidFill>
                  <a:prstClr val="black"/>
                </a:solidFill>
                <a:latin typeface="Arial" panose="020B0604020202020204" pitchFamily="34" charset="0"/>
                <a:cs typeface="Arial" panose="020B0604020202020204" pitchFamily="34" charset="0"/>
                <a:sym typeface="Wingdings" pitchFamily="2" charset="2"/>
              </a:rPr>
              <a:t>　</a:t>
            </a:r>
            <a:r>
              <a:rPr kumimoji="1" lang="zh-TW" altLang="en-US" sz="2400" dirty="0" smtClean="0">
                <a:solidFill>
                  <a:prstClr val="black"/>
                </a:solidFill>
                <a:latin typeface="新細明體" pitchFamily="18" charset="-120"/>
                <a:sym typeface="Wingdings" pitchFamily="2" charset="2"/>
              </a:rPr>
              <a:t>女</a:t>
            </a:r>
            <a:r>
              <a:rPr kumimoji="1" lang="zh-TW" altLang="en-US" sz="2400" dirty="0">
                <a:solidFill>
                  <a:prstClr val="black"/>
                </a:solidFill>
                <a:latin typeface="新細明體" pitchFamily="18" charset="-120"/>
                <a:sym typeface="Wingdings" pitchFamily="2" charset="2"/>
              </a:rPr>
              <a:t>與</a:t>
            </a:r>
            <a:r>
              <a:rPr kumimoji="1" lang="zh-TW" altLang="en-US" sz="2400" dirty="0" smtClean="0">
                <a:solidFill>
                  <a:prstClr val="black"/>
                </a:solidFill>
                <a:latin typeface="新細明體" pitchFamily="18" charset="-120"/>
                <a:sym typeface="Wingdings" pitchFamily="2" charset="2"/>
              </a:rPr>
              <a:t>女</a:t>
            </a:r>
            <a:endParaRPr lang="en-US" altLang="zh-TW" sz="2400" dirty="0">
              <a:solidFill>
                <a:prstClr val="black"/>
              </a:solidFill>
              <a:latin typeface="Arial" panose="020B0604020202020204" pitchFamily="34" charset="0"/>
              <a:cs typeface="Arial" panose="020B0604020202020204" pitchFamily="34" charset="0"/>
              <a:sym typeface="Wingdings" pitchFamily="2" charset="2"/>
            </a:endParaRPr>
          </a:p>
          <a:p>
            <a:pPr defTabSz="1057275">
              <a:buClr>
                <a:prstClr val="black">
                  <a:lumMod val="65000"/>
                  <a:lumOff val="35000"/>
                </a:prstClr>
              </a:buClr>
              <a:buSzPct val="80000"/>
              <a:tabLst>
                <a:tab pos="1971675" algn="l"/>
              </a:tabLst>
              <a:defRPr/>
            </a:pPr>
            <a:endParaRPr lang="en-US" altLang="zh-TW" sz="2400" dirty="0">
              <a:solidFill>
                <a:prstClr val="black"/>
              </a:solidFill>
              <a:latin typeface="Arial" panose="020B0604020202020204" pitchFamily="34" charset="0"/>
              <a:cs typeface="Arial" panose="020B0604020202020204" pitchFamily="34" charset="0"/>
              <a:sym typeface="Wingdings" pitchFamily="2" charset="2"/>
            </a:endParaRPr>
          </a:p>
          <a:p>
            <a:pPr marL="457200" indent="-457200" defTabSz="1057275">
              <a:buClr>
                <a:prstClr val="black">
                  <a:lumMod val="65000"/>
                  <a:lumOff val="35000"/>
                </a:prstClr>
              </a:buClr>
              <a:buSzPct val="80000"/>
              <a:buFont typeface="Wingdings" panose="05000000000000000000" pitchFamily="2" charset="2"/>
              <a:buChar char="Ø"/>
              <a:tabLst>
                <a:tab pos="2800350" algn="l"/>
              </a:tabLst>
              <a:defRPr/>
            </a:pPr>
            <a:r>
              <a:rPr lang="en-US" altLang="zh-TW" sz="2400" dirty="0">
                <a:solidFill>
                  <a:srgbClr val="00B050"/>
                </a:solidFill>
                <a:latin typeface="Arial" panose="020B0604020202020204" pitchFamily="34" charset="0"/>
                <a:cs typeface="Arial" panose="020B0604020202020204" pitchFamily="34" charset="0"/>
              </a:rPr>
              <a:t>Gender Relationships on Campus</a:t>
            </a:r>
            <a:r>
              <a:rPr lang="en-US" altLang="zh-TW" sz="2400" dirty="0" smtClean="0">
                <a:solidFill>
                  <a:srgbClr val="00B050"/>
                </a:solidFill>
                <a:latin typeface="Arial" panose="020B0604020202020204" pitchFamily="34" charset="0"/>
                <a:cs typeface="Arial" panose="020B0604020202020204" pitchFamily="34" charset="0"/>
                <a:sym typeface="Wingdings" pitchFamily="2" charset="2"/>
              </a:rPr>
              <a:t>:</a:t>
            </a:r>
            <a:br>
              <a:rPr lang="en-US" altLang="zh-TW" sz="2400" dirty="0" smtClean="0">
                <a:solidFill>
                  <a:srgbClr val="00B050"/>
                </a:solidFill>
                <a:latin typeface="Arial" panose="020B0604020202020204" pitchFamily="34" charset="0"/>
                <a:cs typeface="Arial" panose="020B0604020202020204" pitchFamily="34" charset="0"/>
                <a:sym typeface="Wingdings" pitchFamily="2" charset="2"/>
              </a:rPr>
            </a:br>
            <a:r>
              <a:rPr kumimoji="1" lang="zh-TW" altLang="en-US" sz="2400" b="1" dirty="0" smtClean="0">
                <a:solidFill>
                  <a:srgbClr val="00B050"/>
                </a:solidFill>
                <a:latin typeface="新細明體" pitchFamily="18" charset="-120"/>
                <a:sym typeface="Wingdings" pitchFamily="2" charset="2"/>
              </a:rPr>
              <a:t>校園</a:t>
            </a:r>
            <a:r>
              <a:rPr kumimoji="1" lang="zh-TW" altLang="en-US" sz="2400" b="1" dirty="0">
                <a:solidFill>
                  <a:srgbClr val="00B050"/>
                </a:solidFill>
                <a:latin typeface="新細明體" pitchFamily="18" charset="-120"/>
                <a:sym typeface="Wingdings" pitchFamily="2" charset="2"/>
              </a:rPr>
              <a:t>性別關係</a:t>
            </a:r>
            <a:r>
              <a:rPr kumimoji="1" lang="zh-TW" altLang="en-US" sz="2400" b="1" dirty="0" smtClean="0">
                <a:solidFill>
                  <a:srgbClr val="00B050"/>
                </a:solidFill>
                <a:latin typeface="新細明體" pitchFamily="18" charset="-120"/>
                <a:sym typeface="Wingdings" pitchFamily="2" charset="2"/>
              </a:rPr>
              <a:t>：</a:t>
            </a:r>
            <a:endParaRPr kumimoji="1" lang="en-US" altLang="zh-TW" sz="2400" b="1" dirty="0" smtClean="0">
              <a:solidFill>
                <a:srgbClr val="00B050"/>
              </a:solidFill>
              <a:latin typeface="新細明體" pitchFamily="18" charset="-120"/>
              <a:sym typeface="Wingdings" pitchFamily="2" charset="2"/>
            </a:endParaRPr>
          </a:p>
          <a:p>
            <a:pPr marL="457200" defTabSz="1057275">
              <a:buClr>
                <a:prstClr val="black">
                  <a:lumMod val="65000"/>
                  <a:lumOff val="35000"/>
                </a:prstClr>
              </a:buClr>
              <a:buSzPct val="80000"/>
              <a:tabLst>
                <a:tab pos="2800350" algn="l"/>
              </a:tabLst>
              <a:defRPr/>
            </a:pPr>
            <a:r>
              <a:rPr lang="en-US" altLang="zh-TW" sz="2400" dirty="0" smtClean="0">
                <a:solidFill>
                  <a:prstClr val="black"/>
                </a:solidFill>
                <a:latin typeface="Arial" panose="020B0604020202020204" pitchFamily="34" charset="0"/>
                <a:cs typeface="Arial" panose="020B0604020202020204" pitchFamily="34" charset="0"/>
                <a:sym typeface="Wingdings" pitchFamily="2" charset="2"/>
              </a:rPr>
              <a:t>Classmates</a:t>
            </a:r>
            <a:r>
              <a:rPr lang="en-US" altLang="zh-TW" sz="2400" dirty="0">
                <a:solidFill>
                  <a:prstClr val="black"/>
                </a:solidFill>
                <a:latin typeface="Arial" panose="020B0604020202020204" pitchFamily="34" charset="0"/>
                <a:cs typeface="Arial" panose="020B0604020202020204" pitchFamily="34" charset="0"/>
                <a:sym typeface="Wingdings" pitchFamily="2" charset="2"/>
              </a:rPr>
              <a:t>, Teacher-student, </a:t>
            </a:r>
            <a:r>
              <a:rPr lang="en-US" altLang="zh-TW" sz="2400" dirty="0" smtClean="0">
                <a:solidFill>
                  <a:prstClr val="black"/>
                </a:solidFill>
                <a:latin typeface="Arial" panose="020B0604020202020204" pitchFamily="34" charset="0"/>
                <a:cs typeface="Arial" panose="020B0604020202020204" pitchFamily="34" charset="0"/>
                <a:sym typeface="Wingdings" pitchFamily="2" charset="2"/>
              </a:rPr>
              <a:t>Staff</a:t>
            </a:r>
            <a:br>
              <a:rPr lang="en-US" altLang="zh-TW" sz="2400" dirty="0" smtClean="0">
                <a:solidFill>
                  <a:prstClr val="black"/>
                </a:solidFill>
                <a:latin typeface="Arial" panose="020B0604020202020204" pitchFamily="34" charset="0"/>
                <a:cs typeface="Arial" panose="020B0604020202020204" pitchFamily="34" charset="0"/>
                <a:sym typeface="Wingdings" pitchFamily="2" charset="2"/>
              </a:rPr>
            </a:br>
            <a:r>
              <a:rPr kumimoji="1" lang="zh-TW" altLang="en-US" sz="2400" dirty="0">
                <a:solidFill>
                  <a:prstClr val="black"/>
                </a:solidFill>
                <a:latin typeface="新細明體" pitchFamily="18" charset="-120"/>
                <a:sym typeface="Wingdings" pitchFamily="2" charset="2"/>
              </a:rPr>
              <a:t>校內同學之間、師生之間、教職員之間的互動相處</a:t>
            </a:r>
          </a:p>
          <a:p>
            <a:pPr defTabSz="1057275">
              <a:buClr>
                <a:prstClr val="black">
                  <a:lumMod val="65000"/>
                  <a:lumOff val="35000"/>
                </a:prstClr>
              </a:buClr>
              <a:buSzPct val="80000"/>
              <a:tabLst>
                <a:tab pos="2800350" algn="l"/>
              </a:tabLst>
              <a:defRPr/>
            </a:pPr>
            <a:endParaRPr lang="en-US" altLang="zh-TW" sz="2400" dirty="0">
              <a:solidFill>
                <a:prstClr val="black"/>
              </a:solidFill>
              <a:latin typeface="Arial" panose="020B0604020202020204" pitchFamily="34" charset="0"/>
              <a:cs typeface="Arial" panose="020B0604020202020204" pitchFamily="34" charset="0"/>
              <a:sym typeface="Wingdings" pitchFamily="2" charset="2"/>
            </a:endParaRPr>
          </a:p>
          <a:p>
            <a:pPr defTabSz="1057275">
              <a:buClr>
                <a:prstClr val="black">
                  <a:lumMod val="65000"/>
                  <a:lumOff val="35000"/>
                </a:prstClr>
              </a:buClr>
              <a:buSzPct val="80000"/>
              <a:tabLst>
                <a:tab pos="2800350" algn="l"/>
              </a:tabLst>
              <a:defRPr/>
            </a:pPr>
            <a:endParaRPr lang="en-US" altLang="zh-TW" sz="2400" dirty="0">
              <a:solidFill>
                <a:prstClr val="black"/>
              </a:solidFill>
              <a:latin typeface="Arial" panose="020B0604020202020204" pitchFamily="34" charset="0"/>
              <a:cs typeface="Arial" panose="020B0604020202020204" pitchFamily="34" charset="0"/>
              <a:sym typeface="Wingdings" pitchFamily="2" charset="2"/>
            </a:endParaRPr>
          </a:p>
          <a:p>
            <a:pPr marL="457200" indent="-457200" defTabSz="1057275">
              <a:spcBef>
                <a:spcPts val="600"/>
              </a:spcBef>
              <a:spcAft>
                <a:spcPts val="600"/>
              </a:spcAft>
              <a:buClr>
                <a:prstClr val="black">
                  <a:lumMod val="65000"/>
                  <a:lumOff val="35000"/>
                </a:prstClr>
              </a:buClr>
              <a:buSzPct val="80000"/>
              <a:buFont typeface="Wingdings" panose="05000000000000000000" pitchFamily="2" charset="2"/>
              <a:buChar char="Ø"/>
              <a:tabLst>
                <a:tab pos="2800350" algn="l"/>
              </a:tabLst>
              <a:defRPr/>
            </a:pPr>
            <a:endParaRPr lang="zh-TW" altLang="en-US" sz="2400" dirty="0">
              <a:solidFill>
                <a:prstClr val="black"/>
              </a:solidFill>
              <a:latin typeface="Arial" panose="020B0604020202020204" pitchFamily="34" charset="0"/>
              <a:cs typeface="Arial" panose="020B0604020202020204" pitchFamily="34" charset="0"/>
              <a:sym typeface="Wingdings" pitchFamily="2" charset="2"/>
            </a:endParaRPr>
          </a:p>
        </p:txBody>
      </p:sp>
      <p:sp>
        <p:nvSpPr>
          <p:cNvPr id="12" name="Rectangle 2"/>
          <p:cNvSpPr txBox="1">
            <a:spLocks noChangeArrowheads="1"/>
          </p:cNvSpPr>
          <p:nvPr/>
        </p:nvSpPr>
        <p:spPr>
          <a:xfrm>
            <a:off x="2411760" y="318588"/>
            <a:ext cx="6264696" cy="1295400"/>
          </a:xfrm>
          <a:prstGeom prst="rect">
            <a:avLst/>
          </a:prstGeom>
        </p:spPr>
        <p:txBody>
          <a:bodyPr anchor="ctr">
            <a:normAutofit/>
          </a:bodyP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algn="ctr" fontAlgn="auto">
              <a:spcAft>
                <a:spcPts val="0"/>
              </a:spcAft>
              <a:defRPr/>
            </a:pPr>
            <a:r>
              <a:rPr kumimoji="1" lang="en-US" altLang="zh-TW"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Gender Relationships on </a:t>
            </a:r>
            <a:r>
              <a:rPr kumimoji="1" lang="en-US" altLang="zh-TW" sz="36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Campus</a:t>
            </a:r>
          </a:p>
          <a:p>
            <a:pPr algn="ctr" fontAlgn="auto">
              <a:spcAft>
                <a:spcPts val="0"/>
              </a:spcAft>
              <a:defRPr/>
            </a:pPr>
            <a:r>
              <a:rPr kumimoji="1" lang="zh-TW" altLang="en-US" sz="36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校園內的性別關係</a:t>
            </a:r>
            <a:endParaRPr kumimoji="1" lang="zh-TW" altLang="en-US"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p:txBody>
      </p:sp>
      <p:grpSp>
        <p:nvGrpSpPr>
          <p:cNvPr id="10246" name="Group 2"/>
          <p:cNvGrpSpPr>
            <a:grpSpLocks/>
          </p:cNvGrpSpPr>
          <p:nvPr/>
        </p:nvGrpSpPr>
        <p:grpSpPr bwMode="auto">
          <a:xfrm>
            <a:off x="642938" y="6321425"/>
            <a:ext cx="2776537" cy="395288"/>
            <a:chOff x="576262" y="6322218"/>
            <a:chExt cx="2776538" cy="394495"/>
          </a:xfrm>
        </p:grpSpPr>
        <p:sp>
          <p:nvSpPr>
            <p:cNvPr id="10248" name="WordArt 33"/>
            <p:cNvSpPr>
              <a:spLocks noChangeArrowheads="1" noChangeShapeType="1" noTextEdit="1"/>
            </p:cNvSpPr>
            <p:nvPr/>
          </p:nvSpPr>
          <p:spPr bwMode="auto">
            <a:xfrm>
              <a:off x="593835" y="6322218"/>
              <a:ext cx="1430338" cy="182563"/>
            </a:xfrm>
            <a:prstGeom prst="rect">
              <a:avLst/>
            </a:prstGeom>
          </p:spPr>
          <p:txBody>
            <a:bodyPr wrap="none" fromWordArt="1">
              <a:prstTxWarp prst="textPlain">
                <a:avLst>
                  <a:gd name="adj" fmla="val 50000"/>
                </a:avLst>
              </a:prstTxWarp>
            </a:bodyPr>
            <a:lstStyle/>
            <a:p>
              <a:pPr algn="ctr"/>
              <a:endParaRPr lang="en-US" sz="1200" kern="10">
                <a:ln w="9525">
                  <a:solidFill>
                    <a:srgbClr val="404040"/>
                  </a:solidFill>
                  <a:round/>
                  <a:headEnd/>
                  <a:tailEnd/>
                </a:ln>
                <a:solidFill>
                  <a:srgbClr val="404040"/>
                </a:solidFill>
                <a:latin typeface="STKaiti" panose="02010600040101010101" pitchFamily="2" charset="-122"/>
                <a:ea typeface="STKaiti" panose="02010600040101010101" pitchFamily="2" charset="-122"/>
              </a:endParaRPr>
            </a:p>
          </p:txBody>
        </p:sp>
        <p:sp>
          <p:nvSpPr>
            <p:cNvPr id="10249" name="WordArt 34"/>
            <p:cNvSpPr>
              <a:spLocks noChangeArrowheads="1" noChangeShapeType="1" noTextEdit="1"/>
            </p:cNvSpPr>
            <p:nvPr/>
          </p:nvSpPr>
          <p:spPr bwMode="auto">
            <a:xfrm>
              <a:off x="576262" y="6535738"/>
              <a:ext cx="2776538" cy="180975"/>
            </a:xfrm>
            <a:prstGeom prst="rect">
              <a:avLst/>
            </a:prstGeom>
          </p:spPr>
          <p:txBody>
            <a:bodyPr wrap="none" fromWordArt="1">
              <a:prstTxWarp prst="textPlain">
                <a:avLst>
                  <a:gd name="adj" fmla="val 50000"/>
                </a:avLst>
              </a:prstTxWarp>
            </a:bodyPr>
            <a:lstStyle/>
            <a:p>
              <a:pPr algn="ctr"/>
              <a:endParaRPr lang="en-US" sz="1200" kern="10">
                <a:ln w="9525">
                  <a:solidFill>
                    <a:srgbClr val="404040"/>
                  </a:solidFill>
                  <a:round/>
                  <a:headEnd/>
                  <a:tailEnd/>
                </a:ln>
                <a:solidFill>
                  <a:srgbClr val="40404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464837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Slide Number Placeholder 5"/>
          <p:cNvSpPr txBox="1">
            <a:spLocks noGrp="1"/>
          </p:cNvSpPr>
          <p:nvPr/>
        </p:nvSpPr>
        <p:spPr bwMode="auto">
          <a:xfrm>
            <a:off x="6988175" y="62849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微軟正黑體" panose="020B0604030504040204" pitchFamily="34" charset="-12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微軟正黑體" panose="020B0604030504040204" pitchFamily="34" charset="-12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9pPr>
          </a:lstStyle>
          <a:p>
            <a:pPr algn="r">
              <a:spcBef>
                <a:spcPct val="0"/>
              </a:spcBef>
              <a:buClrTx/>
              <a:buSzTx/>
              <a:buFontTx/>
              <a:buNone/>
            </a:pPr>
            <a:fld id="{D95CEFE5-220E-485E-AA94-757DA0584CE8}" type="slidenum">
              <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pPr algn="r">
                <a:spcBef>
                  <a:spcPct val="0"/>
                </a:spcBef>
                <a:buClrTx/>
                <a:buSzTx/>
                <a:buFontTx/>
                <a:buNone/>
              </a:pPr>
              <a:t>6</a:t>
            </a:fld>
            <a:endPar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1" name="Rectangle 10"/>
          <p:cNvSpPr/>
          <p:nvPr/>
        </p:nvSpPr>
        <p:spPr>
          <a:xfrm>
            <a:off x="1691679" y="2024841"/>
            <a:ext cx="7201496" cy="1908215"/>
          </a:xfrm>
          <a:prstGeom prst="rect">
            <a:avLst/>
          </a:prstGeom>
        </p:spPr>
        <p:txBody>
          <a:bodyPr wrap="square">
            <a:spAutoFit/>
          </a:bodyPr>
          <a:lstStyle/>
          <a:p>
            <a:pPr marL="457200" indent="-457200" algn="just">
              <a:spcBef>
                <a:spcPts val="1200"/>
              </a:spcBef>
              <a:spcAft>
                <a:spcPts val="1200"/>
              </a:spcAft>
              <a:buClr>
                <a:prstClr val="black">
                  <a:lumMod val="65000"/>
                  <a:lumOff val="35000"/>
                </a:prstClr>
              </a:buClr>
              <a:buSzPct val="80000"/>
              <a:buFont typeface="+mj-lt"/>
              <a:buAutoNum type="arabicPeriod"/>
              <a:defRPr/>
            </a:pPr>
            <a:r>
              <a:rPr lang="zh-TW" altLang="en-US" sz="2600" dirty="0">
                <a:solidFill>
                  <a:prstClr val="black"/>
                </a:solidFill>
                <a:latin typeface="Times New Roman" pitchFamily="18" charset="0"/>
                <a:sym typeface="Wingdings" pitchFamily="2" charset="2"/>
              </a:rPr>
              <a:t>性別平等 </a:t>
            </a:r>
            <a:r>
              <a:rPr lang="en-US" altLang="zh-TW" sz="2600" dirty="0">
                <a:solidFill>
                  <a:prstClr val="black"/>
                </a:solidFill>
                <a:latin typeface="Arial" panose="020B0604020202020204" pitchFamily="34" charset="0"/>
                <a:cs typeface="Arial" panose="020B0604020202020204" pitchFamily="34" charset="0"/>
                <a:sym typeface="Wingdings" pitchFamily="2" charset="2"/>
              </a:rPr>
              <a:t>(Gender Equality)</a:t>
            </a:r>
          </a:p>
          <a:p>
            <a:pPr marL="457200" indent="-457200" algn="just">
              <a:spcBef>
                <a:spcPts val="1200"/>
              </a:spcBef>
              <a:spcAft>
                <a:spcPts val="1200"/>
              </a:spcAft>
              <a:buClr>
                <a:prstClr val="black">
                  <a:lumMod val="65000"/>
                  <a:lumOff val="35000"/>
                </a:prstClr>
              </a:buClr>
              <a:buSzPct val="80000"/>
              <a:buFont typeface="+mj-lt"/>
              <a:buAutoNum type="arabicPeriod"/>
              <a:defRPr/>
            </a:pPr>
            <a:r>
              <a:rPr lang="zh-TW" altLang="en-US" sz="2600" dirty="0">
                <a:solidFill>
                  <a:prstClr val="black"/>
                </a:solidFill>
                <a:latin typeface="Arial" panose="020B0604020202020204" pitchFamily="34" charset="0"/>
                <a:cs typeface="Arial" panose="020B0604020202020204" pitchFamily="34" charset="0"/>
                <a:sym typeface="Wingdings" pitchFamily="2" charset="2"/>
              </a:rPr>
              <a:t>性別相互尊重 </a:t>
            </a:r>
            <a:r>
              <a:rPr lang="en-US" altLang="zh-TW" sz="2600" dirty="0">
                <a:solidFill>
                  <a:prstClr val="black"/>
                </a:solidFill>
                <a:latin typeface="Arial" panose="020B0604020202020204" pitchFamily="34" charset="0"/>
                <a:cs typeface="Arial" panose="020B0604020202020204" pitchFamily="34" charset="0"/>
                <a:sym typeface="Wingdings" pitchFamily="2" charset="2"/>
              </a:rPr>
              <a:t>(Gender Mutual Respect)</a:t>
            </a:r>
            <a:endParaRPr lang="zh-TW" altLang="en-US" sz="2600" dirty="0">
              <a:solidFill>
                <a:prstClr val="black"/>
              </a:solidFill>
              <a:latin typeface="Arial" panose="020B0604020202020204" pitchFamily="34" charset="0"/>
              <a:cs typeface="Arial" panose="020B0604020202020204" pitchFamily="34" charset="0"/>
              <a:sym typeface="Wingdings" pitchFamily="2" charset="2"/>
            </a:endParaRPr>
          </a:p>
          <a:p>
            <a:pPr marL="514350" indent="-514350" algn="just">
              <a:spcBef>
                <a:spcPts val="1200"/>
              </a:spcBef>
              <a:spcAft>
                <a:spcPts val="1200"/>
              </a:spcAft>
              <a:buClr>
                <a:prstClr val="black">
                  <a:lumMod val="65000"/>
                  <a:lumOff val="35000"/>
                </a:prstClr>
              </a:buClr>
              <a:buSzPct val="80000"/>
              <a:buFontTx/>
              <a:buAutoNum type="arabicPeriod"/>
              <a:defRPr/>
            </a:pPr>
            <a:endParaRPr lang="zh-TW" altLang="en-US" sz="2600" dirty="0">
              <a:solidFill>
                <a:prstClr val="black"/>
              </a:solidFill>
              <a:latin typeface="Arial" panose="020B0604020202020204" pitchFamily="34" charset="0"/>
              <a:cs typeface="Arial" panose="020B0604020202020204" pitchFamily="34" charset="0"/>
              <a:sym typeface="Wingdings" pitchFamily="2" charset="2"/>
            </a:endParaRPr>
          </a:p>
        </p:txBody>
      </p:sp>
      <p:sp>
        <p:nvSpPr>
          <p:cNvPr id="12" name="Rectangle 2"/>
          <p:cNvSpPr txBox="1">
            <a:spLocks noChangeArrowheads="1"/>
          </p:cNvSpPr>
          <p:nvPr/>
        </p:nvSpPr>
        <p:spPr>
          <a:xfrm>
            <a:off x="1475656" y="404813"/>
            <a:ext cx="7776865" cy="1295400"/>
          </a:xfrm>
          <a:prstGeom prst="rect">
            <a:avLst/>
          </a:prstGeom>
        </p:spPr>
        <p:txBody>
          <a:bodyPr anchor="ctr">
            <a:noAutofit/>
          </a:bodyP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algn="ctr" fontAlgn="auto">
              <a:spcBef>
                <a:spcPts val="600"/>
              </a:spcBef>
              <a:spcAft>
                <a:spcPts val="600"/>
              </a:spcAft>
              <a:defRPr/>
            </a:pPr>
            <a:r>
              <a:rPr kumimoji="1" lang="en-US" altLang="zh-TW"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Two Principles of Gender </a:t>
            </a:r>
            <a:r>
              <a:rPr kumimoji="1" lang="en-US" altLang="zh-TW" sz="36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Relationships</a:t>
            </a:r>
          </a:p>
          <a:p>
            <a:pPr algn="ctr" fontAlgn="auto">
              <a:spcBef>
                <a:spcPts val="600"/>
              </a:spcBef>
              <a:spcAft>
                <a:spcPts val="600"/>
              </a:spcAft>
              <a:defRPr/>
            </a:pPr>
            <a:r>
              <a:rPr kumimoji="1" lang="zh-TW" altLang="en-US" sz="36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性別</a:t>
            </a:r>
            <a:r>
              <a:rPr kumimoji="1" lang="zh-TW" altLang="en-US"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關係的兩項基本</a:t>
            </a:r>
            <a:r>
              <a:rPr kumimoji="1" lang="zh-TW" altLang="en-US" sz="36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原則</a:t>
            </a:r>
            <a:r>
              <a:rPr kumimoji="1" lang="en-US" altLang="zh-TW" sz="36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 </a:t>
            </a:r>
            <a:endParaRPr lang="zh-TW" altLang="en-US" sz="3600" b="1" dirty="0">
              <a:solidFill>
                <a:srgbClr val="008080"/>
              </a:solidFill>
              <a:latin typeface="新細明體" panose="02020500000000000000" pitchFamily="18" charset="-120"/>
              <a:ea typeface="新細明體" panose="02020500000000000000" pitchFamily="18" charset="-120"/>
            </a:endParaRPr>
          </a:p>
        </p:txBody>
      </p:sp>
      <p:grpSp>
        <p:nvGrpSpPr>
          <p:cNvPr id="12294" name="Group 2"/>
          <p:cNvGrpSpPr>
            <a:grpSpLocks/>
          </p:cNvGrpSpPr>
          <p:nvPr/>
        </p:nvGrpSpPr>
        <p:grpSpPr bwMode="auto">
          <a:xfrm>
            <a:off x="642938" y="6321425"/>
            <a:ext cx="2776537" cy="395288"/>
            <a:chOff x="576262" y="6322218"/>
            <a:chExt cx="2776538" cy="394495"/>
          </a:xfrm>
        </p:grpSpPr>
        <p:sp>
          <p:nvSpPr>
            <p:cNvPr id="12297" name="WordArt 33"/>
            <p:cNvSpPr>
              <a:spLocks noChangeArrowheads="1" noChangeShapeType="1" noTextEdit="1"/>
            </p:cNvSpPr>
            <p:nvPr/>
          </p:nvSpPr>
          <p:spPr bwMode="auto">
            <a:xfrm>
              <a:off x="593835" y="6322218"/>
              <a:ext cx="1430338" cy="182563"/>
            </a:xfrm>
            <a:prstGeom prst="rect">
              <a:avLst/>
            </a:prstGeom>
          </p:spPr>
          <p:txBody>
            <a:bodyPr wrap="none" fromWordArt="1">
              <a:prstTxWarp prst="textPlain">
                <a:avLst>
                  <a:gd name="adj" fmla="val 50000"/>
                </a:avLst>
              </a:prstTxWarp>
            </a:bodyPr>
            <a:lstStyle/>
            <a:p>
              <a:pPr algn="ctr"/>
              <a:endParaRPr lang="en-US" sz="1200" kern="10">
                <a:ln w="9525">
                  <a:solidFill>
                    <a:srgbClr val="404040"/>
                  </a:solidFill>
                  <a:round/>
                  <a:headEnd/>
                  <a:tailEnd/>
                </a:ln>
                <a:solidFill>
                  <a:srgbClr val="404040"/>
                </a:solidFill>
                <a:latin typeface="STKaiti" panose="02010600040101010101" pitchFamily="2" charset="-122"/>
                <a:ea typeface="STKaiti" panose="02010600040101010101" pitchFamily="2" charset="-122"/>
              </a:endParaRPr>
            </a:p>
          </p:txBody>
        </p:sp>
        <p:sp>
          <p:nvSpPr>
            <p:cNvPr id="12298" name="WordArt 34"/>
            <p:cNvSpPr>
              <a:spLocks noChangeArrowheads="1" noChangeShapeType="1" noTextEdit="1"/>
            </p:cNvSpPr>
            <p:nvPr/>
          </p:nvSpPr>
          <p:spPr bwMode="auto">
            <a:xfrm>
              <a:off x="576262" y="6535738"/>
              <a:ext cx="2776538" cy="180975"/>
            </a:xfrm>
            <a:prstGeom prst="rect">
              <a:avLst/>
            </a:prstGeom>
          </p:spPr>
          <p:txBody>
            <a:bodyPr wrap="none" fromWordArt="1">
              <a:prstTxWarp prst="textPlain">
                <a:avLst>
                  <a:gd name="adj" fmla="val 50000"/>
                </a:avLst>
              </a:prstTxWarp>
            </a:bodyPr>
            <a:lstStyle/>
            <a:p>
              <a:pPr algn="ctr"/>
              <a:endParaRPr lang="en-US" sz="1200" kern="10">
                <a:ln w="9525">
                  <a:solidFill>
                    <a:srgbClr val="404040"/>
                  </a:solidFill>
                  <a:round/>
                  <a:headEnd/>
                  <a:tailEnd/>
                </a:ln>
                <a:solidFill>
                  <a:srgbClr val="404040"/>
                </a:solidFill>
                <a:latin typeface="Times New Roman" panose="02020603050405020304" pitchFamily="18" charset="0"/>
                <a:cs typeface="Times New Roman" panose="02020603050405020304" pitchFamily="18" charset="0"/>
              </a:endParaRPr>
            </a:p>
          </p:txBody>
        </p:sp>
      </p:grpSp>
      <p:pic>
        <p:nvPicPr>
          <p:cNvPr id="12295" name="Picture 2" descr="http://moonpointer.com/new/wp-content/uploads/2014/08/resp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126344"/>
            <a:ext cx="3662809" cy="249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077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Slide Number Placeholder 5"/>
          <p:cNvSpPr txBox="1">
            <a:spLocks noGrp="1"/>
          </p:cNvSpPr>
          <p:nvPr/>
        </p:nvSpPr>
        <p:spPr bwMode="auto">
          <a:xfrm>
            <a:off x="6988175" y="62849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微軟正黑體" panose="020B0604030504040204" pitchFamily="34" charset="-12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微軟正黑體" panose="020B0604030504040204" pitchFamily="34" charset="-12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9pPr>
          </a:lstStyle>
          <a:p>
            <a:pPr algn="r">
              <a:spcBef>
                <a:spcPct val="0"/>
              </a:spcBef>
              <a:buClrTx/>
              <a:buSzTx/>
              <a:buFontTx/>
              <a:buNone/>
            </a:pPr>
            <a:fld id="{45E68D8D-A6D6-413A-B1DC-620C9F0D9B20}" type="slidenum">
              <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pPr algn="r">
                <a:spcBef>
                  <a:spcPct val="0"/>
                </a:spcBef>
                <a:buClrTx/>
                <a:buSzTx/>
                <a:buFontTx/>
                <a:buNone/>
              </a:pPr>
              <a:t>7</a:t>
            </a:fld>
            <a:endPar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3" name="Rectangle 12"/>
          <p:cNvSpPr/>
          <p:nvPr/>
        </p:nvSpPr>
        <p:spPr>
          <a:xfrm>
            <a:off x="1507704" y="1544392"/>
            <a:ext cx="7528792" cy="5093702"/>
          </a:xfrm>
          <a:prstGeom prst="rect">
            <a:avLst/>
          </a:prstGeom>
        </p:spPr>
        <p:txBody>
          <a:bodyPr wrap="square">
            <a:spAutoFit/>
          </a:bodyPr>
          <a:lstStyle/>
          <a:p>
            <a:pPr marL="285750" indent="-285750">
              <a:spcAft>
                <a:spcPts val="1800"/>
              </a:spcAft>
              <a:buClr>
                <a:prstClr val="black">
                  <a:lumMod val="65000"/>
                  <a:lumOff val="35000"/>
                </a:prstClr>
              </a:buClr>
              <a:buSzPct val="80000"/>
              <a:buFont typeface="Wingdings" panose="05000000000000000000" pitchFamily="2" charset="2"/>
              <a:buChar char="Ø"/>
              <a:defRPr/>
            </a:pPr>
            <a:r>
              <a:rPr lang="en-US" altLang="zh-TW" sz="2000" dirty="0">
                <a:solidFill>
                  <a:prstClr val="black"/>
                </a:solidFill>
                <a:latin typeface="Arial" panose="020B0604020202020204" pitchFamily="34" charset="0"/>
                <a:cs typeface="Arial" panose="020B0604020202020204" pitchFamily="34" charset="0"/>
                <a:sym typeface="Wingdings" pitchFamily="2" charset="2"/>
              </a:rPr>
              <a:t>Gender respect for a </a:t>
            </a:r>
            <a:r>
              <a:rPr lang="en-US" altLang="zh-TW" sz="2000" dirty="0">
                <a:solidFill>
                  <a:srgbClr val="00B050"/>
                </a:solidFill>
                <a:latin typeface="Arial" panose="020B0604020202020204" pitchFamily="34" charset="0"/>
                <a:cs typeface="Arial" panose="020B0604020202020204" pitchFamily="34" charset="0"/>
                <a:sym typeface="Wingdings" pitchFamily="2" charset="2"/>
              </a:rPr>
              <a:t>multi-cultural </a:t>
            </a:r>
            <a:r>
              <a:rPr lang="en-US" altLang="zh-TW" sz="2000" dirty="0">
                <a:solidFill>
                  <a:prstClr val="black"/>
                </a:solidFill>
                <a:latin typeface="Arial" panose="020B0604020202020204" pitchFamily="34" charset="0"/>
                <a:cs typeface="Arial" panose="020B0604020202020204" pitchFamily="34" charset="0"/>
                <a:sym typeface="Wingdings" pitchFamily="2" charset="2"/>
              </a:rPr>
              <a:t>campus</a:t>
            </a:r>
            <a:r>
              <a:rPr lang="en-US" altLang="zh-TW" sz="2000" dirty="0" smtClean="0">
                <a:solidFill>
                  <a:prstClr val="black"/>
                </a:solidFill>
                <a:latin typeface="Arial" panose="020B0604020202020204" pitchFamily="34" charset="0"/>
                <a:cs typeface="Arial" panose="020B0604020202020204" pitchFamily="34" charset="0"/>
                <a:sym typeface="Wingdings" pitchFamily="2" charset="2"/>
              </a:rPr>
              <a:t>:</a:t>
            </a:r>
            <a:br>
              <a:rPr lang="en-US" altLang="zh-TW" sz="2000" dirty="0" smtClean="0">
                <a:solidFill>
                  <a:prstClr val="black"/>
                </a:solidFill>
                <a:latin typeface="Arial" panose="020B0604020202020204" pitchFamily="34" charset="0"/>
                <a:cs typeface="Arial" panose="020B0604020202020204" pitchFamily="34" charset="0"/>
                <a:sym typeface="Wingdings" pitchFamily="2" charset="2"/>
              </a:rPr>
            </a:br>
            <a:r>
              <a:rPr kumimoji="1" lang="zh-TW" altLang="en-US" sz="2000" dirty="0" smtClean="0">
                <a:solidFill>
                  <a:prstClr val="black"/>
                </a:solidFill>
                <a:latin typeface="新細明體" pitchFamily="18" charset="-120"/>
                <a:sym typeface="Wingdings" pitchFamily="2" charset="2"/>
              </a:rPr>
              <a:t>指</a:t>
            </a:r>
            <a:r>
              <a:rPr kumimoji="1" lang="zh-TW" altLang="en-US" sz="2000" dirty="0">
                <a:solidFill>
                  <a:prstClr val="black"/>
                </a:solidFill>
                <a:latin typeface="新細明體" pitchFamily="18" charset="-120"/>
                <a:sym typeface="Wingdings" pitchFamily="2" charset="2"/>
              </a:rPr>
              <a:t>在</a:t>
            </a:r>
            <a:r>
              <a:rPr kumimoji="1" lang="zh-TW" altLang="en-US" sz="2000" dirty="0">
                <a:solidFill>
                  <a:srgbClr val="00B050"/>
                </a:solidFill>
                <a:latin typeface="新細明體" pitchFamily="18" charset="-120"/>
                <a:sym typeface="Wingdings" pitchFamily="2" charset="2"/>
              </a:rPr>
              <a:t>多元文化</a:t>
            </a:r>
            <a:r>
              <a:rPr kumimoji="1" lang="zh-TW" altLang="en-US" sz="2000" dirty="0">
                <a:solidFill>
                  <a:prstClr val="black"/>
                </a:solidFill>
                <a:latin typeface="新細明體" pitchFamily="18" charset="-120"/>
                <a:sym typeface="Wingdings" pitchFamily="2" charset="2"/>
              </a:rPr>
              <a:t>的學校生活中學習性別尊重</a:t>
            </a:r>
            <a:r>
              <a:rPr kumimoji="1" lang="zh-TW" altLang="en-US" sz="2000" dirty="0" smtClean="0">
                <a:solidFill>
                  <a:prstClr val="black"/>
                </a:solidFill>
                <a:latin typeface="新細明體" pitchFamily="18" charset="-120"/>
                <a:sym typeface="Wingdings" pitchFamily="2" charset="2"/>
              </a:rPr>
              <a:t>：</a:t>
            </a:r>
            <a:endParaRPr lang="en-US" altLang="zh-TW" sz="2000" dirty="0">
              <a:solidFill>
                <a:prstClr val="black"/>
              </a:solidFill>
              <a:latin typeface="Arial" panose="020B0604020202020204" pitchFamily="34" charset="0"/>
              <a:cs typeface="Arial" panose="020B0604020202020204" pitchFamily="34" charset="0"/>
              <a:sym typeface="Wingdings" pitchFamily="2" charset="2"/>
            </a:endParaRPr>
          </a:p>
          <a:p>
            <a:pPr marL="914400" lvl="1" indent="-457200" fontAlgn="base">
              <a:spcAft>
                <a:spcPts val="1800"/>
              </a:spcAft>
              <a:buClr>
                <a:prstClr val="black">
                  <a:lumMod val="65000"/>
                  <a:lumOff val="35000"/>
                </a:prstClr>
              </a:buClr>
              <a:buSzPct val="80000"/>
              <a:buFont typeface="Wingdings" panose="05000000000000000000" pitchFamily="2" charset="2"/>
              <a:buChar char="§"/>
              <a:defRPr/>
            </a:pPr>
            <a:r>
              <a:rPr lang="en-US" altLang="zh-TW" sz="2000" dirty="0">
                <a:solidFill>
                  <a:prstClr val="black"/>
                </a:solidFill>
                <a:latin typeface="Arial" panose="020B0604020202020204" pitchFamily="34" charset="0"/>
                <a:cs typeface="Arial" panose="020B0604020202020204" pitchFamily="34" charset="0"/>
                <a:sym typeface="Wingdings" pitchFamily="2" charset="2"/>
              </a:rPr>
              <a:t>Understand </a:t>
            </a:r>
            <a:r>
              <a:rPr lang="en-US" altLang="zh-TW" sz="2000" dirty="0" smtClean="0">
                <a:solidFill>
                  <a:prstClr val="black"/>
                </a:solidFill>
                <a:latin typeface="Arial" panose="020B0604020202020204" pitchFamily="34" charset="0"/>
                <a:cs typeface="Arial" panose="020B0604020202020204" pitchFamily="34" charset="0"/>
                <a:sym typeface="Wingdings" pitchFamily="2" charset="2"/>
              </a:rPr>
              <a:t>and respect other </a:t>
            </a:r>
            <a:r>
              <a:rPr lang="en-US" altLang="zh-TW" sz="2000" dirty="0">
                <a:solidFill>
                  <a:prstClr val="black"/>
                </a:solidFill>
                <a:latin typeface="Arial" panose="020B0604020202020204" pitchFamily="34" charset="0"/>
                <a:cs typeface="Arial" panose="020B0604020202020204" pitchFamily="34" charset="0"/>
                <a:sym typeface="Wingdings" pitchFamily="2" charset="2"/>
              </a:rPr>
              <a:t>people’s cultural identities, help classmates / staff from different cultural background get adjusted to campus </a:t>
            </a:r>
            <a:r>
              <a:rPr lang="en-US" altLang="zh-TW" sz="2000" dirty="0" smtClean="0">
                <a:solidFill>
                  <a:prstClr val="black"/>
                </a:solidFill>
                <a:latin typeface="Arial" panose="020B0604020202020204" pitchFamily="34" charset="0"/>
                <a:cs typeface="Arial" panose="020B0604020202020204" pitchFamily="34" charset="0"/>
                <a:sym typeface="Wingdings" pitchFamily="2" charset="2"/>
              </a:rPr>
              <a:t>life</a:t>
            </a:r>
            <a:br>
              <a:rPr lang="en-US" altLang="zh-TW" sz="2000" dirty="0" smtClean="0">
                <a:solidFill>
                  <a:prstClr val="black"/>
                </a:solidFill>
                <a:latin typeface="Arial" panose="020B0604020202020204" pitchFamily="34" charset="0"/>
                <a:cs typeface="Arial" panose="020B0604020202020204" pitchFamily="34" charset="0"/>
                <a:sym typeface="Wingdings" pitchFamily="2" charset="2"/>
              </a:rPr>
            </a:br>
            <a:r>
              <a:rPr kumimoji="1" lang="zh-TW" altLang="en-US" sz="2000" dirty="0" smtClean="0">
                <a:solidFill>
                  <a:prstClr val="black"/>
                </a:solidFill>
                <a:latin typeface="Times New Roman" pitchFamily="18" charset="0"/>
                <a:sym typeface="Wingdings" pitchFamily="2" charset="2"/>
              </a:rPr>
              <a:t>認識</a:t>
            </a:r>
            <a:r>
              <a:rPr kumimoji="1" lang="zh-TW" altLang="en-US" sz="2000" dirty="0">
                <a:solidFill>
                  <a:prstClr val="black"/>
                </a:solidFill>
                <a:latin typeface="Times New Roman" pitchFamily="18" charset="0"/>
                <a:sym typeface="Wingdings" pitchFamily="2" charset="2"/>
              </a:rPr>
              <a:t>和懂得尊重別人的文化特徵，協助來自不同文化背景的同學 </a:t>
            </a:r>
            <a:r>
              <a:rPr kumimoji="1" lang="en-US" altLang="zh-TW" sz="2000" dirty="0">
                <a:solidFill>
                  <a:prstClr val="black"/>
                </a:solidFill>
                <a:latin typeface="Times New Roman" pitchFamily="18" charset="0"/>
                <a:sym typeface="Wingdings" pitchFamily="2" charset="2"/>
              </a:rPr>
              <a:t>/ </a:t>
            </a:r>
            <a:r>
              <a:rPr kumimoji="1" lang="zh-TW" altLang="en-US" sz="2000" dirty="0">
                <a:solidFill>
                  <a:prstClr val="black"/>
                </a:solidFill>
                <a:latin typeface="Times New Roman" pitchFamily="18" charset="0"/>
                <a:sym typeface="Wingdings" pitchFamily="2" charset="2"/>
              </a:rPr>
              <a:t>教職員融入學校的</a:t>
            </a:r>
            <a:r>
              <a:rPr kumimoji="1" lang="zh-TW" altLang="en-US" sz="2000" dirty="0" smtClean="0">
                <a:solidFill>
                  <a:prstClr val="black"/>
                </a:solidFill>
                <a:latin typeface="Times New Roman" pitchFamily="18" charset="0"/>
                <a:sym typeface="Wingdings" pitchFamily="2" charset="2"/>
              </a:rPr>
              <a:t>生活</a:t>
            </a:r>
            <a:endParaRPr lang="en-US" altLang="zh-TW" sz="2000" dirty="0">
              <a:solidFill>
                <a:prstClr val="black"/>
              </a:solidFill>
              <a:latin typeface="Arial" panose="020B0604020202020204" pitchFamily="34" charset="0"/>
              <a:cs typeface="Arial" panose="020B0604020202020204" pitchFamily="34" charset="0"/>
              <a:sym typeface="Wingdings" pitchFamily="2" charset="2"/>
            </a:endParaRPr>
          </a:p>
          <a:p>
            <a:pPr marL="914400" lvl="1" indent="-457200" fontAlgn="base">
              <a:spcAft>
                <a:spcPts val="1800"/>
              </a:spcAft>
              <a:buClr>
                <a:prstClr val="black">
                  <a:lumMod val="65000"/>
                  <a:lumOff val="35000"/>
                </a:prstClr>
              </a:buClr>
              <a:buSzPct val="80000"/>
              <a:buFont typeface="Wingdings" panose="05000000000000000000" pitchFamily="2" charset="2"/>
              <a:buChar char="§"/>
              <a:defRPr/>
            </a:pPr>
            <a:r>
              <a:rPr lang="en-US" altLang="zh-TW" sz="2000" dirty="0">
                <a:latin typeface="Arial" panose="020B0604020202020204" pitchFamily="34" charset="0"/>
                <a:cs typeface="Arial" panose="020B0604020202020204" pitchFamily="34" charset="0"/>
                <a:sym typeface="Wingdings" pitchFamily="2" charset="2"/>
              </a:rPr>
              <a:t>Respect the individual classmate / staff’s unique sexual orientation and </a:t>
            </a:r>
            <a:r>
              <a:rPr lang="en-US" altLang="zh-TW" sz="2000" dirty="0" smtClean="0">
                <a:latin typeface="Arial" panose="020B0604020202020204" pitchFamily="34" charset="0"/>
                <a:cs typeface="Arial" panose="020B0604020202020204" pitchFamily="34" charset="0"/>
                <a:sym typeface="Wingdings" pitchFamily="2" charset="2"/>
              </a:rPr>
              <a:t>characteristics</a:t>
            </a:r>
            <a:br>
              <a:rPr lang="en-US" altLang="zh-TW" sz="2000" dirty="0" smtClean="0">
                <a:latin typeface="Arial" panose="020B0604020202020204" pitchFamily="34" charset="0"/>
                <a:cs typeface="Arial" panose="020B0604020202020204" pitchFamily="34" charset="0"/>
                <a:sym typeface="Wingdings" pitchFamily="2" charset="2"/>
              </a:rPr>
            </a:br>
            <a:r>
              <a:rPr kumimoji="1" lang="zh-TW" altLang="en-US" sz="2000" dirty="0" smtClean="0">
                <a:latin typeface="Times New Roman" pitchFamily="18" charset="0"/>
                <a:sym typeface="Wingdings" pitchFamily="2" charset="2"/>
              </a:rPr>
              <a:t>尊重</a:t>
            </a:r>
            <a:r>
              <a:rPr kumimoji="1" lang="zh-TW" altLang="en-US" sz="2000" dirty="0">
                <a:latin typeface="Times New Roman" pitchFamily="18" charset="0"/>
                <a:sym typeface="Wingdings" pitchFamily="2" charset="2"/>
              </a:rPr>
              <a:t>個別同學 </a:t>
            </a:r>
            <a:r>
              <a:rPr kumimoji="1" lang="en-US" altLang="zh-TW" sz="2000" dirty="0">
                <a:latin typeface="Times New Roman" pitchFamily="18" charset="0"/>
                <a:sym typeface="Wingdings" pitchFamily="2" charset="2"/>
              </a:rPr>
              <a:t>/ </a:t>
            </a:r>
            <a:r>
              <a:rPr kumimoji="1" lang="zh-TW" altLang="en-US" sz="2000" dirty="0">
                <a:latin typeface="Times New Roman" pitchFamily="18" charset="0"/>
                <a:sym typeface="Wingdings" pitchFamily="2" charset="2"/>
              </a:rPr>
              <a:t>教職員獨特的性別取向與角色</a:t>
            </a:r>
            <a:r>
              <a:rPr kumimoji="1" lang="zh-TW" altLang="en-US" sz="2000" dirty="0" smtClean="0">
                <a:latin typeface="Times New Roman" pitchFamily="18" charset="0"/>
                <a:sym typeface="Wingdings" pitchFamily="2" charset="2"/>
              </a:rPr>
              <a:t>表現</a:t>
            </a:r>
            <a:r>
              <a:rPr lang="en-US" altLang="zh-TW" sz="2000" dirty="0" smtClean="0">
                <a:latin typeface="Arial" panose="020B0604020202020204" pitchFamily="34" charset="0"/>
                <a:cs typeface="Arial" panose="020B0604020202020204" pitchFamily="34" charset="0"/>
                <a:sym typeface="Wingdings" pitchFamily="2" charset="2"/>
              </a:rPr>
              <a:t> </a:t>
            </a:r>
            <a:endParaRPr lang="en-US" altLang="zh-TW" sz="2000" dirty="0">
              <a:latin typeface="Arial" panose="020B0604020202020204" pitchFamily="34" charset="0"/>
              <a:cs typeface="Arial" panose="020B0604020202020204" pitchFamily="34" charset="0"/>
              <a:sym typeface="Wingdings" pitchFamily="2" charset="2"/>
            </a:endParaRPr>
          </a:p>
          <a:p>
            <a:pPr marL="914400" lvl="1" indent="-457200" fontAlgn="base">
              <a:spcAft>
                <a:spcPts val="1800"/>
              </a:spcAft>
              <a:buClr>
                <a:prstClr val="black">
                  <a:lumMod val="65000"/>
                  <a:lumOff val="35000"/>
                </a:prstClr>
              </a:buClr>
              <a:buSzPct val="80000"/>
              <a:buFont typeface="Wingdings" panose="05000000000000000000" pitchFamily="2" charset="2"/>
              <a:buChar char="§"/>
              <a:defRPr/>
            </a:pPr>
            <a:r>
              <a:rPr lang="en-US" altLang="zh-TW" sz="2000" dirty="0">
                <a:solidFill>
                  <a:prstClr val="black"/>
                </a:solidFill>
                <a:latin typeface="Arial" panose="020B0604020202020204" pitchFamily="34" charset="0"/>
                <a:cs typeface="Arial" panose="020B0604020202020204" pitchFamily="34" charset="0"/>
                <a:sym typeface="Wingdings" pitchFamily="2" charset="2"/>
              </a:rPr>
              <a:t>Help create a campus for individual classmate / staff to freely and responsibly develop </a:t>
            </a:r>
            <a:r>
              <a:rPr lang="en-US" altLang="zh-TW" sz="2000" dirty="0" err="1">
                <a:solidFill>
                  <a:prstClr val="black"/>
                </a:solidFill>
                <a:latin typeface="Arial" panose="020B0604020202020204" pitchFamily="34" charset="0"/>
                <a:cs typeface="Arial" panose="020B0604020202020204" pitchFamily="34" charset="0"/>
                <a:sym typeface="Wingdings" pitchFamily="2" charset="2"/>
              </a:rPr>
              <a:t>oneselves</a:t>
            </a:r>
            <a:r>
              <a:rPr lang="en-US" altLang="zh-TW" sz="2000" dirty="0">
                <a:solidFill>
                  <a:prstClr val="black"/>
                </a:solidFill>
                <a:latin typeface="Arial" panose="020B0604020202020204" pitchFamily="34" charset="0"/>
                <a:cs typeface="Arial" panose="020B0604020202020204" pitchFamily="34" charset="0"/>
                <a:sym typeface="Wingdings" pitchFamily="2" charset="2"/>
              </a:rPr>
              <a:t> </a:t>
            </a:r>
            <a:r>
              <a:rPr lang="en-US" altLang="zh-TW" sz="2000" dirty="0" smtClean="0">
                <a:solidFill>
                  <a:prstClr val="black"/>
                </a:solidFill>
                <a:latin typeface="Arial" panose="020B0604020202020204" pitchFamily="34" charset="0"/>
                <a:cs typeface="Arial" panose="020B0604020202020204" pitchFamily="34" charset="0"/>
                <a:sym typeface="Wingdings" pitchFamily="2" charset="2"/>
              </a:rPr>
              <a:t/>
            </a:r>
            <a:br>
              <a:rPr lang="en-US" altLang="zh-TW" sz="2000" dirty="0" smtClean="0">
                <a:solidFill>
                  <a:prstClr val="black"/>
                </a:solidFill>
                <a:latin typeface="Arial" panose="020B0604020202020204" pitchFamily="34" charset="0"/>
                <a:cs typeface="Arial" panose="020B0604020202020204" pitchFamily="34" charset="0"/>
                <a:sym typeface="Wingdings" pitchFamily="2" charset="2"/>
              </a:rPr>
            </a:br>
            <a:r>
              <a:rPr kumimoji="1" lang="zh-TW" altLang="en-US" sz="2000" dirty="0" smtClean="0">
                <a:solidFill>
                  <a:prstClr val="black"/>
                </a:solidFill>
                <a:latin typeface="Times New Roman" pitchFamily="18" charset="0"/>
                <a:sym typeface="Wingdings" pitchFamily="2" charset="2"/>
              </a:rPr>
              <a:t>協力</a:t>
            </a:r>
            <a:r>
              <a:rPr kumimoji="1" lang="zh-TW" altLang="en-US" sz="2000" dirty="0">
                <a:solidFill>
                  <a:prstClr val="black"/>
                </a:solidFill>
                <a:latin typeface="Times New Roman" pitchFamily="18" charset="0"/>
                <a:sym typeface="Wingdings" pitchFamily="2" charset="2"/>
              </a:rPr>
              <a:t>創造每個同學 </a:t>
            </a:r>
            <a:r>
              <a:rPr kumimoji="1" lang="en-US" altLang="zh-TW" sz="2000" dirty="0">
                <a:solidFill>
                  <a:prstClr val="black"/>
                </a:solidFill>
                <a:latin typeface="Times New Roman" pitchFamily="18" charset="0"/>
                <a:sym typeface="Wingdings" pitchFamily="2" charset="2"/>
              </a:rPr>
              <a:t>/ </a:t>
            </a:r>
            <a:r>
              <a:rPr kumimoji="1" lang="zh-TW" altLang="en-US" sz="2000" dirty="0">
                <a:solidFill>
                  <a:prstClr val="black"/>
                </a:solidFill>
                <a:latin typeface="Times New Roman" pitchFamily="18" charset="0"/>
                <a:sym typeface="Wingdings" pitchFamily="2" charset="2"/>
              </a:rPr>
              <a:t>教職員都可以自由學習和發揮潛能的</a:t>
            </a:r>
            <a:r>
              <a:rPr kumimoji="1" lang="zh-TW" altLang="en-US" sz="2000" dirty="0" smtClean="0">
                <a:solidFill>
                  <a:prstClr val="black"/>
                </a:solidFill>
                <a:latin typeface="Times New Roman" pitchFamily="18" charset="0"/>
                <a:sym typeface="Wingdings" pitchFamily="2" charset="2"/>
              </a:rPr>
              <a:t>校園</a:t>
            </a:r>
            <a:endParaRPr kumimoji="1" lang="en-US" altLang="zh-TW" sz="2000" dirty="0">
              <a:solidFill>
                <a:prstClr val="black"/>
              </a:solidFill>
              <a:latin typeface="Times New Roman" pitchFamily="18" charset="0"/>
              <a:sym typeface="Wingdings" pitchFamily="2" charset="2"/>
            </a:endParaRPr>
          </a:p>
        </p:txBody>
      </p:sp>
      <p:sp>
        <p:nvSpPr>
          <p:cNvPr id="14" name="Rectangle 2"/>
          <p:cNvSpPr txBox="1">
            <a:spLocks noChangeArrowheads="1"/>
          </p:cNvSpPr>
          <p:nvPr/>
        </p:nvSpPr>
        <p:spPr>
          <a:xfrm>
            <a:off x="1763687" y="188640"/>
            <a:ext cx="7112025" cy="1295400"/>
          </a:xfrm>
          <a:prstGeom prst="rect">
            <a:avLst/>
          </a:prstGeom>
        </p:spPr>
        <p:txBody>
          <a:bodyPr anchor="ctr">
            <a:normAutofit/>
          </a:bodyP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algn="ctr" fontAlgn="auto">
              <a:spcAft>
                <a:spcPts val="0"/>
              </a:spcAft>
              <a:defRPr/>
            </a:pPr>
            <a:r>
              <a:rPr kumimoji="1" lang="en-US" altLang="zh-TW"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sym typeface="Wingdings" pitchFamily="2" charset="2"/>
              </a:rPr>
              <a:t>Campus Life and Gender Respect</a:t>
            </a:r>
          </a:p>
          <a:p>
            <a:pPr algn="ctr" fontAlgn="auto">
              <a:spcAft>
                <a:spcPts val="0"/>
              </a:spcAft>
              <a:defRPr/>
            </a:pPr>
            <a:r>
              <a:rPr kumimoji="1" lang="zh-TW" altLang="en-US"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sym typeface="Wingdings" pitchFamily="2" charset="2"/>
              </a:rPr>
              <a:t>校園生活與性別</a:t>
            </a:r>
            <a:r>
              <a:rPr kumimoji="1" lang="zh-TW" altLang="en-US" sz="36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sym typeface="Wingdings" pitchFamily="2" charset="2"/>
              </a:rPr>
              <a:t>尊重</a:t>
            </a:r>
            <a:endParaRPr kumimoji="1" lang="zh-TW" altLang="en-US"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p:txBody>
      </p:sp>
      <p:grpSp>
        <p:nvGrpSpPr>
          <p:cNvPr id="14342" name="Group 2"/>
          <p:cNvGrpSpPr>
            <a:grpSpLocks/>
          </p:cNvGrpSpPr>
          <p:nvPr/>
        </p:nvGrpSpPr>
        <p:grpSpPr bwMode="auto">
          <a:xfrm>
            <a:off x="642938" y="6321425"/>
            <a:ext cx="2776537" cy="395288"/>
            <a:chOff x="576262" y="6322218"/>
            <a:chExt cx="2776538" cy="394495"/>
          </a:xfrm>
        </p:grpSpPr>
        <p:sp>
          <p:nvSpPr>
            <p:cNvPr id="14344" name="WordArt 33"/>
            <p:cNvSpPr>
              <a:spLocks noChangeArrowheads="1" noChangeShapeType="1" noTextEdit="1"/>
            </p:cNvSpPr>
            <p:nvPr/>
          </p:nvSpPr>
          <p:spPr bwMode="auto">
            <a:xfrm>
              <a:off x="593835" y="6322218"/>
              <a:ext cx="1430338" cy="182563"/>
            </a:xfrm>
            <a:prstGeom prst="rect">
              <a:avLst/>
            </a:prstGeom>
          </p:spPr>
          <p:txBody>
            <a:bodyPr wrap="none" fromWordArt="1">
              <a:prstTxWarp prst="textPlain">
                <a:avLst>
                  <a:gd name="adj" fmla="val 50000"/>
                </a:avLst>
              </a:prstTxWarp>
            </a:bodyPr>
            <a:lstStyle/>
            <a:p>
              <a:pPr algn="ctr"/>
              <a:endParaRPr lang="en-US" sz="1200" kern="10">
                <a:ln w="9525">
                  <a:solidFill>
                    <a:srgbClr val="404040"/>
                  </a:solidFill>
                  <a:round/>
                  <a:headEnd/>
                  <a:tailEnd/>
                </a:ln>
                <a:solidFill>
                  <a:srgbClr val="404040"/>
                </a:solidFill>
                <a:latin typeface="STKaiti" panose="02010600040101010101" pitchFamily="2" charset="-122"/>
                <a:ea typeface="STKaiti" panose="02010600040101010101" pitchFamily="2" charset="-122"/>
              </a:endParaRPr>
            </a:p>
          </p:txBody>
        </p:sp>
        <p:sp>
          <p:nvSpPr>
            <p:cNvPr id="14345" name="WordArt 34"/>
            <p:cNvSpPr>
              <a:spLocks noChangeArrowheads="1" noChangeShapeType="1" noTextEdit="1"/>
            </p:cNvSpPr>
            <p:nvPr/>
          </p:nvSpPr>
          <p:spPr bwMode="auto">
            <a:xfrm>
              <a:off x="576262" y="6535738"/>
              <a:ext cx="2776538" cy="180975"/>
            </a:xfrm>
            <a:prstGeom prst="rect">
              <a:avLst/>
            </a:prstGeom>
          </p:spPr>
          <p:txBody>
            <a:bodyPr wrap="none" fromWordArt="1">
              <a:prstTxWarp prst="textPlain">
                <a:avLst>
                  <a:gd name="adj" fmla="val 50000"/>
                </a:avLst>
              </a:prstTxWarp>
            </a:bodyPr>
            <a:lstStyle/>
            <a:p>
              <a:pPr algn="ctr"/>
              <a:endParaRPr lang="en-US" sz="1200" kern="10">
                <a:ln w="9525">
                  <a:solidFill>
                    <a:srgbClr val="404040"/>
                  </a:solidFill>
                  <a:round/>
                  <a:headEnd/>
                  <a:tailEnd/>
                </a:ln>
                <a:solidFill>
                  <a:srgbClr val="40404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00333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Slide Number Placeholder 5"/>
          <p:cNvSpPr txBox="1">
            <a:spLocks noGrp="1"/>
          </p:cNvSpPr>
          <p:nvPr/>
        </p:nvSpPr>
        <p:spPr bwMode="auto">
          <a:xfrm>
            <a:off x="6988175" y="62849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微軟正黑體" panose="020B0604030504040204" pitchFamily="34" charset="-12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微軟正黑體" panose="020B0604030504040204" pitchFamily="34" charset="-12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微軟正黑體" panose="020B0604030504040204" pitchFamily="34" charset="-120"/>
              </a:defRPr>
            </a:lvl9pPr>
          </a:lstStyle>
          <a:p>
            <a:pPr algn="r">
              <a:spcBef>
                <a:spcPct val="0"/>
              </a:spcBef>
              <a:buClrTx/>
              <a:buSzTx/>
              <a:buFontTx/>
              <a:buNone/>
            </a:pPr>
            <a:fld id="{BBB2981B-86CB-43E2-A8E7-1E451D3F1FB8}" type="slidenum">
              <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pPr algn="r">
                <a:spcBef>
                  <a:spcPct val="0"/>
                </a:spcBef>
                <a:buClrTx/>
                <a:buSzTx/>
                <a:buFontTx/>
                <a:buNone/>
              </a:pPr>
              <a:t>8</a:t>
            </a:fld>
            <a:endParaRPr lang="en-US" altLang="zh-TW" sz="100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1" name="Rectangle 10"/>
          <p:cNvSpPr/>
          <p:nvPr/>
        </p:nvSpPr>
        <p:spPr>
          <a:xfrm>
            <a:off x="1547664" y="1500520"/>
            <a:ext cx="7416824" cy="4862870"/>
          </a:xfrm>
          <a:prstGeom prst="rect">
            <a:avLst/>
          </a:prstGeom>
        </p:spPr>
        <p:txBody>
          <a:bodyPr wrap="square">
            <a:spAutoFit/>
          </a:bodyPr>
          <a:lstStyle/>
          <a:p>
            <a:pPr marL="457200" indent="-457200">
              <a:spcAft>
                <a:spcPts val="2400"/>
              </a:spcAft>
              <a:buClr>
                <a:prstClr val="black">
                  <a:lumMod val="65000"/>
                  <a:lumOff val="35000"/>
                </a:prstClr>
              </a:buClr>
              <a:buSzPct val="80000"/>
              <a:buFont typeface="Wingdings" panose="05000000000000000000" pitchFamily="2" charset="2"/>
              <a:buChar char="§"/>
              <a:defRPr/>
            </a:pPr>
            <a:r>
              <a:rPr lang="en-US" altLang="zh-TW" sz="2000" dirty="0">
                <a:solidFill>
                  <a:prstClr val="black"/>
                </a:solidFill>
                <a:latin typeface="Arial" charset="0"/>
              </a:rPr>
              <a:t>There are lots of members on campus who are from </a:t>
            </a:r>
            <a:r>
              <a:rPr kumimoji="1" lang="en-US" altLang="zh-TW" sz="2000" dirty="0">
                <a:solidFill>
                  <a:srgbClr val="00B050"/>
                </a:solidFill>
                <a:latin typeface="Arial" panose="020B0604020202020204" pitchFamily="34" charset="0"/>
                <a:cs typeface="Arial" panose="020B0604020202020204" pitchFamily="34" charset="0"/>
              </a:rPr>
              <a:t>different societies and cultural backgrounds</a:t>
            </a:r>
            <a:r>
              <a:rPr lang="en-US" altLang="zh-TW" sz="2000" dirty="0">
                <a:solidFill>
                  <a:prstClr val="black"/>
                </a:solidFill>
                <a:latin typeface="Arial" charset="0"/>
              </a:rPr>
              <a:t>, our basic responsibility is to respect each other, be it working with people of the </a:t>
            </a:r>
            <a:r>
              <a:rPr lang="en-US" sz="2000" dirty="0">
                <a:solidFill>
                  <a:prstClr val="black"/>
                </a:solidFill>
                <a:latin typeface="Arial" charset="0"/>
              </a:rPr>
              <a:t>same sex or opposite sex</a:t>
            </a:r>
            <a:r>
              <a:rPr lang="en-US" altLang="zh-TW" sz="2000" dirty="0" smtClean="0">
                <a:solidFill>
                  <a:prstClr val="black"/>
                </a:solidFill>
                <a:latin typeface="Arial" charset="0"/>
              </a:rPr>
              <a:t>.</a:t>
            </a:r>
            <a:br>
              <a:rPr lang="en-US" altLang="zh-TW" sz="2000" dirty="0" smtClean="0">
                <a:solidFill>
                  <a:prstClr val="black"/>
                </a:solidFill>
                <a:latin typeface="Arial" charset="0"/>
              </a:rPr>
            </a:br>
            <a:r>
              <a:rPr lang="zh-TW" altLang="en-US" sz="2000" dirty="0" smtClean="0">
                <a:solidFill>
                  <a:prstClr val="black"/>
                </a:solidFill>
                <a:latin typeface="Arial" charset="0"/>
              </a:rPr>
              <a:t>大學</a:t>
            </a:r>
            <a:r>
              <a:rPr lang="zh-TW" altLang="en-US" sz="2000" dirty="0">
                <a:solidFill>
                  <a:prstClr val="black"/>
                </a:solidFill>
                <a:latin typeface="Arial" charset="0"/>
              </a:rPr>
              <a:t>內成員眾多，來自</a:t>
            </a:r>
            <a:r>
              <a:rPr lang="zh-TW" altLang="en-US" sz="2000" dirty="0">
                <a:solidFill>
                  <a:srgbClr val="00B050"/>
                </a:solidFill>
                <a:latin typeface="Arial" charset="0"/>
              </a:rPr>
              <a:t>不同的社會和文化背景</a:t>
            </a:r>
            <a:r>
              <a:rPr lang="zh-TW" altLang="en-US" sz="2000" dirty="0">
                <a:solidFill>
                  <a:prstClr val="black"/>
                </a:solidFill>
                <a:latin typeface="Arial" charset="0"/>
              </a:rPr>
              <a:t>，在不同性別的交往中需要互相尊重、平等</a:t>
            </a:r>
            <a:r>
              <a:rPr lang="zh-TW" altLang="en-US" sz="2000" dirty="0" smtClean="0">
                <a:solidFill>
                  <a:prstClr val="black"/>
                </a:solidFill>
                <a:latin typeface="Arial" charset="0"/>
              </a:rPr>
              <a:t>相處</a:t>
            </a:r>
            <a:r>
              <a:rPr lang="zh-TW" altLang="en-US" sz="2000" dirty="0">
                <a:solidFill>
                  <a:prstClr val="black"/>
                </a:solidFill>
                <a:latin typeface="Arial" charset="0"/>
              </a:rPr>
              <a:t>。</a:t>
            </a:r>
            <a:endParaRPr lang="en-US" altLang="zh-TW" sz="2000" dirty="0">
              <a:solidFill>
                <a:prstClr val="black"/>
              </a:solidFill>
              <a:latin typeface="Arial" charset="0"/>
            </a:endParaRPr>
          </a:p>
          <a:p>
            <a:pPr marL="457200" indent="-457200">
              <a:spcAft>
                <a:spcPts val="2400"/>
              </a:spcAft>
              <a:buClr>
                <a:prstClr val="black">
                  <a:lumMod val="65000"/>
                  <a:lumOff val="35000"/>
                </a:prstClr>
              </a:buClr>
              <a:buSzPct val="80000"/>
              <a:buFont typeface="Wingdings" panose="05000000000000000000" pitchFamily="2" charset="2"/>
              <a:buChar char="§"/>
              <a:defRPr/>
            </a:pPr>
            <a:r>
              <a:rPr lang="en-US" altLang="zh-TW" sz="2000" dirty="0">
                <a:solidFill>
                  <a:prstClr val="black"/>
                </a:solidFill>
                <a:latin typeface="Arial" charset="0"/>
              </a:rPr>
              <a:t>Each member need to be </a:t>
            </a:r>
            <a:r>
              <a:rPr lang="en-US" altLang="zh-TW" sz="2000" dirty="0">
                <a:solidFill>
                  <a:srgbClr val="00B050"/>
                </a:solidFill>
                <a:latin typeface="Arial" charset="0"/>
              </a:rPr>
              <a:t>mindful of his/her own words and actions </a:t>
            </a:r>
            <a:r>
              <a:rPr lang="en-US" altLang="zh-TW" sz="2000" dirty="0">
                <a:solidFill>
                  <a:prstClr val="black"/>
                </a:solidFill>
                <a:latin typeface="Arial" charset="0"/>
              </a:rPr>
              <a:t>to avoid having inappropriate behaviors related to s</a:t>
            </a:r>
            <a:r>
              <a:rPr lang="en-US" altLang="en-US" sz="2000" dirty="0">
                <a:solidFill>
                  <a:prstClr val="black"/>
                </a:solidFill>
                <a:latin typeface="Arial" charset="0"/>
              </a:rPr>
              <a:t>exual harassment</a:t>
            </a:r>
            <a:r>
              <a:rPr lang="en-US" altLang="en-US" sz="2000" dirty="0" smtClean="0">
                <a:solidFill>
                  <a:prstClr val="black"/>
                </a:solidFill>
                <a:latin typeface="Arial" charset="0"/>
              </a:rPr>
              <a:t>.</a:t>
            </a:r>
            <a:br>
              <a:rPr lang="en-US" altLang="en-US" sz="2000" dirty="0" smtClean="0">
                <a:solidFill>
                  <a:prstClr val="black"/>
                </a:solidFill>
                <a:latin typeface="Arial" charset="0"/>
              </a:rPr>
            </a:br>
            <a:r>
              <a:rPr lang="zh-TW" altLang="en-US" sz="2000" dirty="0" smtClean="0">
                <a:solidFill>
                  <a:prstClr val="black"/>
                </a:solidFill>
                <a:latin typeface="Arial" charset="0"/>
              </a:rPr>
              <a:t>每一</a:t>
            </a:r>
            <a:r>
              <a:rPr lang="zh-TW" altLang="en-US" sz="2000" dirty="0">
                <a:solidFill>
                  <a:prstClr val="black"/>
                </a:solidFill>
                <a:latin typeface="Arial" charset="0"/>
              </a:rPr>
              <a:t>成員</a:t>
            </a:r>
            <a:r>
              <a:rPr lang="zh-TW" altLang="en-US" sz="2000" dirty="0">
                <a:solidFill>
                  <a:srgbClr val="00B050"/>
                </a:solidFill>
                <a:latin typeface="Arial" charset="0"/>
              </a:rPr>
              <a:t>應注意自己的言行</a:t>
            </a:r>
            <a:r>
              <a:rPr lang="zh-TW" altLang="en-US" sz="2000" dirty="0">
                <a:solidFill>
                  <a:prstClr val="black"/>
                </a:solidFill>
                <a:latin typeface="Arial" charset="0"/>
              </a:rPr>
              <a:t>，避免作出不恰當的性騷擾</a:t>
            </a:r>
            <a:r>
              <a:rPr lang="zh-TW" altLang="en-US" sz="2000" dirty="0" smtClean="0">
                <a:solidFill>
                  <a:prstClr val="black"/>
                </a:solidFill>
                <a:latin typeface="Arial" charset="0"/>
              </a:rPr>
              <a:t>行徑。</a:t>
            </a:r>
            <a:endParaRPr lang="en-US" altLang="en-US" sz="2000" dirty="0">
              <a:solidFill>
                <a:prstClr val="black"/>
              </a:solidFill>
              <a:latin typeface="Arial" charset="0"/>
            </a:endParaRPr>
          </a:p>
          <a:p>
            <a:pPr marL="457200" indent="-457200">
              <a:spcAft>
                <a:spcPts val="2400"/>
              </a:spcAft>
              <a:buClr>
                <a:prstClr val="black">
                  <a:lumMod val="65000"/>
                  <a:lumOff val="35000"/>
                </a:prstClr>
              </a:buClr>
              <a:buSzPct val="80000"/>
              <a:buFont typeface="Wingdings" panose="05000000000000000000" pitchFamily="2" charset="2"/>
              <a:buChar char="§"/>
              <a:defRPr/>
            </a:pPr>
            <a:r>
              <a:rPr lang="en-US" altLang="zh-TW" sz="2000" dirty="0">
                <a:solidFill>
                  <a:prstClr val="black"/>
                </a:solidFill>
                <a:latin typeface="Arial" charset="0"/>
              </a:rPr>
              <a:t>Every single person is expected make the effort of creating a </a:t>
            </a:r>
            <a:r>
              <a:rPr lang="en-US" altLang="zh-TW" sz="2000" dirty="0">
                <a:solidFill>
                  <a:srgbClr val="00B050"/>
                </a:solidFill>
                <a:latin typeface="Arial" charset="0"/>
              </a:rPr>
              <a:t>safe campus without s</a:t>
            </a:r>
            <a:r>
              <a:rPr lang="en-US" altLang="en-US" sz="2000" dirty="0">
                <a:solidFill>
                  <a:srgbClr val="00B050"/>
                </a:solidFill>
                <a:latin typeface="Arial" charset="0"/>
              </a:rPr>
              <a:t>exual harassment</a:t>
            </a:r>
            <a:r>
              <a:rPr lang="en-US" altLang="en-US" sz="2000" dirty="0" smtClean="0">
                <a:solidFill>
                  <a:prstClr val="black"/>
                </a:solidFill>
                <a:latin typeface="Arial" charset="0"/>
              </a:rPr>
              <a:t>.</a:t>
            </a:r>
            <a:br>
              <a:rPr lang="en-US" altLang="en-US" sz="2000" dirty="0" smtClean="0">
                <a:solidFill>
                  <a:prstClr val="black"/>
                </a:solidFill>
                <a:latin typeface="Arial" charset="0"/>
              </a:rPr>
            </a:br>
            <a:r>
              <a:rPr lang="zh-TW" altLang="en-US" sz="2000" dirty="0" smtClean="0">
                <a:solidFill>
                  <a:prstClr val="black"/>
                </a:solidFill>
                <a:latin typeface="Arial" charset="0"/>
              </a:rPr>
              <a:t>希望每個人都</a:t>
            </a:r>
            <a:r>
              <a:rPr lang="zh-TW" altLang="en-US" sz="2000" dirty="0">
                <a:solidFill>
                  <a:prstClr val="black"/>
                </a:solidFill>
                <a:latin typeface="Arial" charset="0"/>
              </a:rPr>
              <a:t>出一分力去締造一個</a:t>
            </a:r>
            <a:r>
              <a:rPr lang="zh-TW" altLang="en-US" sz="2000" dirty="0">
                <a:solidFill>
                  <a:srgbClr val="00B050"/>
                </a:solidFill>
                <a:latin typeface="Arial" charset="0"/>
              </a:rPr>
              <a:t>沒有性騷擾的</a:t>
            </a:r>
            <a:r>
              <a:rPr lang="zh-TW" altLang="en-US" sz="2000" dirty="0" smtClean="0">
                <a:solidFill>
                  <a:srgbClr val="00B050"/>
                </a:solidFill>
                <a:latin typeface="Arial" charset="0"/>
              </a:rPr>
              <a:t>校園</a:t>
            </a:r>
            <a:r>
              <a:rPr lang="zh-TW" altLang="en-US" sz="2000" dirty="0" smtClean="0">
                <a:latin typeface="Arial" charset="0"/>
              </a:rPr>
              <a:t>。</a:t>
            </a:r>
            <a:endParaRPr lang="zh-TW" altLang="en-US" sz="2000" dirty="0">
              <a:latin typeface="Arial" charset="0"/>
            </a:endParaRPr>
          </a:p>
        </p:txBody>
      </p:sp>
      <p:sp>
        <p:nvSpPr>
          <p:cNvPr id="12" name="Rectangle 2"/>
          <p:cNvSpPr txBox="1">
            <a:spLocks noChangeArrowheads="1"/>
          </p:cNvSpPr>
          <p:nvPr/>
        </p:nvSpPr>
        <p:spPr>
          <a:xfrm>
            <a:off x="1259632" y="116632"/>
            <a:ext cx="8208911" cy="1295400"/>
          </a:xfrm>
          <a:prstGeom prst="rect">
            <a:avLst/>
          </a:prstGeom>
        </p:spPr>
        <p:txBody>
          <a:bodyPr anchor="ctr">
            <a:noAutofit/>
          </a:bodyP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a:lstStyle>
          <a:p>
            <a:pPr algn="ctr" fontAlgn="auto">
              <a:spcAft>
                <a:spcPts val="0"/>
              </a:spcAft>
              <a:defRPr/>
            </a:pPr>
            <a:r>
              <a:rPr kumimoji="1" lang="en-US" altLang="zh-TW" sz="28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Gender Relationship and </a:t>
            </a:r>
            <a:r>
              <a:rPr kumimoji="1" lang="en-US" altLang="zh-TW" sz="28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S</a:t>
            </a:r>
            <a:r>
              <a:rPr kumimoji="1" lang="en-US" altLang="en-US" sz="28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exual </a:t>
            </a:r>
            <a:r>
              <a:rPr kumimoji="1" lang="en-US" altLang="en-US" sz="28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Harassment on </a:t>
            </a:r>
            <a:r>
              <a:rPr kumimoji="1" lang="en-US" altLang="zh-TW" sz="28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Campus</a:t>
            </a:r>
          </a:p>
          <a:p>
            <a:pPr algn="ctr" fontAlgn="auto">
              <a:spcAft>
                <a:spcPts val="0"/>
              </a:spcAft>
              <a:defRPr/>
            </a:pPr>
            <a:r>
              <a:rPr kumimoji="1" lang="zh-TW" altLang="en-US" sz="2800" dirty="0" smtClean="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校園性別關係及性騷擾</a:t>
            </a:r>
            <a:endParaRPr kumimoji="1" lang="zh-TW" altLang="en-US" sz="28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p:txBody>
      </p:sp>
      <p:grpSp>
        <p:nvGrpSpPr>
          <p:cNvPr id="16390" name="Group 2"/>
          <p:cNvGrpSpPr>
            <a:grpSpLocks/>
          </p:cNvGrpSpPr>
          <p:nvPr/>
        </p:nvGrpSpPr>
        <p:grpSpPr bwMode="auto">
          <a:xfrm>
            <a:off x="642938" y="6321425"/>
            <a:ext cx="2776537" cy="395288"/>
            <a:chOff x="576262" y="6322218"/>
            <a:chExt cx="2776538" cy="394495"/>
          </a:xfrm>
        </p:grpSpPr>
        <p:sp>
          <p:nvSpPr>
            <p:cNvPr id="16392" name="WordArt 33"/>
            <p:cNvSpPr>
              <a:spLocks noChangeArrowheads="1" noChangeShapeType="1" noTextEdit="1"/>
            </p:cNvSpPr>
            <p:nvPr/>
          </p:nvSpPr>
          <p:spPr bwMode="auto">
            <a:xfrm>
              <a:off x="593835" y="6322218"/>
              <a:ext cx="1430338" cy="182563"/>
            </a:xfrm>
            <a:prstGeom prst="rect">
              <a:avLst/>
            </a:prstGeom>
          </p:spPr>
          <p:txBody>
            <a:bodyPr wrap="none" fromWordArt="1">
              <a:prstTxWarp prst="textPlain">
                <a:avLst>
                  <a:gd name="adj" fmla="val 50000"/>
                </a:avLst>
              </a:prstTxWarp>
            </a:bodyPr>
            <a:lstStyle/>
            <a:p>
              <a:pPr algn="ctr"/>
              <a:endParaRPr lang="en-US" sz="1200" kern="10">
                <a:ln w="9525">
                  <a:solidFill>
                    <a:srgbClr val="404040"/>
                  </a:solidFill>
                  <a:round/>
                  <a:headEnd/>
                  <a:tailEnd/>
                </a:ln>
                <a:solidFill>
                  <a:srgbClr val="404040"/>
                </a:solidFill>
                <a:latin typeface="STKaiti" panose="02010600040101010101" pitchFamily="2" charset="-122"/>
                <a:ea typeface="STKaiti" panose="02010600040101010101" pitchFamily="2" charset="-122"/>
              </a:endParaRPr>
            </a:p>
          </p:txBody>
        </p:sp>
        <p:sp>
          <p:nvSpPr>
            <p:cNvPr id="16393" name="WordArt 34"/>
            <p:cNvSpPr>
              <a:spLocks noChangeArrowheads="1" noChangeShapeType="1" noTextEdit="1"/>
            </p:cNvSpPr>
            <p:nvPr/>
          </p:nvSpPr>
          <p:spPr bwMode="auto">
            <a:xfrm>
              <a:off x="576262" y="6535738"/>
              <a:ext cx="2776538" cy="180975"/>
            </a:xfrm>
            <a:prstGeom prst="rect">
              <a:avLst/>
            </a:prstGeom>
          </p:spPr>
          <p:txBody>
            <a:bodyPr wrap="none" fromWordArt="1">
              <a:prstTxWarp prst="textPlain">
                <a:avLst>
                  <a:gd name="adj" fmla="val 50000"/>
                </a:avLst>
              </a:prstTxWarp>
            </a:bodyPr>
            <a:lstStyle/>
            <a:p>
              <a:pPr algn="ctr"/>
              <a:endParaRPr lang="en-US" sz="1200" kern="10">
                <a:ln w="9525">
                  <a:solidFill>
                    <a:srgbClr val="404040"/>
                  </a:solidFill>
                  <a:round/>
                  <a:headEnd/>
                  <a:tailEnd/>
                </a:ln>
                <a:solidFill>
                  <a:srgbClr val="40404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797844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7384"/>
            <a:ext cx="9227940" cy="6912000"/>
          </a:xfrm>
          <a:prstGeom prst="rect">
            <a:avLst/>
          </a:prstGeom>
        </p:spPr>
      </p:pic>
      <p:sp>
        <p:nvSpPr>
          <p:cNvPr id="7" name="Rectangle 6"/>
          <p:cNvSpPr/>
          <p:nvPr/>
        </p:nvSpPr>
        <p:spPr>
          <a:xfrm>
            <a:off x="4479634" y="2551837"/>
            <a:ext cx="184731" cy="923330"/>
          </a:xfrm>
          <a:prstGeom prst="rect">
            <a:avLst/>
          </a:prstGeom>
          <a:noFill/>
        </p:spPr>
        <p:txBody>
          <a:bodyPr wrap="none" lIns="91440" tIns="45720" rIns="91440" bIns="45720">
            <a:spAutoFit/>
          </a:bodyPr>
          <a:lstStyle/>
          <a:p>
            <a:pPr algn="ctr"/>
            <a:endParaRPr lang="en-US" sz="5400" b="1" dirty="0">
              <a:ln w="6600">
                <a:solidFill>
                  <a:srgbClr val="3C9770"/>
                </a:solidFill>
                <a:prstDash val="solid"/>
              </a:ln>
              <a:solidFill>
                <a:srgbClr val="FFFFFF"/>
              </a:solidFill>
              <a:effectLst>
                <a:outerShdw dist="38100" dir="2700000" algn="tl" rotWithShape="0">
                  <a:srgbClr val="3C9770"/>
                </a:outerShdw>
              </a:effectLst>
            </a:endParaRPr>
          </a:p>
        </p:txBody>
      </p:sp>
      <p:sp>
        <p:nvSpPr>
          <p:cNvPr id="5" name="Text Box 4"/>
          <p:cNvSpPr txBox="1">
            <a:spLocks noChangeArrowheads="1"/>
          </p:cNvSpPr>
          <p:nvPr/>
        </p:nvSpPr>
        <p:spPr bwMode="auto">
          <a:xfrm>
            <a:off x="1927896" y="1340768"/>
            <a:ext cx="6928046"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just">
              <a:lnSpc>
                <a:spcPct val="150000"/>
              </a:lnSpc>
              <a:spcBef>
                <a:spcPts val="1200"/>
              </a:spcBef>
            </a:pPr>
            <a:r>
              <a:rPr lang="en-US" altLang="en-US" sz="2200" b="1" dirty="0">
                <a:solidFill>
                  <a:srgbClr val="00B050"/>
                </a:solidFill>
                <a:latin typeface="Arial" panose="020B0604020202020204" pitchFamily="34" charset="0"/>
                <a:cs typeface="Arial" panose="020B0604020202020204" pitchFamily="34" charset="0"/>
              </a:rPr>
              <a:t>Sexual Harassment </a:t>
            </a:r>
            <a:r>
              <a:rPr lang="en-US" altLang="en-US" sz="2200" dirty="0">
                <a:solidFill>
                  <a:prstClr val="black"/>
                </a:solidFill>
                <a:latin typeface="Arial" panose="020B0604020202020204" pitchFamily="34" charset="0"/>
                <a:cs typeface="Arial" panose="020B0604020202020204" pitchFamily="34" charset="0"/>
              </a:rPr>
              <a:t>is an </a:t>
            </a:r>
            <a:r>
              <a:rPr lang="en-US" altLang="en-US" sz="2200" dirty="0">
                <a:solidFill>
                  <a:srgbClr val="FF0000"/>
                </a:solidFill>
                <a:latin typeface="Arial" panose="020B0604020202020204" pitchFamily="34" charset="0"/>
                <a:cs typeface="Arial" panose="020B0604020202020204" pitchFamily="34" charset="0"/>
              </a:rPr>
              <a:t>unwelcomed</a:t>
            </a:r>
            <a:r>
              <a:rPr lang="en-US" altLang="en-US" sz="2200" dirty="0">
                <a:solidFill>
                  <a:prstClr val="black"/>
                </a:solidFill>
                <a:latin typeface="Arial" panose="020B0604020202020204" pitchFamily="34" charset="0"/>
                <a:cs typeface="Arial" panose="020B0604020202020204" pitchFamily="34" charset="0"/>
              </a:rPr>
              <a:t> or </a:t>
            </a:r>
            <a:r>
              <a:rPr lang="en-US" altLang="en-US" sz="2200" dirty="0">
                <a:solidFill>
                  <a:srgbClr val="FF0000"/>
                </a:solidFill>
                <a:latin typeface="Arial" panose="020B0604020202020204" pitchFamily="34" charset="0"/>
                <a:cs typeface="Arial" panose="020B0604020202020204" pitchFamily="34" charset="0"/>
              </a:rPr>
              <a:t>unwanted</a:t>
            </a:r>
            <a:r>
              <a:rPr lang="en-US" altLang="en-US" sz="2200" dirty="0">
                <a:solidFill>
                  <a:prstClr val="black"/>
                </a:solidFill>
                <a:latin typeface="Arial" panose="020B0604020202020204" pitchFamily="34" charset="0"/>
                <a:cs typeface="Arial" panose="020B0604020202020204" pitchFamily="34" charset="0"/>
              </a:rPr>
              <a:t> conduct of sexual nature, including unwelcome sexual advances, requests for sexual favors, and other verbal, non-verbal, visual, or physical conduct of sexual nature</a:t>
            </a:r>
            <a:r>
              <a:rPr lang="en-US" altLang="en-US" sz="2200" dirty="0" smtClean="0">
                <a:solidFill>
                  <a:prstClr val="black"/>
                </a:solidFill>
                <a:latin typeface="Arial" panose="020B0604020202020204" pitchFamily="34" charset="0"/>
                <a:cs typeface="Arial" panose="020B0604020202020204" pitchFamily="34" charset="0"/>
              </a:rPr>
              <a:t>.</a:t>
            </a:r>
          </a:p>
          <a:p>
            <a:pPr>
              <a:lnSpc>
                <a:spcPct val="150000"/>
              </a:lnSpc>
              <a:spcBef>
                <a:spcPts val="1200"/>
              </a:spcBef>
            </a:pPr>
            <a:r>
              <a:rPr lang="zh-TW" altLang="en-US" sz="2400" b="1" dirty="0" smtClean="0">
                <a:solidFill>
                  <a:srgbClr val="00B050"/>
                </a:solidFill>
                <a:latin typeface="Arial" panose="020B0604020202020204" pitchFamily="34" charset="0"/>
                <a:cs typeface="Arial" panose="020B0604020202020204" pitchFamily="34" charset="0"/>
              </a:rPr>
              <a:t>性騷擾</a:t>
            </a:r>
            <a:r>
              <a:rPr lang="zh-TW" altLang="en-US" sz="2400" dirty="0" smtClean="0">
                <a:solidFill>
                  <a:prstClr val="black"/>
                </a:solidFill>
              </a:rPr>
              <a:t>是指</a:t>
            </a:r>
            <a:r>
              <a:rPr lang="zh-TW" altLang="en-US" sz="2400" dirty="0">
                <a:solidFill>
                  <a:srgbClr val="FF0000"/>
                </a:solidFill>
              </a:rPr>
              <a:t>不受歡迎</a:t>
            </a:r>
            <a:r>
              <a:rPr lang="zh-TW" altLang="en-US" sz="2400" dirty="0">
                <a:solidFill>
                  <a:prstClr val="black"/>
                </a:solidFill>
              </a:rPr>
              <a:t>或</a:t>
            </a:r>
            <a:r>
              <a:rPr lang="zh-TW" altLang="en-US" sz="2400" dirty="0">
                <a:solidFill>
                  <a:srgbClr val="FF0000"/>
                </a:solidFill>
              </a:rPr>
              <a:t>不為他人接受</a:t>
            </a:r>
            <a:r>
              <a:rPr lang="zh-TW" altLang="en-US" sz="2400" dirty="0">
                <a:solidFill>
                  <a:prstClr val="black"/>
                </a:solidFill>
              </a:rPr>
              <a:t>的、並且與性有關的行為，包括不受歡迎的性挑逗、性要求及其他語言、非語言、視覺或肢體上的性暗示行為。 </a:t>
            </a:r>
          </a:p>
          <a:p>
            <a:pPr algn="just">
              <a:lnSpc>
                <a:spcPct val="150000"/>
              </a:lnSpc>
            </a:pPr>
            <a:endParaRPr lang="en-US" altLang="en-US" sz="2200" dirty="0">
              <a:solidFill>
                <a:prstClr val="black"/>
              </a:solidFill>
              <a:latin typeface="Arial" panose="020B0604020202020204" pitchFamily="34" charset="0"/>
              <a:cs typeface="Arial" panose="020B0604020202020204" pitchFamily="34" charset="0"/>
            </a:endParaRPr>
          </a:p>
        </p:txBody>
      </p:sp>
      <p:sp>
        <p:nvSpPr>
          <p:cNvPr id="8" name="文字方塊 7"/>
          <p:cNvSpPr txBox="1"/>
          <p:nvPr/>
        </p:nvSpPr>
        <p:spPr>
          <a:xfrm>
            <a:off x="1927896" y="405535"/>
            <a:ext cx="7047292" cy="646331"/>
          </a:xfrm>
          <a:prstGeom prst="rect">
            <a:avLst/>
          </a:prstGeom>
          <a:solidFill>
            <a:schemeClr val="accent4">
              <a:lumMod val="20000"/>
              <a:lumOff val="80000"/>
            </a:schemeClr>
          </a:solidFill>
        </p:spPr>
        <p:txBody>
          <a:bodyPr wrap="square" rtlCol="0">
            <a:spAutoFit/>
          </a:bodyPr>
          <a:lstStyle/>
          <a:p>
            <a:pPr algn="ctr"/>
            <a:r>
              <a:rPr kumimoji="1" lang="en-US" altLang="en-US"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Sexual Harassment </a:t>
            </a:r>
            <a:r>
              <a:rPr kumimoji="1" lang="zh-TW" altLang="en-US"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性騷擾</a:t>
            </a:r>
            <a:endParaRPr kumimoji="1" lang="en-US" sz="3600" dirty="0">
              <a:solidFill>
                <a:prstClr val="black"/>
              </a:solidFill>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p:txBody>
      </p:sp>
      <p:sp>
        <p:nvSpPr>
          <p:cNvPr id="6" name="Slide Number Placeholder 5"/>
          <p:cNvSpPr>
            <a:spLocks noGrp="1"/>
          </p:cNvSpPr>
          <p:nvPr>
            <p:ph type="sldNum" sz="quarter" idx="12"/>
          </p:nvPr>
        </p:nvSpPr>
        <p:spPr>
          <a:xfrm>
            <a:off x="8460432" y="6237312"/>
            <a:ext cx="395510" cy="279400"/>
          </a:xfrm>
        </p:spPr>
        <p:txBody>
          <a:bodyPr/>
          <a:lstStyle/>
          <a:p>
            <a:fld id="{1D4B6336-8E58-4E1D-8C10-120C700EAB1F}" type="slidenum">
              <a:rPr lang="zh-HK" altLang="en-US" smtClean="0">
                <a:solidFill>
                  <a:prstClr val="black"/>
                </a:solidFill>
                <a:latin typeface="Times New Roman" panose="02020603050405020304" pitchFamily="18" charset="0"/>
                <a:cs typeface="Times New Roman" panose="02020603050405020304" pitchFamily="18" charset="0"/>
              </a:rPr>
              <a:pPr/>
              <a:t>9</a:t>
            </a:fld>
            <a:endParaRPr lang="zh-HK" alt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5013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UM_new template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686</TotalTime>
  <Words>3698</Words>
  <Application>Microsoft Office PowerPoint</Application>
  <PresentationFormat>On-screen Show (4:3)</PresentationFormat>
  <Paragraphs>297</Paragraphs>
  <Slides>38</Slides>
  <Notes>29</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38</vt:i4>
      </vt:variant>
    </vt:vector>
  </HeadingPairs>
  <TitlesOfParts>
    <vt:vector size="56" baseType="lpstr">
      <vt:lpstr>Arial Unicode MS</vt:lpstr>
      <vt:lpstr>Kozuka Gothic Pro L</vt:lpstr>
      <vt:lpstr>STKaiti</vt:lpstr>
      <vt:lpstr>微軟正黑體</vt:lpstr>
      <vt:lpstr>新細明體</vt:lpstr>
      <vt:lpstr>標楷體</vt:lpstr>
      <vt:lpstr>標楷體</vt:lpstr>
      <vt:lpstr>Adobe Hebrew</vt:lpstr>
      <vt:lpstr>Arial</vt:lpstr>
      <vt:lpstr>Calibri</vt:lpstr>
      <vt:lpstr>Calibri Light</vt:lpstr>
      <vt:lpstr>Eras Medium ITC</vt:lpstr>
      <vt:lpstr>Garamond</vt:lpstr>
      <vt:lpstr>Times New Roman</vt:lpstr>
      <vt:lpstr>Verdana</vt:lpstr>
      <vt:lpstr>Wingdings</vt:lpstr>
      <vt:lpstr>Organic</vt:lpstr>
      <vt:lpstr>UM_new template6</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Sexual Harassment  &amp; Cyber Age</vt:lpstr>
      <vt:lpstr>Sending sexually explicit messages</vt:lpstr>
      <vt:lpstr>Requesting private chats of seductive nature</vt:lpstr>
      <vt:lpstr>Inappropriate behaviour in online learning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Stipulations established by UM 澳門大學的條文</vt:lpstr>
      <vt:lpstr>PowerPoint Presentation</vt:lpstr>
      <vt:lpstr>UM is a place where we learn, work, and grow together, let’s have a campus of gender equity.   澳門大學是我們一起學習，工作和成長的地方，讓我們共同締做一個性別平等的校園。  </vt:lpstr>
      <vt:lpstr>PowerPoint Presentation</vt:lpstr>
      <vt:lpstr>PowerPoint Presentation</vt:lpstr>
      <vt:lpstr>PowerPoint Presentation</vt:lpstr>
    </vt:vector>
  </TitlesOfParts>
  <Company>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eunicefong</dc:creator>
  <cp:lastModifiedBy>UM_d</cp:lastModifiedBy>
  <cp:revision>81</cp:revision>
  <cp:lastPrinted>2021-02-22T07:36:36Z</cp:lastPrinted>
  <dcterms:created xsi:type="dcterms:W3CDTF">2019-07-19T10:00:50Z</dcterms:created>
  <dcterms:modified xsi:type="dcterms:W3CDTF">2021-03-03T06:36:05Z</dcterms:modified>
</cp:coreProperties>
</file>