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1" r:id="rId3"/>
    <p:sldId id="264" r:id="rId4"/>
    <p:sldId id="263" r:id="rId5"/>
    <p:sldId id="268" r:id="rId6"/>
    <p:sldId id="267" r:id="rId7"/>
    <p:sldId id="266" r:id="rId8"/>
    <p:sldId id="270" r:id="rId9"/>
    <p:sldId id="269" r:id="rId10"/>
    <p:sldId id="265" r:id="rId11"/>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2730" autoAdjust="0"/>
  </p:normalViewPr>
  <p:slideViewPr>
    <p:cSldViewPr>
      <p:cViewPr varScale="1">
        <p:scale>
          <a:sx n="100" d="100"/>
          <a:sy n="100" d="100"/>
        </p:scale>
        <p:origin x="12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80306-12CA-452C-AA9F-4671429E5090}" type="datetimeFigureOut">
              <a:rPr lang="zh-HK" altLang="en-US" smtClean="0"/>
              <a:t>26/7/2019</a:t>
            </a:fld>
            <a:endParaRPr lang="zh-HK"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FBBA2-86C7-4061-BB27-F3B74E65D97A}" type="slidenum">
              <a:rPr lang="zh-HK" altLang="en-US" smtClean="0"/>
              <a:t>‹#›</a:t>
            </a:fld>
            <a:endParaRPr lang="zh-HK" altLang="en-US"/>
          </a:p>
        </p:txBody>
      </p:sp>
    </p:spTree>
    <p:extLst>
      <p:ext uri="{BB962C8B-B14F-4D97-AF65-F5344CB8AC3E}">
        <p14:creationId xmlns:p14="http://schemas.microsoft.com/office/powerpoint/2010/main" val="154924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fld id="{84DFBBA2-86C7-4061-BB27-F3B74E65D97A}" type="slidenum">
              <a:rPr lang="zh-HK" altLang="en-US" smtClean="0"/>
              <a:t>2</a:t>
            </a:fld>
            <a:endParaRPr lang="zh-HK" altLang="en-US"/>
          </a:p>
        </p:txBody>
      </p:sp>
    </p:spTree>
    <p:extLst>
      <p:ext uri="{BB962C8B-B14F-4D97-AF65-F5344CB8AC3E}">
        <p14:creationId xmlns:p14="http://schemas.microsoft.com/office/powerpoint/2010/main" val="224512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79035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018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676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80599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78831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7166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2056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zh-TW"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DFBBA2-86C7-4061-BB27-F3B74E65D97A}"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5915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zh-HK" altLang="en-US"/>
          </a:p>
        </p:txBody>
      </p:sp>
      <p:sp>
        <p:nvSpPr>
          <p:cNvPr id="4" name="Date Placeholder 3"/>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244376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220087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322321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129919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Click to edit Master text styles</a:t>
            </a:r>
          </a:p>
        </p:txBody>
      </p:sp>
      <p:sp>
        <p:nvSpPr>
          <p:cNvPr id="4" name="Date Placeholder 3"/>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253609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4"/>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410636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Date Placeholder 6"/>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57351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Date Placeholder 2"/>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397496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314874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275393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147F2CF6-84B2-465D-8089-EC5CC49EA545}" type="datetimeFigureOut">
              <a:rPr lang="zh-HK" altLang="en-US" smtClean="0"/>
              <a:t>26/7/2019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384353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F2CF6-84B2-465D-8089-EC5CC49EA545}" type="datetimeFigureOut">
              <a:rPr lang="zh-HK" altLang="en-US" smtClean="0"/>
              <a:t>26/7/2019</a:t>
            </a:fld>
            <a:endParaRPr lang="zh-HK"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35617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HK" dirty="0" smtClean="0"/>
              <a:t> </a:t>
            </a:r>
            <a:endParaRPr lang="zh-HK" altLang="en-US" dirty="0"/>
          </a:p>
        </p:txBody>
      </p:sp>
      <p:sp>
        <p:nvSpPr>
          <p:cNvPr id="9" name="TextBox 8"/>
          <p:cNvSpPr txBox="1"/>
          <p:nvPr/>
        </p:nvSpPr>
        <p:spPr>
          <a:xfrm>
            <a:off x="-1633591" y="-1119883"/>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005"/>
          <a:stretch/>
        </p:blipFill>
        <p:spPr>
          <a:xfrm>
            <a:off x="0" y="332656"/>
            <a:ext cx="4572000" cy="6525344"/>
          </a:xfrm>
          <a:prstGeom prst="rect">
            <a:avLst/>
          </a:prstGeom>
        </p:spPr>
      </p:pic>
      <p:sp>
        <p:nvSpPr>
          <p:cNvPr id="6" name="Text Box 4"/>
          <p:cNvSpPr txBox="1">
            <a:spLocks noChangeArrowheads="1"/>
          </p:cNvSpPr>
          <p:nvPr/>
        </p:nvSpPr>
        <p:spPr bwMode="auto">
          <a:xfrm>
            <a:off x="3886151" y="1052736"/>
            <a:ext cx="5257849" cy="282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ts val="450"/>
              </a:spcBef>
              <a:spcAft>
                <a:spcPct val="0"/>
              </a:spcAft>
            </a:pPr>
            <a:r>
              <a:rPr kumimoji="1" lang="en-US" altLang="zh-TW" sz="2400" b="1" dirty="0">
                <a:solidFill>
                  <a:schemeClr val="bg1"/>
                </a:solidFill>
                <a:cs typeface="Arial" panose="020B0604020202020204" pitchFamily="34" charset="0"/>
                <a:sym typeface="Gill Sans"/>
              </a:rPr>
              <a:t>A Campus of Gender Equity</a:t>
            </a:r>
          </a:p>
          <a:p>
            <a:pPr algn="r" fontAlgn="base">
              <a:spcBef>
                <a:spcPts val="450"/>
              </a:spcBef>
              <a:spcAft>
                <a:spcPct val="0"/>
              </a:spcAft>
            </a:pPr>
            <a:r>
              <a:rPr kumimoji="1" lang="zh-TW" altLang="en-US" sz="2700" b="1" dirty="0">
                <a:solidFill>
                  <a:schemeClr val="bg1"/>
                </a:solidFill>
                <a:latin typeface="DFKai-SB" panose="03000509000000000000" pitchFamily="65" charset="-120"/>
                <a:ea typeface="DFKai-SB" panose="03000509000000000000" pitchFamily="65" charset="-120"/>
                <a:cs typeface="Arial" panose="020B0604020202020204" pitchFamily="34" charset="0"/>
                <a:sym typeface="Gill Sans"/>
              </a:rPr>
              <a:t>性別平等的校園</a:t>
            </a:r>
            <a:endParaRPr kumimoji="1" lang="en-US" altLang="zh-TW" sz="2700" b="1" dirty="0">
              <a:solidFill>
                <a:schemeClr val="bg1"/>
              </a:solidFill>
              <a:latin typeface="DFKai-SB" panose="03000509000000000000" pitchFamily="65" charset="-120"/>
              <a:ea typeface="DFKai-SB" panose="03000509000000000000" pitchFamily="65" charset="-120"/>
              <a:cs typeface="Arial" panose="020B0604020202020204" pitchFamily="34" charset="0"/>
              <a:sym typeface="Gill Sans"/>
            </a:endParaRPr>
          </a:p>
          <a:p>
            <a:pPr algn="r" fontAlgn="base">
              <a:spcBef>
                <a:spcPts val="450"/>
              </a:spcBef>
              <a:spcAft>
                <a:spcPct val="0"/>
              </a:spcAft>
            </a:pPr>
            <a:endParaRPr kumimoji="1" lang="en-US" altLang="zh-TW" b="1" dirty="0">
              <a:solidFill>
                <a:schemeClr val="bg1"/>
              </a:solidFill>
              <a:cs typeface="Arial" panose="020B0604020202020204" pitchFamily="34" charset="0"/>
              <a:sym typeface="Gill Sans"/>
            </a:endParaRPr>
          </a:p>
          <a:p>
            <a:pPr algn="r" fontAlgn="base">
              <a:spcBef>
                <a:spcPct val="50000"/>
              </a:spcBef>
              <a:spcAft>
                <a:spcPct val="0"/>
              </a:spcAft>
            </a:pPr>
            <a:r>
              <a:rPr kumimoji="1" lang="en-US" altLang="zh-TW" sz="1700" b="1" dirty="0">
                <a:solidFill>
                  <a:schemeClr val="bg1"/>
                </a:solidFill>
                <a:cs typeface="Arial" panose="020B0604020202020204" pitchFamily="34" charset="0"/>
                <a:sym typeface="Gill Sans"/>
              </a:rPr>
              <a:t>Prof. Ming-</a:t>
            </a:r>
            <a:r>
              <a:rPr kumimoji="1" lang="en-US" altLang="zh-TW" sz="1700" b="1" dirty="0" err="1">
                <a:solidFill>
                  <a:schemeClr val="bg1"/>
                </a:solidFill>
                <a:cs typeface="Arial" panose="020B0604020202020204" pitchFamily="34" charset="0"/>
                <a:sym typeface="Gill Sans"/>
              </a:rPr>
              <a:t>Chuen</a:t>
            </a:r>
            <a:r>
              <a:rPr kumimoji="1" lang="en-US" altLang="zh-TW" sz="1700" b="1" dirty="0">
                <a:solidFill>
                  <a:schemeClr val="bg1"/>
                </a:solidFill>
                <a:cs typeface="Arial" panose="020B0604020202020204" pitchFamily="34" charset="0"/>
                <a:sym typeface="Gill Sans"/>
              </a:rPr>
              <a:t> YIP </a:t>
            </a:r>
            <a:r>
              <a:rPr kumimoji="1" lang="zh-TW" altLang="en-US" sz="1700" b="1" dirty="0">
                <a:solidFill>
                  <a:schemeClr val="bg1"/>
                </a:solidFill>
                <a:latin typeface="DFKai-SB" panose="03000509000000000000" pitchFamily="65" charset="-120"/>
                <a:ea typeface="DFKai-SB" panose="03000509000000000000" pitchFamily="65" charset="-120"/>
                <a:cs typeface="Arial" panose="020B0604020202020204" pitchFamily="34" charset="0"/>
                <a:sym typeface="Gill Sans"/>
              </a:rPr>
              <a:t>葉銘泉教授</a:t>
            </a:r>
            <a:r>
              <a:rPr kumimoji="1" lang="en-US" altLang="zh-TW" sz="1700" b="1" dirty="0">
                <a:solidFill>
                  <a:schemeClr val="bg1"/>
                </a:solidFill>
                <a:cs typeface="Arial" panose="020B0604020202020204" pitchFamily="34" charset="0"/>
                <a:sym typeface="Gill Sans"/>
              </a:rPr>
              <a:t/>
            </a:r>
            <a:br>
              <a:rPr kumimoji="1" lang="en-US" altLang="zh-TW" sz="1700" b="1" dirty="0">
                <a:solidFill>
                  <a:schemeClr val="bg1"/>
                </a:solidFill>
                <a:cs typeface="Arial" panose="020B0604020202020204" pitchFamily="34" charset="0"/>
                <a:sym typeface="Gill Sans"/>
              </a:rPr>
            </a:br>
            <a:r>
              <a:rPr kumimoji="1" lang="en-US" altLang="zh-TW" sz="1700" b="1" dirty="0" smtClean="0">
                <a:solidFill>
                  <a:schemeClr val="bg1"/>
                </a:solidFill>
                <a:cs typeface="Arial" panose="020B0604020202020204" pitchFamily="34" charset="0"/>
                <a:sym typeface="Gill Sans"/>
              </a:rPr>
              <a:t>   </a:t>
            </a:r>
            <a:r>
              <a:rPr kumimoji="1" lang="en-US" altLang="zh-TW" sz="1650" b="1" dirty="0" smtClean="0">
                <a:solidFill>
                  <a:schemeClr val="bg1"/>
                </a:solidFill>
                <a:cs typeface="Arial" panose="020B0604020202020204" pitchFamily="34" charset="0"/>
                <a:sym typeface="Gill Sans"/>
              </a:rPr>
              <a:t>Committee </a:t>
            </a:r>
            <a:r>
              <a:rPr kumimoji="1" lang="en-US" altLang="zh-TW" sz="1650" b="1" dirty="0">
                <a:solidFill>
                  <a:schemeClr val="bg1"/>
                </a:solidFill>
                <a:cs typeface="Arial" panose="020B0604020202020204" pitchFamily="34" charset="0"/>
                <a:sym typeface="Gill Sans"/>
              </a:rPr>
              <a:t>on Gender Equity </a:t>
            </a:r>
            <a:r>
              <a:rPr kumimoji="1" lang="zh-TW" altLang="en-US" sz="1650" b="1" dirty="0">
                <a:solidFill>
                  <a:schemeClr val="bg1"/>
                </a:solidFill>
                <a:latin typeface="DFKai-SB" panose="03000509000000000000" pitchFamily="65" charset="-120"/>
                <a:ea typeface="DFKai-SB" panose="03000509000000000000" pitchFamily="65" charset="-120"/>
                <a:cs typeface="Arial" panose="020B0604020202020204" pitchFamily="34" charset="0"/>
                <a:sym typeface="Gill Sans"/>
              </a:rPr>
              <a:t>性別平等委員會</a:t>
            </a:r>
            <a:r>
              <a:rPr kumimoji="1" lang="en-US" altLang="zh-TW" sz="1650" b="1" dirty="0">
                <a:solidFill>
                  <a:schemeClr val="bg1"/>
                </a:solidFill>
                <a:cs typeface="Arial" panose="020B0604020202020204" pitchFamily="34" charset="0"/>
                <a:sym typeface="Gill Sans"/>
              </a:rPr>
              <a:t/>
            </a:r>
            <a:br>
              <a:rPr kumimoji="1" lang="en-US" altLang="zh-TW" sz="1650" b="1" dirty="0">
                <a:solidFill>
                  <a:schemeClr val="bg1"/>
                </a:solidFill>
                <a:cs typeface="Arial" panose="020B0604020202020204" pitchFamily="34" charset="0"/>
                <a:sym typeface="Gill Sans"/>
              </a:rPr>
            </a:br>
            <a:endParaRPr kumimoji="1" lang="en-US" altLang="zh-TW" sz="1650" b="1" dirty="0">
              <a:solidFill>
                <a:schemeClr val="bg1"/>
              </a:solidFill>
              <a:cs typeface="Arial" panose="020B0604020202020204" pitchFamily="34" charset="0"/>
              <a:sym typeface="Gill Sans"/>
            </a:endParaRPr>
          </a:p>
          <a:p>
            <a:pPr algn="r" fontAlgn="base">
              <a:spcBef>
                <a:spcPct val="50000"/>
              </a:spcBef>
              <a:spcAft>
                <a:spcPct val="0"/>
              </a:spcAft>
            </a:pPr>
            <a:r>
              <a:rPr kumimoji="1" lang="en-US" altLang="zh-TW" sz="1350" b="1" dirty="0">
                <a:solidFill>
                  <a:schemeClr val="bg1"/>
                </a:solidFill>
                <a:cs typeface="Arial" panose="020B0604020202020204" pitchFamily="34" charset="0"/>
                <a:sym typeface="Gill Sans"/>
              </a:rPr>
              <a:t>August 2019</a:t>
            </a:r>
            <a:r>
              <a:rPr kumimoji="1" lang="en-US" altLang="zh-TW" b="1" dirty="0">
                <a:solidFill>
                  <a:schemeClr val="bg1"/>
                </a:solidFill>
                <a:cs typeface="Arial" panose="020B0604020202020204" pitchFamily="34" charset="0"/>
                <a:sym typeface="Gill Sans"/>
              </a:rPr>
              <a:t/>
            </a:r>
            <a:br>
              <a:rPr kumimoji="1" lang="en-US" altLang="zh-TW" b="1" dirty="0">
                <a:solidFill>
                  <a:schemeClr val="bg1"/>
                </a:solidFill>
                <a:cs typeface="Arial" panose="020B0604020202020204" pitchFamily="34" charset="0"/>
                <a:sym typeface="Gill Sans"/>
              </a:rPr>
            </a:br>
            <a:r>
              <a:rPr kumimoji="1" lang="en-US" altLang="zh-TW" b="1" dirty="0">
                <a:solidFill>
                  <a:srgbClr val="000000"/>
                </a:solidFill>
                <a:cs typeface="Arial" panose="020B0604020202020204" pitchFamily="34" charset="0"/>
                <a:sym typeface="Gill Sans"/>
              </a:rPr>
              <a:t>  </a:t>
            </a:r>
            <a:endParaRPr kumimoji="1" lang="en-US" altLang="zh-TW" b="1" dirty="0">
              <a:solidFill>
                <a:srgbClr val="000000"/>
              </a:solidFill>
              <a:cs typeface="Arial" panose="020B0604020202020204" pitchFamily="34" charset="0"/>
            </a:endParaRPr>
          </a:p>
        </p:txBody>
      </p:sp>
    </p:spTree>
    <p:extLst>
      <p:ext uri="{BB962C8B-B14F-4D97-AF65-F5344CB8AC3E}">
        <p14:creationId xmlns:p14="http://schemas.microsoft.com/office/powerpoint/2010/main" val="124928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1"/>
          <p:cNvSpPr txBox="1">
            <a:spLocks/>
          </p:cNvSpPr>
          <p:nvPr/>
        </p:nvSpPr>
        <p:spPr>
          <a:xfrm>
            <a:off x="971600" y="1340768"/>
            <a:ext cx="8229600" cy="214526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smtClean="0">
                <a:effectLst>
                  <a:outerShdw blurRad="38100" dist="38100" dir="2700000" algn="tl">
                    <a:srgbClr val="000000">
                      <a:alpha val="43137"/>
                    </a:srgbClr>
                  </a:outerShdw>
                </a:effectLst>
                <a:latin typeface="Arial" panose="020B0604020202020204" pitchFamily="34" charset="0"/>
                <a:ea typeface="Kozuka Gothic Pro L" panose="020B0200000000000000" pitchFamily="34" charset="-128"/>
                <a:cs typeface="Arial" panose="020B0604020202020204" pitchFamily="34" charset="0"/>
              </a:rPr>
              <a:t>UM is a place where we learn, work, and grow together, let’s have a campus of gender equity.</a:t>
            </a:r>
            <a:br>
              <a:rPr lang="en-US" altLang="zh-TW" sz="3200" smtClean="0">
                <a:effectLst>
                  <a:outerShdw blurRad="38100" dist="38100" dir="2700000" algn="tl">
                    <a:srgbClr val="000000">
                      <a:alpha val="43137"/>
                    </a:srgbClr>
                  </a:outerShdw>
                </a:effectLst>
                <a:latin typeface="Arial" panose="020B0604020202020204" pitchFamily="34" charset="0"/>
                <a:ea typeface="Kozuka Gothic Pro L" panose="020B0200000000000000" pitchFamily="34" charset="-128"/>
                <a:cs typeface="Arial" panose="020B0604020202020204" pitchFamily="34" charset="0"/>
              </a:rPr>
            </a:br>
            <a:r>
              <a:rPr lang="en-US" altLang="zh-TW" sz="320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r>
            <a:br>
              <a:rPr lang="en-US" altLang="zh-TW" sz="320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zh-TW" altLang="en-US" sz="320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澳大是我們共同學習、工作生活及成長的地方，讓我們為維護性別平等的校園而努力。</a:t>
            </a:r>
            <a:endParaRPr lang="en-US" sz="3200" dirty="0">
              <a:latin typeface="標楷體" panose="03000509000000000000" pitchFamily="65" charset="-120"/>
              <a:ea typeface="標楷體" panose="03000509000000000000" pitchFamily="65" charset="-120"/>
            </a:endParaRPr>
          </a:p>
        </p:txBody>
      </p:sp>
      <p:pic>
        <p:nvPicPr>
          <p:cNvPr id="2" name="Picture 1"/>
          <p:cNvPicPr>
            <a:picLocks noChangeAspect="1"/>
          </p:cNvPicPr>
          <p:nvPr/>
        </p:nvPicPr>
        <p:blipFill>
          <a:blip r:embed="rId4"/>
          <a:stretch>
            <a:fillRect/>
          </a:stretch>
        </p:blipFill>
        <p:spPr>
          <a:xfrm>
            <a:off x="2411760" y="3789040"/>
            <a:ext cx="4072481" cy="2670279"/>
          </a:xfrm>
          <a:prstGeom prst="rect">
            <a:avLst/>
          </a:prstGeom>
        </p:spPr>
      </p:pic>
    </p:spTree>
    <p:extLst>
      <p:ext uri="{BB962C8B-B14F-4D97-AF65-F5344CB8AC3E}">
        <p14:creationId xmlns:p14="http://schemas.microsoft.com/office/powerpoint/2010/main" val="1323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endParaRPr lang="en-US" dirty="0">
              <a:solidFill>
                <a:prstClr val="black"/>
              </a:solidFill>
            </a:endParaRPr>
          </a:p>
        </p:txBody>
      </p:sp>
      <p:sp>
        <p:nvSpPr>
          <p:cNvPr id="5" name="Title 1"/>
          <p:cNvSpPr txBox="1">
            <a:spLocks/>
          </p:cNvSpPr>
          <p:nvPr/>
        </p:nvSpPr>
        <p:spPr>
          <a:xfrm>
            <a:off x="611560" y="908720"/>
            <a:ext cx="6624736"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000" b="1" dirty="0" smtClean="0">
                <a:solidFill>
                  <a:schemeClr val="accent1">
                    <a:lumMod val="50000"/>
                  </a:schemeClr>
                </a:solidFill>
                <a:latin typeface="Arial" panose="020B0604020202020204" pitchFamily="34" charset="0"/>
                <a:cs typeface="Arial" panose="020B0604020202020204" pitchFamily="34" charset="0"/>
              </a:rPr>
              <a:t>Gender Equity</a:t>
            </a:r>
            <a:r>
              <a:rPr lang="zh-TW" altLang="en-US" sz="3000" b="1" dirty="0" smtClean="0">
                <a:solidFill>
                  <a:schemeClr val="accent1">
                    <a:lumMod val="50000"/>
                  </a:schemeClr>
                </a:solidFill>
                <a:latin typeface="Arial" panose="020B0604020202020204" pitchFamily="34" charset="0"/>
                <a:cs typeface="Arial" panose="020B0604020202020204" pitchFamily="34" charset="0"/>
              </a:rPr>
              <a:t> </a:t>
            </a:r>
            <a:r>
              <a:rPr lang="en-US" altLang="zh-TW" sz="3000" b="1" dirty="0" smtClean="0">
                <a:solidFill>
                  <a:schemeClr val="accent1">
                    <a:lumMod val="50000"/>
                  </a:schemeClr>
                </a:solidFill>
                <a:latin typeface="Arial" panose="020B0604020202020204" pitchFamily="34" charset="0"/>
                <a:cs typeface="Arial" panose="020B0604020202020204" pitchFamily="34" charset="0"/>
              </a:rPr>
              <a:t> </a:t>
            </a:r>
            <a:r>
              <a:rPr lang="zh-TW" altLang="en-US" sz="3000" b="1" dirty="0" smtClean="0">
                <a:solidFill>
                  <a:schemeClr val="accent1">
                    <a:lumMod val="50000"/>
                  </a:schemeClr>
                </a:solidFill>
                <a:latin typeface="標楷體" panose="03000509000000000000" pitchFamily="65" charset="-120"/>
                <a:ea typeface="標楷體" panose="03000509000000000000" pitchFamily="65" charset="-120"/>
              </a:rPr>
              <a:t>性別平等</a:t>
            </a:r>
            <a:endParaRPr lang="en-US" sz="3000" b="1" dirty="0">
              <a:solidFill>
                <a:schemeClr val="accent1">
                  <a:lumMod val="50000"/>
                </a:schemeClr>
              </a:solidFill>
              <a:latin typeface="標楷體" panose="03000509000000000000" pitchFamily="65" charset="-120"/>
              <a:ea typeface="標楷體" panose="03000509000000000000" pitchFamily="65" charset="-120"/>
            </a:endParaRPr>
          </a:p>
        </p:txBody>
      </p:sp>
      <p:sp>
        <p:nvSpPr>
          <p:cNvPr id="6" name="Content Placeholder 2"/>
          <p:cNvSpPr txBox="1">
            <a:spLocks/>
          </p:cNvSpPr>
          <p:nvPr/>
        </p:nvSpPr>
        <p:spPr>
          <a:xfrm>
            <a:off x="1115616" y="5013176"/>
            <a:ext cx="6336704" cy="160704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TW" sz="2250" b="1" dirty="0" smtClean="0">
                <a:solidFill>
                  <a:srgbClr val="0070C0"/>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A Campus of Gender Equity</a:t>
            </a:r>
          </a:p>
          <a:p>
            <a:r>
              <a:rPr lang="zh-TW" altLang="en-US" sz="2250" b="1" dirty="0" smtClean="0">
                <a:solidFill>
                  <a:srgbClr val="0070C0"/>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性別平等的校園</a:t>
            </a:r>
            <a:endParaRPr lang="en-US" altLang="en-US" sz="2250" dirty="0">
              <a:ea typeface="標楷體" panose="03000509000000000000" pitchFamily="65" charset="-120"/>
              <a:cs typeface="Times New Roman" panose="02020603050405020304" pitchFamily="18" charset="0"/>
            </a:endParaRPr>
          </a:p>
        </p:txBody>
      </p:sp>
      <p:pic>
        <p:nvPicPr>
          <p:cNvPr id="7" name="Picture 2" descr="http://www.themuslimtimes.org/wp-content/themes/advanced-newspaper/timthumb.php?src=http%3A%2F%2Fwww.themuslimtimes.org%2Fwp-content%2Fuploads%2F2013%2F06%2Fgender-equality.jpg&amp;q=90&amp;w=479&amp;z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43083"/>
            <a:ext cx="4002977" cy="29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70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Zero Tolerance Ru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3565" y="5589240"/>
            <a:ext cx="937811" cy="991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itle 1"/>
          <p:cNvSpPr txBox="1">
            <a:spLocks/>
          </p:cNvSpPr>
          <p:nvPr/>
        </p:nvSpPr>
        <p:spPr>
          <a:xfrm>
            <a:off x="107504" y="548680"/>
            <a:ext cx="9535751" cy="1428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j-ea"/>
                <a:cs typeface="Arial" panose="020B0604020202020204" pitchFamily="34" charset="0"/>
              </a:rPr>
              <a:t>Gender Equity</a:t>
            </a:r>
            <a:r>
              <a:rPr kumimoji="0" lang="zh-TW" altLang="en-US" sz="4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新細明體" panose="02020500000000000000" pitchFamily="18" charset="-120"/>
                <a:cs typeface="Arial" panose="020B0604020202020204" pitchFamily="34" charset="0"/>
              </a:rPr>
              <a:t> </a:t>
            </a:r>
            <a:r>
              <a:rPr kumimoji="0" lang="en-US" altLang="zh-TW" sz="4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新細明體" panose="02020500000000000000" pitchFamily="18" charset="-120"/>
                <a:cs typeface="Arial" panose="020B0604020202020204" pitchFamily="34" charset="0"/>
              </a:rPr>
              <a:t> </a:t>
            </a:r>
            <a:r>
              <a:rPr kumimoji="0" lang="zh-TW" altLang="en-US" sz="4000" b="1" i="0" u="none" strike="noStrike" kern="1200" cap="none" spc="0" normalizeH="0" baseline="0" noProof="0" dirty="0" smtClean="0">
                <a:ln>
                  <a:noFill/>
                </a:ln>
                <a:solidFill>
                  <a:srgbClr val="5B9BD5">
                    <a:lumMod val="50000"/>
                  </a:srgbClr>
                </a:solidFill>
                <a:effectLst/>
                <a:uLnTx/>
                <a:uFillTx/>
                <a:latin typeface="標楷體" panose="03000509000000000000" pitchFamily="65" charset="-120"/>
                <a:ea typeface="標楷體" panose="03000509000000000000" pitchFamily="65" charset="-120"/>
                <a:cs typeface="+mj-cs"/>
              </a:rPr>
              <a:t>性別平等</a:t>
            </a:r>
            <a:endParaRPr kumimoji="0" lang="en-US" sz="4000" b="1" i="0" u="none" strike="noStrike" kern="1200" cap="none" spc="0" normalizeH="0" baseline="0" noProof="0" dirty="0">
              <a:ln>
                <a:noFill/>
              </a:ln>
              <a:solidFill>
                <a:srgbClr val="5B9BD5">
                  <a:lumMod val="50000"/>
                </a:srgbClr>
              </a:solidFill>
              <a:effectLst/>
              <a:uLnTx/>
              <a:uFillTx/>
              <a:latin typeface="標楷體" panose="03000509000000000000" pitchFamily="65" charset="-120"/>
              <a:ea typeface="標楷體" panose="03000509000000000000" pitchFamily="65" charset="-120"/>
              <a:cs typeface="+mj-cs"/>
            </a:endParaRPr>
          </a:p>
        </p:txBody>
      </p:sp>
      <p:sp>
        <p:nvSpPr>
          <p:cNvPr id="8" name="Content Placeholder 2"/>
          <p:cNvSpPr txBox="1">
            <a:spLocks/>
          </p:cNvSpPr>
          <p:nvPr/>
        </p:nvSpPr>
        <p:spPr>
          <a:xfrm>
            <a:off x="126579" y="1628800"/>
            <a:ext cx="8092920" cy="5157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
                <a:srgbClr val="7030A0"/>
              </a:buClr>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It is essential that all the University members respect one another and the University strives to maintain an academic and work environment that is free from sexual harassment and sexual bullying.</a:t>
            </a:r>
          </a:p>
          <a:p>
            <a:pPr marL="0" marR="0" lvl="0" indent="0" algn="just" defTabSz="914400" rtl="0" eaLnBrk="1" fontAlgn="auto" latinLnBrk="0" hangingPunct="1">
              <a:lnSpc>
                <a:spcPct val="90000"/>
              </a:lnSpc>
              <a:spcBef>
                <a:spcPts val="1000"/>
              </a:spcBef>
              <a:spcAft>
                <a:spcPts val="0"/>
              </a:spcAft>
              <a:buClr>
                <a:srgbClr val="7030A0"/>
              </a:buClr>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 </a:t>
            </a:r>
          </a:p>
          <a:p>
            <a:pPr marL="0" marR="0" lvl="0" indent="0" algn="just" defTabSz="914400" rtl="0" eaLnBrk="1" fontAlgn="auto" latinLnBrk="0" hangingPunct="1">
              <a:lnSpc>
                <a:spcPct val="90000"/>
              </a:lnSpc>
              <a:spcBef>
                <a:spcPts val="1000"/>
              </a:spcBef>
              <a:spcAft>
                <a:spcPts val="0"/>
              </a:spcAft>
              <a:buClr>
                <a:srgbClr val="7030A0"/>
              </a:buClr>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The University has </a:t>
            </a:r>
            <a:r>
              <a:rPr kumimoji="0" lang="en-US" sz="2000" b="0" i="0" u="sng"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a:rPr>
              <a:t>zero tolerance</a:t>
            </a: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 of sexual harassment and sexual bullying and will take prompt legal and disciplinary action where the case is substantiated. </a:t>
            </a:r>
          </a:p>
          <a:p>
            <a:pPr marL="0" marR="0" lvl="0" indent="0" algn="just" defTabSz="914400" rtl="0" eaLnBrk="1" fontAlgn="auto" latinLnBrk="0" hangingPunct="1">
              <a:lnSpc>
                <a:spcPct val="90000"/>
              </a:lnSpc>
              <a:spcBef>
                <a:spcPts val="1000"/>
              </a:spcBef>
              <a:spcAft>
                <a:spcPts val="0"/>
              </a:spcAft>
              <a:buClr>
                <a:srgbClr val="7030A0"/>
              </a:buClr>
              <a:buSzTx/>
              <a:buFont typeface="Arial" panose="020B0604020202020204" pitchFamily="34" charset="0"/>
              <a:buNone/>
              <a:tabLst/>
              <a:defRPr/>
            </a:pPr>
            <a:endParaRPr kumimoji="0" lang="en-US" altLang="en-US" sz="2000" b="0" i="0" u="none" strike="noStrike" kern="1200" cap="none" spc="0" normalizeH="0" baseline="0" noProof="0" dirty="0" smtClean="0">
              <a:ln>
                <a:noFill/>
              </a:ln>
              <a:solidFill>
                <a:sysClr val="windowText" lastClr="000000"/>
              </a:solidFill>
              <a:effectLst/>
              <a:uLnTx/>
              <a:uFillTx/>
              <a:latin typeface="Calibri" panose="020F0502020204030204"/>
              <a:ea typeface="DFKai-SB" panose="03000509000000000000" pitchFamily="65"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
                <a:srgbClr val="7030A0"/>
              </a:buClr>
              <a:buSzTx/>
              <a:buFont typeface="Arial" panose="020B0604020202020204" pitchFamily="34" charset="0"/>
              <a:buNone/>
              <a:tabLst/>
              <a:defRPr/>
            </a:pPr>
            <a:r>
              <a:rPr kumimoji="0" lang="zh-TW" altLang="en-US" sz="1800" b="1" i="0" u="none" strike="noStrike" kern="1200" cap="none" spc="0" normalizeH="0" baseline="0" noProof="0" dirty="0" smtClean="0">
                <a:ln>
                  <a:noFill/>
                </a:ln>
                <a:solidFill>
                  <a:sysClr val="windowText" lastClr="000000"/>
                </a:solidFill>
                <a:effectLst/>
                <a:uLnTx/>
                <a:uFillTx/>
                <a:latin typeface="Calibri" panose="020F0502020204030204"/>
                <a:ea typeface="DFKai-SB" panose="03000509000000000000" pitchFamily="65" charset="-120"/>
                <a:cs typeface="Times New Roman" panose="02020603050405020304" pitchFamily="18" charset="0"/>
              </a:rPr>
              <a:t>大學全體成員應當相互尊重，大學應當維護其性別平等的學術及工作環境，使學生及員工免受性騷擾和性霸凌等行為的侵害。</a:t>
            </a:r>
            <a:endParaRPr kumimoji="0" lang="en-US" altLang="zh-TW" sz="1800" b="1" i="0" u="none" strike="noStrike" kern="1200" cap="none" spc="0" normalizeH="0" baseline="0" noProof="0" dirty="0" smtClean="0">
              <a:ln>
                <a:noFill/>
              </a:ln>
              <a:solidFill>
                <a:sysClr val="windowText" lastClr="000000"/>
              </a:solidFill>
              <a:effectLst/>
              <a:uLnTx/>
              <a:uFillTx/>
              <a:latin typeface="Calibri" panose="020F0502020204030204"/>
              <a:ea typeface="DFKai-SB" panose="03000509000000000000" pitchFamily="65"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
                <a:srgbClr val="7030A0"/>
              </a:buClr>
              <a:buSzTx/>
              <a:buFont typeface="Arial" panose="020B0604020202020204" pitchFamily="34" charset="0"/>
              <a:buNone/>
              <a:tabLst/>
              <a:defRPr/>
            </a:pPr>
            <a:endParaRPr kumimoji="0" lang="en-US" altLang="en-US" sz="900" b="1" i="0" u="none" strike="noStrike" kern="1200" cap="none" spc="0" normalizeH="0" baseline="0" noProof="0" dirty="0" smtClean="0">
              <a:ln>
                <a:noFill/>
              </a:ln>
              <a:solidFill>
                <a:sysClr val="windowText" lastClr="000000"/>
              </a:solidFill>
              <a:effectLst/>
              <a:uLnTx/>
              <a:uFillTx/>
              <a:latin typeface="Calibri" panose="020F0502020204030204"/>
              <a:ea typeface="DFKai-SB" panose="03000509000000000000" pitchFamily="65"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
                <a:srgbClr val="7030A0"/>
              </a:buClr>
              <a:buSzTx/>
              <a:buFont typeface="Arial" panose="020B0604020202020204" pitchFamily="34" charset="0"/>
              <a:buNone/>
              <a:tabLst/>
              <a:defRPr/>
            </a:pPr>
            <a:r>
              <a:rPr kumimoji="0" lang="zh-TW" altLang="en-US" sz="1800" b="1" i="0" u="none" strike="noStrike" kern="1200" cap="none" spc="0" normalizeH="0" baseline="0" noProof="0" dirty="0" smtClean="0">
                <a:ln>
                  <a:noFill/>
                </a:ln>
                <a:solidFill>
                  <a:sysClr val="windowText" lastClr="000000"/>
                </a:solidFill>
                <a:effectLst/>
                <a:uLnTx/>
                <a:uFillTx/>
                <a:latin typeface="Calibri" panose="020F0502020204030204"/>
                <a:ea typeface="DFKai-SB" panose="03000509000000000000" pitchFamily="65" charset="-120"/>
                <a:cs typeface="Times New Roman" panose="02020603050405020304" pitchFamily="18" charset="0"/>
              </a:rPr>
              <a:t>大學</a:t>
            </a:r>
            <a:r>
              <a:rPr kumimoji="0" lang="zh-TW" altLang="en-US" sz="1800" b="1" i="0" u="sng" strike="noStrike" kern="1200" cap="none" spc="0" normalizeH="0" baseline="0" noProof="0" dirty="0" smtClean="0">
                <a:ln>
                  <a:noFill/>
                </a:ln>
                <a:solidFill>
                  <a:srgbClr val="70AD47">
                    <a:lumMod val="50000"/>
                  </a:srgbClr>
                </a:solidFill>
                <a:effectLst/>
                <a:uLnTx/>
                <a:uFillTx/>
                <a:latin typeface="Calibri" panose="020F0502020204030204"/>
                <a:ea typeface="DFKai-SB" panose="03000509000000000000" pitchFamily="65" charset="-120"/>
                <a:cs typeface="Times New Roman" panose="02020603050405020304" pitchFamily="18" charset="0"/>
              </a:rPr>
              <a:t>絕不容忍</a:t>
            </a:r>
            <a:r>
              <a:rPr kumimoji="0" lang="zh-TW" altLang="en-US" sz="1800" b="1" i="0" u="none" strike="noStrike" kern="1200" cap="none" spc="0" normalizeH="0" baseline="0" noProof="0" dirty="0" smtClean="0">
                <a:ln>
                  <a:noFill/>
                </a:ln>
                <a:solidFill>
                  <a:sysClr val="windowText" lastClr="000000"/>
                </a:solidFill>
                <a:effectLst/>
                <a:uLnTx/>
                <a:uFillTx/>
                <a:latin typeface="Calibri" panose="020F0502020204030204"/>
                <a:ea typeface="DFKai-SB" panose="03000509000000000000" pitchFamily="65" charset="-120"/>
                <a:cs typeface="Times New Roman" panose="02020603050405020304" pitchFamily="18" charset="0"/>
              </a:rPr>
              <a:t>性騷擾和性霸凌等行為。若相關投訴獲證實，大學將及時開展紀律程序，實施法律及紀律處分。</a:t>
            </a:r>
            <a:endParaRPr kumimoji="0" lang="en-US" altLang="en-US" sz="1800" b="1" i="0" u="none" strike="noStrike" kern="1200" cap="none" spc="0" normalizeH="0" baseline="0" noProof="0" dirty="0" smtClean="0">
              <a:ln>
                <a:noFill/>
              </a:ln>
              <a:solidFill>
                <a:sysClr val="windowText" lastClr="000000"/>
              </a:solidFill>
              <a:effectLst/>
              <a:uLnTx/>
              <a:uFillTx/>
              <a:latin typeface="Calibri" panose="020F0502020204030204"/>
              <a:ea typeface="DFKai-SB" panose="03000509000000000000" pitchFamily="65" charset="-12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8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500"/>
                                        <p:tgtEl>
                                          <p:spTgt spid="8">
                                            <p:txEl>
                                              <p:pRg st="4" end="4"/>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1"/>
          <p:cNvSpPr txBox="1">
            <a:spLocks/>
          </p:cNvSpPr>
          <p:nvPr/>
        </p:nvSpPr>
        <p:spPr>
          <a:xfrm>
            <a:off x="467544" y="692696"/>
            <a:ext cx="9535751" cy="1428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smtClean="0">
                <a:solidFill>
                  <a:schemeClr val="accent1">
                    <a:lumMod val="50000"/>
                  </a:schemeClr>
                </a:solidFill>
                <a:latin typeface="Arial" panose="020B0604020202020204" pitchFamily="34" charset="0"/>
                <a:cs typeface="Arial" panose="020B0604020202020204" pitchFamily="34" charset="0"/>
              </a:rPr>
              <a:t>Gender Equity</a:t>
            </a:r>
            <a:r>
              <a:rPr lang="zh-TW" altLang="en-US" sz="4000" b="1" dirty="0" smtClean="0">
                <a:solidFill>
                  <a:schemeClr val="accent1">
                    <a:lumMod val="50000"/>
                  </a:schemeClr>
                </a:solidFill>
                <a:latin typeface="Arial" panose="020B0604020202020204" pitchFamily="34" charset="0"/>
                <a:cs typeface="Arial" panose="020B0604020202020204" pitchFamily="34" charset="0"/>
              </a:rPr>
              <a:t> </a:t>
            </a:r>
            <a:r>
              <a:rPr lang="en-US" altLang="zh-TW" sz="4000" b="1" dirty="0" smtClean="0">
                <a:solidFill>
                  <a:schemeClr val="accent1">
                    <a:lumMod val="50000"/>
                  </a:schemeClr>
                </a:solidFill>
                <a:latin typeface="Arial" panose="020B0604020202020204" pitchFamily="34" charset="0"/>
                <a:cs typeface="Arial" panose="020B0604020202020204" pitchFamily="34" charset="0"/>
              </a:rPr>
              <a:t> </a:t>
            </a:r>
            <a:r>
              <a:rPr lang="zh-TW" altLang="en-US" sz="4000" b="1" dirty="0" smtClean="0">
                <a:solidFill>
                  <a:schemeClr val="accent1">
                    <a:lumMod val="50000"/>
                  </a:schemeClr>
                </a:solidFill>
                <a:latin typeface="標楷體" panose="03000509000000000000" pitchFamily="65" charset="-120"/>
                <a:ea typeface="標楷體" panose="03000509000000000000" pitchFamily="65" charset="-120"/>
              </a:rPr>
              <a:t>性別平等</a:t>
            </a:r>
            <a:endParaRPr lang="en-US" sz="4000" b="1" dirty="0">
              <a:solidFill>
                <a:schemeClr val="accent1">
                  <a:lumMod val="50000"/>
                </a:schemeClr>
              </a:solidFill>
              <a:latin typeface="標楷體" panose="03000509000000000000" pitchFamily="65" charset="-120"/>
              <a:ea typeface="標楷體" panose="03000509000000000000" pitchFamily="65" charset="-120"/>
            </a:endParaRPr>
          </a:p>
        </p:txBody>
      </p:sp>
      <p:sp>
        <p:nvSpPr>
          <p:cNvPr id="6" name="Content Placeholder 2"/>
          <p:cNvSpPr txBox="1">
            <a:spLocks/>
          </p:cNvSpPr>
          <p:nvPr/>
        </p:nvSpPr>
        <p:spPr>
          <a:xfrm>
            <a:off x="455373" y="1936705"/>
            <a:ext cx="8688627" cy="25202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smtClean="0">
                <a:ln>
                  <a:noFill/>
                </a:ln>
                <a:solidFill>
                  <a:srgbClr val="ED7D31"/>
                </a:solidFill>
                <a:effectLst/>
                <a:uLnTx/>
                <a:uFillTx/>
                <a:latin typeface="Arial" panose="020B0604020202020204" pitchFamily="34" charset="0"/>
                <a:ea typeface="+mn-ea"/>
                <a:cs typeface="Arial" panose="020B0604020202020204" pitchFamily="34" charset="0"/>
              </a:rPr>
              <a:t>Sexual harassment </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is </a:t>
            </a:r>
            <a:r>
              <a:rPr kumimoji="0" lang="en-US" alt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an unwelcome or unwanted conduct of sexual nature, including unwelcome sexual advances, requests for sexual favors, and other verbal, non-verbal, visual, or physical conduct of sexual nature.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400" b="1" i="0" u="none" strike="noStrike" kern="1200" cap="none" spc="0" normalizeH="0" baseline="0" noProof="0" dirty="0" smtClean="0">
                <a:ln>
                  <a:noFill/>
                </a:ln>
                <a:solidFill>
                  <a:srgbClr val="984807"/>
                </a:solidFill>
                <a:effectLst/>
                <a:uLnTx/>
                <a:uFillTx/>
                <a:latin typeface="標楷體" panose="03000509000000000000" pitchFamily="65" charset="-120"/>
                <a:ea typeface="標楷體" panose="03000509000000000000" pitchFamily="65" charset="-120"/>
                <a:cs typeface="+mn-cs"/>
              </a:rPr>
              <a:t>性騷擾</a:t>
            </a:r>
            <a:r>
              <a:rPr kumimoji="0" lang="zh-TW" altLang="en-US" sz="2400" b="0" i="0" u="none" strike="noStrike" kern="1200" cap="none" spc="0" normalizeH="0" baseline="0" noProof="0" dirty="0" smtClean="0">
                <a:ln>
                  <a:noFill/>
                </a:ln>
                <a:solidFill>
                  <a:sysClr val="windowText" lastClr="000000"/>
                </a:solidFill>
                <a:effectLst/>
                <a:uLnTx/>
                <a:uFillTx/>
                <a:latin typeface="標楷體" panose="03000509000000000000" pitchFamily="65" charset="-120"/>
                <a:ea typeface="標楷體" panose="03000509000000000000" pitchFamily="65" charset="-120"/>
                <a:cs typeface="+mn-cs"/>
              </a:rPr>
              <a:t>是指不受歡迎或不為他人接受的、並且與性有關的行為，包括不受歡迎的性挑逗、性要求及其他語言、非語言、視覺或肢體上的性暗示行為。</a:t>
            </a:r>
            <a:endParaRPr kumimoji="0" lang="en-US" altLang="zh-TW" sz="2400" b="0"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cs typeface="+mn-cs"/>
            </a:endParaRPr>
          </a:p>
        </p:txBody>
      </p:sp>
      <p:pic>
        <p:nvPicPr>
          <p:cNvPr id="3" name="Picture 2"/>
          <p:cNvPicPr>
            <a:picLocks noChangeAspect="1"/>
          </p:cNvPicPr>
          <p:nvPr/>
        </p:nvPicPr>
        <p:blipFill>
          <a:blip r:embed="rId4"/>
          <a:stretch>
            <a:fillRect/>
          </a:stretch>
        </p:blipFill>
        <p:spPr>
          <a:xfrm>
            <a:off x="1259632" y="4059759"/>
            <a:ext cx="6291617" cy="3346994"/>
          </a:xfrm>
          <a:prstGeom prst="rect">
            <a:avLst/>
          </a:prstGeom>
        </p:spPr>
      </p:pic>
    </p:spTree>
    <p:extLst>
      <p:ext uri="{BB962C8B-B14F-4D97-AF65-F5344CB8AC3E}">
        <p14:creationId xmlns:p14="http://schemas.microsoft.com/office/powerpoint/2010/main" val="11244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1"/>
          <p:cNvSpPr txBox="1">
            <a:spLocks/>
          </p:cNvSpPr>
          <p:nvPr/>
        </p:nvSpPr>
        <p:spPr>
          <a:xfrm>
            <a:off x="522648" y="764704"/>
            <a:ext cx="9535751" cy="1428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smtClean="0">
                <a:solidFill>
                  <a:schemeClr val="accent1">
                    <a:lumMod val="50000"/>
                  </a:schemeClr>
                </a:solidFill>
                <a:latin typeface="Arial" panose="020B0604020202020204" pitchFamily="34" charset="0"/>
                <a:cs typeface="Arial" panose="020B0604020202020204" pitchFamily="34" charset="0"/>
              </a:rPr>
              <a:t>Gender Equity</a:t>
            </a:r>
            <a:r>
              <a:rPr lang="zh-TW" altLang="en-US" sz="4000" b="1" dirty="0" smtClean="0">
                <a:solidFill>
                  <a:schemeClr val="accent1">
                    <a:lumMod val="50000"/>
                  </a:schemeClr>
                </a:solidFill>
                <a:latin typeface="Arial" panose="020B0604020202020204" pitchFamily="34" charset="0"/>
                <a:cs typeface="Arial" panose="020B0604020202020204" pitchFamily="34" charset="0"/>
              </a:rPr>
              <a:t> </a:t>
            </a:r>
            <a:r>
              <a:rPr lang="en-US" altLang="zh-TW" sz="4000" b="1" dirty="0" smtClean="0">
                <a:solidFill>
                  <a:schemeClr val="accent1">
                    <a:lumMod val="50000"/>
                  </a:schemeClr>
                </a:solidFill>
                <a:latin typeface="Arial" panose="020B0604020202020204" pitchFamily="34" charset="0"/>
                <a:cs typeface="Arial" panose="020B0604020202020204" pitchFamily="34" charset="0"/>
              </a:rPr>
              <a:t> </a:t>
            </a:r>
            <a:r>
              <a:rPr lang="zh-TW" altLang="en-US" sz="4000" b="1" dirty="0" smtClean="0">
                <a:solidFill>
                  <a:schemeClr val="accent1">
                    <a:lumMod val="50000"/>
                  </a:schemeClr>
                </a:solidFill>
                <a:latin typeface="標楷體" panose="03000509000000000000" pitchFamily="65" charset="-120"/>
                <a:ea typeface="標楷體" panose="03000509000000000000" pitchFamily="65" charset="-120"/>
              </a:rPr>
              <a:t>性別平等</a:t>
            </a:r>
            <a:endParaRPr lang="en-US" sz="4000" b="1" dirty="0">
              <a:solidFill>
                <a:schemeClr val="accent1">
                  <a:lumMod val="50000"/>
                </a:schemeClr>
              </a:solidFill>
              <a:latin typeface="標楷體" panose="03000509000000000000" pitchFamily="65" charset="-120"/>
              <a:ea typeface="標楷體" panose="03000509000000000000" pitchFamily="65" charset="-120"/>
            </a:endParaRPr>
          </a:p>
        </p:txBody>
      </p:sp>
      <p:sp>
        <p:nvSpPr>
          <p:cNvPr id="4" name="Content Placeholder 2"/>
          <p:cNvSpPr txBox="1">
            <a:spLocks/>
          </p:cNvSpPr>
          <p:nvPr/>
        </p:nvSpPr>
        <p:spPr>
          <a:xfrm>
            <a:off x="522648" y="2390788"/>
            <a:ext cx="8369832" cy="4062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TW" sz="2200" b="1" smtClean="0">
                <a:solidFill>
                  <a:srgbClr val="984807"/>
                </a:solidFill>
                <a:latin typeface="Arial" panose="020B0604020202020204" pitchFamily="34" charset="0"/>
                <a:cs typeface="Arial" panose="020B0604020202020204" pitchFamily="34" charset="0"/>
              </a:rPr>
              <a:t>Sexual bullying </a:t>
            </a:r>
            <a:r>
              <a:rPr lang="en-US" altLang="zh-TW" sz="2200" smtClean="0">
                <a:latin typeface="Arial" panose="020B0604020202020204" pitchFamily="34" charset="0"/>
                <a:cs typeface="Arial" panose="020B0604020202020204" pitchFamily="34" charset="0"/>
              </a:rPr>
              <a:t>is any coercive behavior or act against somebody, through the use of any tool, technological or otherwise, based on or by taking advantage of their sexuality or gender regardless whether the behavior or act in question is physical, verbal or otherwise and regardless whether it is carried out in their presence or absence.</a:t>
            </a:r>
          </a:p>
          <a:p>
            <a:pPr algn="just"/>
            <a:r>
              <a:rPr lang="zh-TW" altLang="en-US" sz="2200" b="1" smtClean="0">
                <a:solidFill>
                  <a:srgbClr val="984807"/>
                </a:solidFill>
                <a:latin typeface="Arial" panose="020B0604020202020204" pitchFamily="34" charset="0"/>
                <a:ea typeface="標楷體" panose="03000509000000000000" pitchFamily="65" charset="-120"/>
                <a:cs typeface="Arial" panose="020B0604020202020204" pitchFamily="34" charset="0"/>
              </a:rPr>
              <a:t>性霸凌</a:t>
            </a:r>
            <a:r>
              <a:rPr lang="zh-TW" altLang="en-US" sz="2200" smtClean="0">
                <a:latin typeface="Arial" panose="020B0604020202020204" pitchFamily="34" charset="0"/>
                <a:ea typeface="標楷體" panose="03000509000000000000" pitchFamily="65" charset="-120"/>
                <a:cs typeface="Arial" panose="020B0604020202020204" pitchFamily="34" charset="0"/>
              </a:rPr>
              <a:t>是指通過科技或其他工具，基於或利用他人的性取向或性別而對其作出的脅迫行為，不論是肢體、言語還是其他方面的行為，也不論當事人是否在場。</a:t>
            </a:r>
            <a:endParaRPr lang="en-US" altLang="zh-TW" sz="2200" dirty="0">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40875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1"/>
          <p:cNvSpPr txBox="1">
            <a:spLocks/>
          </p:cNvSpPr>
          <p:nvPr/>
        </p:nvSpPr>
        <p:spPr>
          <a:xfrm>
            <a:off x="535958" y="523976"/>
            <a:ext cx="9535751" cy="1428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smtClean="0">
                <a:solidFill>
                  <a:schemeClr val="accent1">
                    <a:lumMod val="50000"/>
                  </a:schemeClr>
                </a:solidFill>
                <a:latin typeface="Arial" panose="020B0604020202020204" pitchFamily="34" charset="0"/>
                <a:cs typeface="Arial" panose="020B0604020202020204" pitchFamily="34" charset="0"/>
              </a:rPr>
              <a:t>Gender Equity</a:t>
            </a:r>
            <a:r>
              <a:rPr lang="zh-TW" altLang="en-US" sz="4000" b="1" dirty="0" smtClean="0">
                <a:solidFill>
                  <a:schemeClr val="accent1">
                    <a:lumMod val="50000"/>
                  </a:schemeClr>
                </a:solidFill>
                <a:latin typeface="Arial" panose="020B0604020202020204" pitchFamily="34" charset="0"/>
                <a:cs typeface="Arial" panose="020B0604020202020204" pitchFamily="34" charset="0"/>
              </a:rPr>
              <a:t> </a:t>
            </a:r>
            <a:r>
              <a:rPr lang="en-US" altLang="zh-TW" sz="4000" b="1" dirty="0" smtClean="0">
                <a:solidFill>
                  <a:schemeClr val="accent1">
                    <a:lumMod val="50000"/>
                  </a:schemeClr>
                </a:solidFill>
                <a:latin typeface="Arial" panose="020B0604020202020204" pitchFamily="34" charset="0"/>
                <a:cs typeface="Arial" panose="020B0604020202020204" pitchFamily="34" charset="0"/>
              </a:rPr>
              <a:t> </a:t>
            </a:r>
            <a:r>
              <a:rPr lang="zh-TW" altLang="en-US" sz="4000" b="1" dirty="0" smtClean="0">
                <a:solidFill>
                  <a:schemeClr val="accent1">
                    <a:lumMod val="50000"/>
                  </a:schemeClr>
                </a:solidFill>
                <a:latin typeface="標楷體" panose="03000509000000000000" pitchFamily="65" charset="-120"/>
                <a:ea typeface="標楷體" panose="03000509000000000000" pitchFamily="65" charset="-120"/>
              </a:rPr>
              <a:t>性別平等</a:t>
            </a:r>
            <a:endParaRPr lang="en-US" sz="4000" b="1" dirty="0">
              <a:solidFill>
                <a:schemeClr val="accent1">
                  <a:lumMod val="50000"/>
                </a:schemeClr>
              </a:solidFill>
              <a:latin typeface="標楷體" panose="03000509000000000000" pitchFamily="65" charset="-120"/>
              <a:ea typeface="標楷體" panose="03000509000000000000" pitchFamily="65" charset="-120"/>
            </a:endParaRPr>
          </a:p>
        </p:txBody>
      </p:sp>
      <p:sp>
        <p:nvSpPr>
          <p:cNvPr id="4" name="Rectangle 2"/>
          <p:cNvSpPr>
            <a:spLocks noChangeArrowheads="1"/>
          </p:cNvSpPr>
          <p:nvPr/>
        </p:nvSpPr>
        <p:spPr bwMode="auto">
          <a:xfrm>
            <a:off x="-148066" y="1631517"/>
            <a:ext cx="678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defRPr/>
            </a:pPr>
            <a:r>
              <a:rPr lang="en-US" altLang="zh-TW" sz="2400" b="1" dirty="0">
                <a:solidFill>
                  <a:srgbClr val="0070C0"/>
                </a:solidFill>
                <a:effectLst>
                  <a:outerShdw blurRad="38100" dist="38100" dir="2700000" algn="tl">
                    <a:srgbClr val="C0C0C0"/>
                  </a:outerShdw>
                </a:effectLst>
                <a:latin typeface="Book Antiqua" pitchFamily="18" charset="0"/>
                <a:ea typeface="標楷體" pitchFamily="65" charset="-120"/>
                <a:cs typeface="Times New Roman" pitchFamily="18" charset="0"/>
              </a:rPr>
              <a:t>Protecting Yourself and Seeking Help</a:t>
            </a:r>
          </a:p>
        </p:txBody>
      </p:sp>
      <p:sp>
        <p:nvSpPr>
          <p:cNvPr id="5" name="Content Placeholder 2"/>
          <p:cNvSpPr txBox="1">
            <a:spLocks/>
          </p:cNvSpPr>
          <p:nvPr/>
        </p:nvSpPr>
        <p:spPr bwMode="auto">
          <a:xfrm>
            <a:off x="604231" y="2097519"/>
            <a:ext cx="762806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Aft>
                <a:spcPct val="0"/>
              </a:spcAft>
            </a:pPr>
            <a:r>
              <a:rPr kumimoji="1" lang="en-US" altLang="zh-TW" sz="2000" dirty="0">
                <a:solidFill>
                  <a:prstClr val="black"/>
                </a:solidFill>
                <a:latin typeface="Arial" panose="020B0604020202020204" pitchFamily="34" charset="0"/>
                <a:ea typeface="標楷體" panose="03000509000000000000" pitchFamily="65" charset="-120"/>
                <a:cs typeface="Arial" panose="020B0604020202020204" pitchFamily="34" charset="0"/>
              </a:rPr>
              <a:t>Say “no” to any sexual harassment or sexual bullying.</a:t>
            </a:r>
          </a:p>
          <a:p>
            <a:pPr algn="just" eaLnBrk="0" fontAlgn="base" hangingPunct="0">
              <a:spcAft>
                <a:spcPct val="0"/>
              </a:spcAft>
            </a:pPr>
            <a:r>
              <a:rPr kumimoji="1" lang="en-US" altLang="zh-TW" sz="2000" dirty="0">
                <a:solidFill>
                  <a:prstClr val="black"/>
                </a:solidFill>
                <a:latin typeface="Arial" panose="020B0604020202020204" pitchFamily="34" charset="0"/>
                <a:ea typeface="標楷體" panose="03000509000000000000" pitchFamily="65" charset="-120"/>
                <a:cs typeface="Arial" panose="020B0604020202020204" pitchFamily="34" charset="0"/>
              </a:rPr>
              <a:t>Be calm and collect evidence about the incident, seek help and report it immediately.</a:t>
            </a:r>
          </a:p>
        </p:txBody>
      </p:sp>
      <p:sp>
        <p:nvSpPr>
          <p:cNvPr id="6" name="Rectangle 5"/>
          <p:cNvSpPr/>
          <p:nvPr/>
        </p:nvSpPr>
        <p:spPr>
          <a:xfrm>
            <a:off x="-479730" y="3086551"/>
            <a:ext cx="5229576" cy="461665"/>
          </a:xfrm>
          <a:prstGeom prst="rect">
            <a:avLst/>
          </a:prstGeom>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zh-TW" altLang="en-US" sz="2400" b="1" dirty="0">
                <a:solidFill>
                  <a:srgbClr val="0070C0"/>
                </a:solidFill>
                <a:effectLst>
                  <a:outerShdw blurRad="38100" dist="38100" dir="2700000" algn="tl">
                    <a:srgbClr val="C0C0C0"/>
                  </a:outerShdw>
                </a:effectLst>
                <a:latin typeface="Book Antiqua" panose="02040602050305030304" pitchFamily="18" charset="0"/>
                <a:ea typeface="標楷體" panose="03000509000000000000" pitchFamily="65" charset="-120"/>
              </a:rPr>
              <a:t>如何自我保護及求助？</a:t>
            </a:r>
            <a:endParaRPr lang="en-US" altLang="zh-TW" sz="2400" b="1" dirty="0">
              <a:solidFill>
                <a:srgbClr val="0070C0"/>
              </a:solidFill>
              <a:effectLst>
                <a:outerShdw blurRad="38100" dist="38100" dir="2700000" algn="tl">
                  <a:srgbClr val="C0C0C0"/>
                </a:outerShdw>
              </a:effectLst>
              <a:latin typeface="Book Antiqua" panose="02040602050305030304" pitchFamily="18" charset="0"/>
              <a:ea typeface="標楷體" panose="03000509000000000000" pitchFamily="65" charset="-120"/>
            </a:endParaRPr>
          </a:p>
        </p:txBody>
      </p:sp>
      <p:sp>
        <p:nvSpPr>
          <p:cNvPr id="7" name="Content Placeholder 2"/>
          <p:cNvSpPr txBox="1">
            <a:spLocks/>
          </p:cNvSpPr>
          <p:nvPr/>
        </p:nvSpPr>
        <p:spPr bwMode="auto">
          <a:xfrm>
            <a:off x="557014" y="3513843"/>
            <a:ext cx="8145541"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Aft>
                <a:spcPct val="0"/>
              </a:spcAft>
            </a:pPr>
            <a:r>
              <a:rPr lang="zh-TW" altLang="en-US" sz="2400" dirty="0">
                <a:solidFill>
                  <a:prstClr val="black"/>
                </a:solidFill>
                <a:latin typeface="標楷體" panose="03000509000000000000" pitchFamily="65" charset="-120"/>
                <a:ea typeface="標楷體" panose="03000509000000000000" pitchFamily="65" charset="-120"/>
              </a:rPr>
              <a:t>請明確地拒絕對方。</a:t>
            </a:r>
            <a:endParaRPr lang="en-US" altLang="zh-TW" sz="2400" dirty="0">
              <a:solidFill>
                <a:prstClr val="black"/>
              </a:solidFill>
              <a:latin typeface="標楷體" panose="03000509000000000000" pitchFamily="65" charset="-120"/>
              <a:ea typeface="標楷體" panose="03000509000000000000" pitchFamily="65" charset="-120"/>
            </a:endParaRPr>
          </a:p>
          <a:p>
            <a:pPr algn="just" eaLnBrk="0" fontAlgn="base" hangingPunct="0">
              <a:spcAft>
                <a:spcPct val="0"/>
              </a:spcAft>
            </a:pPr>
            <a:r>
              <a:rPr lang="zh-TW" altLang="en-US" sz="2400" dirty="0">
                <a:solidFill>
                  <a:prstClr val="black"/>
                </a:solidFill>
                <a:latin typeface="標楷體" panose="03000509000000000000" pitchFamily="65" charset="-120"/>
                <a:ea typeface="標楷體" panose="03000509000000000000" pitchFamily="65" charset="-120"/>
              </a:rPr>
              <a:t>保持冷靜、保留證據、盡快尋求協助及提出投訴。</a:t>
            </a:r>
            <a:endParaRPr lang="en-US" altLang="zh-TW" sz="2400" dirty="0">
              <a:solidFill>
                <a:prstClr val="black"/>
              </a:solidFill>
              <a:latin typeface="標楷體" panose="03000509000000000000" pitchFamily="65" charset="-120"/>
              <a:ea typeface="標楷體" panose="03000509000000000000" pitchFamily="65" charset="-120"/>
            </a:endParaRPr>
          </a:p>
        </p:txBody>
      </p:sp>
      <p:pic>
        <p:nvPicPr>
          <p:cNvPr id="2" name="Picture 1"/>
          <p:cNvPicPr>
            <a:picLocks noChangeAspect="1"/>
          </p:cNvPicPr>
          <p:nvPr/>
        </p:nvPicPr>
        <p:blipFill>
          <a:blip r:embed="rId4"/>
          <a:stretch>
            <a:fillRect/>
          </a:stretch>
        </p:blipFill>
        <p:spPr>
          <a:xfrm>
            <a:off x="542246" y="4352327"/>
            <a:ext cx="8102286" cy="2505673"/>
          </a:xfrm>
          <a:prstGeom prst="rect">
            <a:avLst/>
          </a:prstGeom>
        </p:spPr>
      </p:pic>
    </p:spTree>
    <p:extLst>
      <p:ext uri="{BB962C8B-B14F-4D97-AF65-F5344CB8AC3E}">
        <p14:creationId xmlns:p14="http://schemas.microsoft.com/office/powerpoint/2010/main" val="34861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a:spLocks noChangeArrowheads="1"/>
          </p:cNvSpPr>
          <p:nvPr/>
        </p:nvSpPr>
        <p:spPr bwMode="auto">
          <a:xfrm>
            <a:off x="-108520" y="2015224"/>
            <a:ext cx="360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defRPr/>
            </a:pPr>
            <a:r>
              <a:rPr lang="en-US" altLang="zh-TW" sz="2400" b="1" dirty="0">
                <a:solidFill>
                  <a:srgbClr val="0070C0"/>
                </a:solidFill>
                <a:effectLst>
                  <a:outerShdw blurRad="38100" dist="38100" dir="2700000" algn="tl">
                    <a:srgbClr val="C0C0C0"/>
                  </a:outerShdw>
                </a:effectLst>
                <a:latin typeface="Arial" panose="020B0604020202020204" pitchFamily="34" charset="0"/>
                <a:ea typeface="標楷體" pitchFamily="65" charset="-120"/>
                <a:cs typeface="Arial" panose="020B0604020202020204" pitchFamily="34" charset="0"/>
              </a:rPr>
              <a:t>Procedures for Lodging Complaints about Sexual Harassment and Sexual Bullying </a:t>
            </a:r>
          </a:p>
          <a:p>
            <a:pPr algn="ctr" eaLnBrk="0" fontAlgn="base" hangingPunct="0">
              <a:spcBef>
                <a:spcPct val="0"/>
              </a:spcBef>
              <a:spcAft>
                <a:spcPct val="0"/>
              </a:spcAft>
              <a:defRPr/>
            </a:pPr>
            <a:r>
              <a:rPr lang="zh-TW" altLang="en-US" sz="2400" b="1" dirty="0">
                <a:solidFill>
                  <a:srgbClr val="0070C0"/>
                </a:solidFill>
                <a:effectLst>
                  <a:outerShdw blurRad="38100" dist="38100" dir="2700000" algn="tl">
                    <a:srgbClr val="C0C0C0"/>
                  </a:outerShdw>
                </a:effectLst>
                <a:latin typeface="Arial" panose="020B0604020202020204" pitchFamily="34" charset="0"/>
                <a:ea typeface="標楷體" pitchFamily="65" charset="-120"/>
                <a:cs typeface="Arial" panose="020B0604020202020204" pitchFamily="34" charset="0"/>
              </a:rPr>
              <a:t>性騷擾及性霸凌投訴程序</a:t>
            </a:r>
            <a:endParaRPr lang="en-US" altLang="zh-TW" sz="2400" b="1" dirty="0">
              <a:solidFill>
                <a:srgbClr val="0070C0"/>
              </a:solidFill>
              <a:effectLst>
                <a:outerShdw blurRad="38100" dist="38100" dir="2700000" algn="tl">
                  <a:srgbClr val="C0C0C0"/>
                </a:outerShdw>
              </a:effectLst>
              <a:latin typeface="Arial" panose="020B0604020202020204" pitchFamily="34" charset="0"/>
              <a:ea typeface="標楷體" pitchFamily="65" charset="-120"/>
              <a:cs typeface="Arial" panose="020B0604020202020204" pitchFamily="34" charset="0"/>
            </a:endParaRPr>
          </a:p>
        </p:txBody>
      </p:sp>
      <p:pic>
        <p:nvPicPr>
          <p:cNvPr id="4" name="Picture 4" descr="https://pixabay.com/static/uploads/photo/2014/02/12/06/59/confidential-264516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428" y="4213852"/>
            <a:ext cx="3204860" cy="226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圓角矩形 1"/>
          <p:cNvSpPr/>
          <p:nvPr/>
        </p:nvSpPr>
        <p:spPr>
          <a:xfrm>
            <a:off x="3491880" y="908720"/>
            <a:ext cx="5499419" cy="708473"/>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5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The complainant reports the incident to the Unit Head / Gender Equity Officer verbally or in writing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en-US" sz="15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以書面或口頭形式向部門主管</a:t>
            </a:r>
            <a:r>
              <a:rPr kumimoji="0" lang="en-US" altLang="zh-TW" sz="15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a:t>
            </a:r>
            <a:r>
              <a:rPr kumimoji="0" lang="zh-TW" altLang="en-US" sz="15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性別平等專員提出投訴</a:t>
            </a:r>
            <a:endParaRPr kumimoji="0" lang="zh-TW" altLang="zh-TW" sz="1500" b="0"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endParaRPr>
          </a:p>
        </p:txBody>
      </p:sp>
      <p:sp>
        <p:nvSpPr>
          <p:cNvPr id="6" name="圓角矩形 5"/>
          <p:cNvSpPr/>
          <p:nvPr/>
        </p:nvSpPr>
        <p:spPr>
          <a:xfrm>
            <a:off x="3533763" y="2015224"/>
            <a:ext cx="5415348" cy="410040"/>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zh-TW" sz="900" b="0"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The Gender Equity Officer receives the complaint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性別平等專員接收投訴個案</a:t>
            </a:r>
            <a:endParaRPr kumimoji="0" lang="zh-TW" altLang="zh-TW" sz="14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zh-TW" altLang="zh-TW" sz="900" b="0"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endParaRPr>
          </a:p>
        </p:txBody>
      </p:sp>
      <p:sp>
        <p:nvSpPr>
          <p:cNvPr id="7" name="圓角矩形 6"/>
          <p:cNvSpPr/>
          <p:nvPr/>
        </p:nvSpPr>
        <p:spPr>
          <a:xfrm>
            <a:off x="3549752" y="2944115"/>
            <a:ext cx="5441338" cy="665836"/>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The Gender Equity Officer reports the complaint and provides recommendations to the CGE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性別平等專員向性別平等委員會報告投訴個案及提出建議</a:t>
            </a:r>
            <a:endParaRPr kumimoji="0" lang="zh-TW" altLang="zh-TW" sz="1400" b="0"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endParaRPr>
          </a:p>
        </p:txBody>
      </p:sp>
      <p:sp>
        <p:nvSpPr>
          <p:cNvPr id="8" name="圓角矩形 7"/>
          <p:cNvSpPr/>
          <p:nvPr/>
        </p:nvSpPr>
        <p:spPr>
          <a:xfrm>
            <a:off x="3607882" y="4153441"/>
            <a:ext cx="5441338" cy="1139519"/>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4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The CGE conducts a preliminary investigation and provides recommendations to the Rector, who shall decide on the appropriate action to be taken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en-US" sz="14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性別平等委員會進行初步調查，並向校長提出建議，由校長決定應採取之行動</a:t>
            </a:r>
            <a:endParaRPr kumimoji="0" lang="zh-TW" altLang="zh-TW" sz="1400" b="0"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endParaRPr>
          </a:p>
        </p:txBody>
      </p:sp>
      <p:sp>
        <p:nvSpPr>
          <p:cNvPr id="10" name="圓角矩形 8"/>
          <p:cNvSpPr/>
          <p:nvPr/>
        </p:nvSpPr>
        <p:spPr>
          <a:xfrm>
            <a:off x="3666011" y="5776967"/>
            <a:ext cx="5324660" cy="712014"/>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5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The Gender Equity Officer shall inform the complainant of the decision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en-US" sz="1500" b="1"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rPr>
              <a:t>性別平等專員應將有關決定通知投訴人</a:t>
            </a:r>
            <a:endParaRPr kumimoji="0" lang="zh-TW" altLang="zh-TW" sz="1500" b="0" i="0" u="none" strike="noStrike" kern="0" cap="none" spc="0" normalizeH="0" baseline="0" noProof="0" dirty="0">
              <a:ln>
                <a:noFill/>
              </a:ln>
              <a:solidFill>
                <a:srgbClr val="1F497D">
                  <a:lumMod val="50000"/>
                </a:srgbClr>
              </a:solidFill>
              <a:effectLst/>
              <a:uLnTx/>
              <a:uFillTx/>
              <a:latin typeface="Calibri" panose="020F0502020204030204"/>
              <a:ea typeface="新細明體" panose="02020500000000000000" pitchFamily="18" charset="-120"/>
              <a:cs typeface="+mn-cs"/>
            </a:endParaRPr>
          </a:p>
        </p:txBody>
      </p:sp>
      <p:sp>
        <p:nvSpPr>
          <p:cNvPr id="11" name="向下箭號 16"/>
          <p:cNvSpPr/>
          <p:nvPr/>
        </p:nvSpPr>
        <p:spPr>
          <a:xfrm rot="120000">
            <a:off x="6118224" y="2524167"/>
            <a:ext cx="146456" cy="174876"/>
          </a:xfrm>
          <a:prstGeom prst="down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TW" altLang="en-US" sz="1013"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向下箭號 16"/>
          <p:cNvSpPr/>
          <p:nvPr/>
        </p:nvSpPr>
        <p:spPr>
          <a:xfrm rot="120000">
            <a:off x="6110608" y="1709844"/>
            <a:ext cx="146456" cy="174876"/>
          </a:xfrm>
          <a:prstGeom prst="down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TW" altLang="en-US" sz="1013"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向下箭號 16"/>
          <p:cNvSpPr/>
          <p:nvPr/>
        </p:nvSpPr>
        <p:spPr>
          <a:xfrm rot="120000">
            <a:off x="6146128" y="3692692"/>
            <a:ext cx="146456" cy="174876"/>
          </a:xfrm>
          <a:prstGeom prst="down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TW" altLang="en-US" sz="1013"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向下箭號 16"/>
          <p:cNvSpPr/>
          <p:nvPr/>
        </p:nvSpPr>
        <p:spPr>
          <a:xfrm rot="120000">
            <a:off x="6146127" y="5414294"/>
            <a:ext cx="146456" cy="174876"/>
          </a:xfrm>
          <a:prstGeom prst="downArrow">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TW" altLang="en-US" sz="1013"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209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1"/>
          <p:cNvSpPr txBox="1">
            <a:spLocks/>
          </p:cNvSpPr>
          <p:nvPr/>
        </p:nvSpPr>
        <p:spPr bwMode="auto">
          <a:xfrm>
            <a:off x="1835696" y="908720"/>
            <a:ext cx="7428661" cy="6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a:solidFill>
                  <a:srgbClr val="4F81BD">
                    <a:lumMod val="50000"/>
                  </a:srgbClr>
                </a:solidFill>
                <a:latin typeface="Arial" panose="020B0604020202020204" pitchFamily="34" charset="0"/>
                <a:cs typeface="Arial" panose="020B0604020202020204" pitchFamily="34" charset="0"/>
              </a:rPr>
              <a:t>Gender Equity</a:t>
            </a:r>
            <a:r>
              <a:rPr lang="zh-TW" altLang="en-US" sz="4000" b="1" dirty="0">
                <a:solidFill>
                  <a:srgbClr val="4F81BD">
                    <a:lumMod val="50000"/>
                  </a:srgbClr>
                </a:solidFill>
                <a:latin typeface="Arial" panose="020B0604020202020204" pitchFamily="34" charset="0"/>
                <a:cs typeface="Arial" panose="020B0604020202020204" pitchFamily="34" charset="0"/>
              </a:rPr>
              <a:t> </a:t>
            </a:r>
            <a:r>
              <a:rPr lang="zh-TW" altLang="en-US" sz="4000" b="1" dirty="0">
                <a:solidFill>
                  <a:srgbClr val="4F81BD">
                    <a:lumMod val="50000"/>
                  </a:srgbClr>
                </a:solidFill>
                <a:latin typeface="標楷體" panose="03000509000000000000" pitchFamily="65" charset="-120"/>
                <a:ea typeface="標楷體" panose="03000509000000000000" pitchFamily="65" charset="-120"/>
                <a:cs typeface="Arial" panose="020B0604020202020204" pitchFamily="34" charset="0"/>
              </a:rPr>
              <a:t>性別平等</a:t>
            </a:r>
            <a:endParaRPr lang="en-US" sz="4000" b="1" dirty="0">
              <a:solidFill>
                <a:srgbClr val="4F81BD">
                  <a:lumMod val="50000"/>
                </a:srgbClr>
              </a:solidFill>
              <a:latin typeface="標楷體" panose="03000509000000000000" pitchFamily="65" charset="-120"/>
              <a:ea typeface="標楷體" panose="03000509000000000000" pitchFamily="65" charset="-120"/>
              <a:cs typeface="Arial" panose="020B0604020202020204" pitchFamily="34" charset="0"/>
            </a:endParaRPr>
          </a:p>
        </p:txBody>
      </p:sp>
      <p:pic>
        <p:nvPicPr>
          <p:cNvPr id="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844824"/>
            <a:ext cx="2149360" cy="452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203848" y="1534662"/>
            <a:ext cx="5808946" cy="536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Aft>
                <a:spcPct val="0"/>
              </a:spcAft>
              <a:buFontTx/>
              <a:buNone/>
            </a:pPr>
            <a:endParaRPr kumimoji="1" lang="en-US" altLang="zh-TW" sz="1125"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kumimoji="1" lang="en-US" altLang="zh-TW" sz="2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Committee on Gender Equity (CGE)</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委員會</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Email: gender_equity@um.edu.mo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Webpage: http://www.um.edu.mo/cge</a:t>
            </a: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smtClean="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1500" dirty="0">
              <a:solidFill>
                <a:prstClr val="black"/>
              </a:solidFill>
              <a:latin typeface="Times New Roman" panose="02020603050405020304" pitchFamily="18" charset="0"/>
            </a:endParaRPr>
          </a:p>
          <a:p>
            <a:pPr eaLnBrk="0" fontAlgn="base" hangingPunct="0">
              <a:spcAft>
                <a:spcPct val="0"/>
              </a:spcAft>
              <a:buFontTx/>
              <a:buNone/>
            </a:pPr>
            <a:r>
              <a:rPr kumimoji="1" lang="en-US" altLang="zh-TW" sz="2400" b="1" dirty="0">
                <a:solidFill>
                  <a:srgbClr val="0070C0"/>
                </a:solidFill>
                <a:latin typeface="Times New Roman" panose="02020603050405020304" pitchFamily="18" charset="0"/>
              </a:rPr>
              <a:t>Gender Equity Officer</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專員</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Email: GE_Officer@um.edu.mo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zh-TW" altLang="zh-TW" sz="1800" dirty="0">
              <a:solidFill>
                <a:prstClr val="black"/>
              </a:solidFill>
              <a:latin typeface="新細明體"/>
            </a:endParaRPr>
          </a:p>
        </p:txBody>
      </p:sp>
      <p:pic>
        <p:nvPicPr>
          <p:cNvPr id="2" name="Picture 1"/>
          <p:cNvPicPr>
            <a:picLocks noChangeAspect="1"/>
          </p:cNvPicPr>
          <p:nvPr/>
        </p:nvPicPr>
        <p:blipFill>
          <a:blip r:embed="rId5"/>
          <a:stretch>
            <a:fillRect/>
          </a:stretch>
        </p:blipFill>
        <p:spPr>
          <a:xfrm>
            <a:off x="4211960" y="3645024"/>
            <a:ext cx="1668838" cy="1674186"/>
          </a:xfrm>
          <a:prstGeom prst="rect">
            <a:avLst/>
          </a:prstGeom>
        </p:spPr>
      </p:pic>
    </p:spTree>
    <p:extLst>
      <p:ext uri="{BB962C8B-B14F-4D97-AF65-F5344CB8AC3E}">
        <p14:creationId xmlns:p14="http://schemas.microsoft.com/office/powerpoint/2010/main" val="314102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633591" y="-111988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4"/>
          <p:cNvSpPr txBox="1">
            <a:spLocks/>
          </p:cNvSpPr>
          <p:nvPr/>
        </p:nvSpPr>
        <p:spPr>
          <a:xfrm>
            <a:off x="827584" y="1194105"/>
            <a:ext cx="8761228" cy="1643527"/>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It is all about respect to yourself and others…</a:t>
            </a:r>
          </a:p>
          <a:p>
            <a:r>
              <a:rPr lang="zh-TW" altLang="en-US" sz="4000" b="1" dirty="0" smtClean="0">
                <a:latin typeface="標楷體" panose="03000509000000000000" pitchFamily="65" charset="-120"/>
                <a:ea typeface="標楷體" panose="03000509000000000000" pitchFamily="65" charset="-120"/>
              </a:rPr>
              <a:t>尊重自己和別人</a:t>
            </a:r>
            <a:r>
              <a:rPr lang="en-US" altLang="zh-TW" sz="4000" b="1" dirty="0" smtClean="0">
                <a:latin typeface="標楷體" panose="03000509000000000000" pitchFamily="65" charset="-120"/>
                <a:ea typeface="標楷體" panose="03000509000000000000" pitchFamily="65" charset="-120"/>
              </a:rPr>
              <a:t>…</a:t>
            </a:r>
            <a:endParaRPr lang="en-US" sz="4000" b="1" dirty="0">
              <a:latin typeface="標楷體" panose="03000509000000000000" pitchFamily="65" charset="-120"/>
              <a:ea typeface="標楷體" panose="03000509000000000000" pitchFamily="65" charset="-120"/>
            </a:endParaRPr>
          </a:p>
        </p:txBody>
      </p:sp>
      <p:sp>
        <p:nvSpPr>
          <p:cNvPr id="4" name="Text Box 4"/>
          <p:cNvSpPr txBox="1">
            <a:spLocks noChangeArrowheads="1"/>
          </p:cNvSpPr>
          <p:nvPr/>
        </p:nvSpPr>
        <p:spPr bwMode="auto">
          <a:xfrm>
            <a:off x="1093398" y="3298784"/>
            <a:ext cx="8229600" cy="184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228600" indent="-228600" algn="l" defTabSz="914400" rtl="0" eaLnBrk="0" latinLnBrk="0" hangingPunct="0">
              <a:lnSpc>
                <a:spcPct val="90000"/>
              </a:lnSpc>
              <a:spcBef>
                <a:spcPts val="1000"/>
              </a:spcBef>
              <a:buFont typeface="Arial" panose="020B0604020202020204" pitchFamily="34" charset="0"/>
              <a:buChar char="•"/>
              <a:defRPr kumimoji="1" sz="2800" kern="1200">
                <a:solidFill>
                  <a:schemeClr val="tx1"/>
                </a:solidFill>
                <a:latin typeface="Arial" charset="0"/>
                <a:ea typeface="新細明體" charset="-120"/>
                <a:cs typeface="+mn-cs"/>
              </a:defRPr>
            </a:lvl1pPr>
            <a:lvl2pPr marL="742950" indent="-285750" algn="l" defTabSz="914400" rtl="0" eaLnBrk="0" latinLnBrk="0" hangingPunct="0">
              <a:lnSpc>
                <a:spcPct val="90000"/>
              </a:lnSpc>
              <a:spcBef>
                <a:spcPts val="500"/>
              </a:spcBef>
              <a:buFont typeface="Arial" panose="020B0604020202020204" pitchFamily="34" charset="0"/>
              <a:buChar char="•"/>
              <a:defRPr kumimoji="1" sz="2400" kern="1200">
                <a:solidFill>
                  <a:schemeClr val="tx1"/>
                </a:solidFill>
                <a:latin typeface="Arial" charset="0"/>
                <a:ea typeface="新細明體" charset="-120"/>
                <a:cs typeface="+mn-cs"/>
              </a:defRPr>
            </a:lvl2pPr>
            <a:lvl3pPr marL="1143000" indent="-228600" algn="l" defTabSz="914400" rtl="0" eaLnBrk="0" latinLnBrk="0" hangingPunct="0">
              <a:lnSpc>
                <a:spcPct val="90000"/>
              </a:lnSpc>
              <a:spcBef>
                <a:spcPts val="500"/>
              </a:spcBef>
              <a:buFont typeface="Arial" panose="020B0604020202020204" pitchFamily="34" charset="0"/>
              <a:buChar char="•"/>
              <a:defRPr kumimoji="1" sz="2000" kern="1200">
                <a:solidFill>
                  <a:schemeClr val="tx1"/>
                </a:solidFill>
                <a:latin typeface="Arial" charset="0"/>
                <a:ea typeface="新細明體" charset="-120"/>
                <a:cs typeface="+mn-cs"/>
              </a:defRPr>
            </a:lvl3pPr>
            <a:lvl4pPr marL="1600200" indent="-228600" algn="l" defTabSz="914400" rtl="0" eaLnBrk="0" latinLnBrk="0" hangingPunct="0">
              <a:lnSpc>
                <a:spcPct val="90000"/>
              </a:lnSpc>
              <a:spcBef>
                <a:spcPts val="500"/>
              </a:spcBef>
              <a:buFont typeface="Arial" panose="020B0604020202020204" pitchFamily="34" charset="0"/>
              <a:buChar char="•"/>
              <a:defRPr kumimoji="1" sz="1800" kern="1200">
                <a:solidFill>
                  <a:schemeClr val="tx1"/>
                </a:solidFill>
                <a:latin typeface="Arial" charset="0"/>
                <a:ea typeface="新細明體" charset="-120"/>
                <a:cs typeface="+mn-cs"/>
              </a:defRPr>
            </a:lvl4pPr>
            <a:lvl5pPr marL="2057400" indent="-228600" algn="l" defTabSz="914400" rtl="0" eaLnBrk="0" latinLnBrk="0" hangingPunct="0">
              <a:lnSpc>
                <a:spcPct val="90000"/>
              </a:lnSpc>
              <a:spcBef>
                <a:spcPts val="500"/>
              </a:spcBef>
              <a:buFont typeface="Arial" panose="020B0604020202020204" pitchFamily="34" charset="0"/>
              <a:buChar char="•"/>
              <a:defRPr kumimoji="1" sz="1800" kern="1200">
                <a:solidFill>
                  <a:schemeClr val="tx1"/>
                </a:solidFill>
                <a:latin typeface="Arial" charset="0"/>
                <a:ea typeface="新細明體" charset="-120"/>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charset="0"/>
                <a:ea typeface="新細明體" charset="-120"/>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charset="0"/>
                <a:ea typeface="新細明體" charset="-120"/>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charset="0"/>
                <a:ea typeface="新細明體" charset="-120"/>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charset="0"/>
                <a:ea typeface="新細明體" charset="-120"/>
                <a:cs typeface="+mn-cs"/>
              </a:defRPr>
            </a:lvl9pPr>
          </a:lstStyle>
          <a:p>
            <a:pPr marL="0" marR="0" lvl="0" indent="0" algn="ctr" defTabSz="914400" rtl="0" eaLnBrk="0" fontAlgn="auto" latinLnBrk="0" hangingPunct="0">
              <a:lnSpc>
                <a:spcPct val="90000"/>
              </a:lnSpc>
              <a:spcBef>
                <a:spcPts val="1000"/>
              </a:spcBef>
              <a:spcAft>
                <a:spcPts val="0"/>
              </a:spcAft>
              <a:buClrTx/>
              <a:buSzTx/>
              <a:buFont typeface="Arial" panose="020B0604020202020204" pitchFamily="34" charset="0"/>
              <a:buNone/>
              <a:tabLst/>
              <a:defRPr/>
            </a:pPr>
            <a:r>
              <a:rPr kumimoji="1" lang="en-US" sz="3600" b="1" i="0" u="none" strike="noStrike" kern="1200" cap="none" spc="0" normalizeH="0" baseline="0" noProof="0" dirty="0" smtClean="0">
                <a:ln>
                  <a:noFill/>
                </a:ln>
                <a:solidFill>
                  <a:srgbClr val="7030A0"/>
                </a:solidFill>
                <a:effectLst/>
                <a:uLnTx/>
                <a:uFillTx/>
                <a:latin typeface="Arial" charset="0"/>
                <a:ea typeface="新細明體" charset="-120"/>
                <a:cs typeface="+mn-cs"/>
              </a:rPr>
              <a:t>Prevention is the Best Policy</a:t>
            </a:r>
          </a:p>
          <a:p>
            <a:pPr marL="0" marR="0" lvl="0" indent="0" algn="ctr" defTabSz="914400" rtl="0" eaLnBrk="0" fontAlgn="auto" latinLnBrk="0" hangingPunct="0">
              <a:lnSpc>
                <a:spcPct val="90000"/>
              </a:lnSpc>
              <a:spcBef>
                <a:spcPts val="1000"/>
              </a:spcBef>
              <a:spcAft>
                <a:spcPts val="0"/>
              </a:spcAft>
              <a:buClrTx/>
              <a:buSzTx/>
              <a:buFont typeface="Arial" panose="020B0604020202020204" pitchFamily="34" charset="0"/>
              <a:buNone/>
              <a:tabLst/>
              <a:defRPr/>
            </a:pPr>
            <a:r>
              <a:rPr kumimoji="1" lang="zh-TW" altLang="en-US" sz="3600" b="1" i="0" u="none" strike="noStrike" kern="1200" cap="none" spc="0" normalizeH="0" baseline="0" noProof="0" dirty="0" smtClean="0">
                <a:ln>
                  <a:noFill/>
                </a:ln>
                <a:solidFill>
                  <a:srgbClr val="7030A0"/>
                </a:solidFill>
                <a:effectLst/>
                <a:uLnTx/>
                <a:uFillTx/>
                <a:latin typeface="標楷體" panose="03000509000000000000" pitchFamily="65" charset="-120"/>
                <a:ea typeface="標楷體" panose="03000509000000000000" pitchFamily="65" charset="-120"/>
                <a:cs typeface="+mn-cs"/>
              </a:rPr>
              <a:t>預防是最好的策略</a:t>
            </a:r>
            <a:endParaRPr kumimoji="1" lang="en-US" sz="3600" b="1" i="0" u="none" strike="noStrike" kern="1200" cap="none" spc="0" normalizeH="0" baseline="0" noProof="0" dirty="0" smtClean="0">
              <a:ln>
                <a:noFill/>
              </a:ln>
              <a:solidFill>
                <a:srgbClr val="7030A0"/>
              </a:solidFill>
              <a:effectLst/>
              <a:uLnTx/>
              <a:uFillTx/>
              <a:latin typeface="標楷體" panose="03000509000000000000" pitchFamily="65" charset="-120"/>
              <a:ea typeface="標楷體" panose="03000509000000000000" pitchFamily="65" charset="-120"/>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zh-TW" sz="3600" b="0" i="0" u="none" strike="noStrike" kern="1200" cap="none" spc="0" normalizeH="0" baseline="0" noProof="0" dirty="0">
              <a:ln>
                <a:noFill/>
              </a:ln>
              <a:solidFill>
                <a:sysClr val="windowText" lastClr="000000"/>
              </a:solidFill>
              <a:effectLst/>
              <a:uLnTx/>
              <a:uFillTx/>
              <a:latin typeface="Arial" charset="0"/>
              <a:ea typeface="新細明體" charset="-120"/>
              <a:cs typeface="+mn-cs"/>
            </a:endParaRPr>
          </a:p>
        </p:txBody>
      </p:sp>
      <p:pic>
        <p:nvPicPr>
          <p:cNvPr id="2" name="Picture 1"/>
          <p:cNvPicPr>
            <a:picLocks noChangeAspect="1"/>
          </p:cNvPicPr>
          <p:nvPr/>
        </p:nvPicPr>
        <p:blipFill>
          <a:blip r:embed="rId4"/>
          <a:stretch>
            <a:fillRect/>
          </a:stretch>
        </p:blipFill>
        <p:spPr>
          <a:xfrm>
            <a:off x="683568" y="4221088"/>
            <a:ext cx="1865538" cy="3883489"/>
          </a:xfrm>
          <a:prstGeom prst="rect">
            <a:avLst/>
          </a:prstGeom>
        </p:spPr>
      </p:pic>
    </p:spTree>
    <p:extLst>
      <p:ext uri="{BB962C8B-B14F-4D97-AF65-F5344CB8AC3E}">
        <p14:creationId xmlns:p14="http://schemas.microsoft.com/office/powerpoint/2010/main" val="36452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575</Words>
  <Application>Microsoft Office PowerPoint</Application>
  <PresentationFormat>如螢幕大小 (4:3)</PresentationFormat>
  <Paragraphs>71</Paragraphs>
  <Slides>10</Slides>
  <Notes>9</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10</vt:i4>
      </vt:variant>
    </vt:vector>
  </HeadingPairs>
  <TitlesOfParts>
    <vt:vector size="21" baseType="lpstr">
      <vt:lpstr>Gill Sans</vt:lpstr>
      <vt:lpstr>Kozuka Gothic Pro L</vt:lpstr>
      <vt:lpstr>新細明體</vt:lpstr>
      <vt:lpstr>標楷體</vt:lpstr>
      <vt:lpstr>標楷體</vt:lpstr>
      <vt:lpstr>Arial</vt:lpstr>
      <vt:lpstr>Book Antiqua</vt:lpstr>
      <vt:lpstr>Calibri</vt:lpstr>
      <vt:lpstr>Calibri Light</vt:lpstr>
      <vt:lpstr>Times New Roman</vt:lpstr>
      <vt:lpstr>Office Theme</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jackho</dc:creator>
  <cp:lastModifiedBy>carolee</cp:lastModifiedBy>
  <cp:revision>59</cp:revision>
  <dcterms:created xsi:type="dcterms:W3CDTF">2014-08-25T07:36:36Z</dcterms:created>
  <dcterms:modified xsi:type="dcterms:W3CDTF">2019-07-26T09:54:38Z</dcterms:modified>
</cp:coreProperties>
</file>