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8"/>
  </p:notesMasterIdLst>
  <p:handoutMasterIdLst>
    <p:handoutMasterId r:id="rId19"/>
  </p:handoutMasterIdLst>
  <p:sldIdLst>
    <p:sldId id="269" r:id="rId2"/>
    <p:sldId id="359" r:id="rId3"/>
    <p:sldId id="315" r:id="rId4"/>
    <p:sldId id="384" r:id="rId5"/>
    <p:sldId id="385" r:id="rId6"/>
    <p:sldId id="371" r:id="rId7"/>
    <p:sldId id="372" r:id="rId8"/>
    <p:sldId id="382" r:id="rId9"/>
    <p:sldId id="383" r:id="rId10"/>
    <p:sldId id="374" r:id="rId11"/>
    <p:sldId id="377" r:id="rId12"/>
    <p:sldId id="379" r:id="rId13"/>
    <p:sldId id="380" r:id="rId14"/>
    <p:sldId id="378" r:id="rId15"/>
    <p:sldId id="299" r:id="rId16"/>
    <p:sldId id="361" r:id="rId17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D"/>
    <a:srgbClr val="C70060"/>
    <a:srgbClr val="B13F9A"/>
    <a:srgbClr val="DFCDE4"/>
    <a:srgbClr val="CBE1E4"/>
    <a:srgbClr val="4BACC6"/>
    <a:srgbClr val="70AD1F"/>
    <a:srgbClr val="ED7D31"/>
    <a:srgbClr val="AA72D4"/>
    <a:srgbClr val="7CC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8" autoAdjust="0"/>
    <p:restoredTop sz="93824" autoAdjust="0"/>
  </p:normalViewPr>
  <p:slideViewPr>
    <p:cSldViewPr>
      <p:cViewPr varScale="1">
        <p:scale>
          <a:sx n="102" d="100"/>
          <a:sy n="102" d="100"/>
        </p:scale>
        <p:origin x="1266" y="96"/>
      </p:cViewPr>
      <p:guideLst>
        <p:guide orient="horz" pos="2160"/>
        <p:guide pos="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8"/>
    </p:cViewPr>
  </p:sorterViewPr>
  <p:notesViewPr>
    <p:cSldViewPr>
      <p:cViewPr varScale="1">
        <p:scale>
          <a:sx n="54" d="100"/>
          <a:sy n="54" d="100"/>
        </p:scale>
        <p:origin x="-1854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41F732-5255-47C8-AC2A-CF332F3632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7676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6B48B3-7D76-45C4-AFDF-D8AC81CA45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922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0802E1A-8F06-4E3A-934D-6E5502F2AA1C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8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7489EC6-CE3C-404E-BA7A-773D4D2AEFDA}" type="slidenum">
              <a:rPr lang="en-US" altLang="zh-TW" smtClean="0"/>
              <a:pPr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3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6B48B3-7D76-45C4-AFDF-D8AC81CA4504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311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E9AD417-8815-4FDF-BDA0-7128F2F45818}" type="slidenum">
              <a:rPr lang="en-US" altLang="zh-TW" smtClean="0"/>
              <a:pPr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3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E9AD417-8815-4FDF-BDA0-7128F2F45818}" type="slidenum">
              <a:rPr lang="en-US" altLang="zh-TW" smtClean="0"/>
              <a:pPr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HK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9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0296-1321-49CF-99F4-3C546422CD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08647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E85C-1ACB-4E1F-8B8B-CAEE0C3BBE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84693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3EB9E-BE16-452F-B514-7678098F1D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40347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283C-1D70-4C11-AEBC-A782B25F31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4893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37E5-0890-433E-A0B7-3E5E94A073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9119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DB52-02ED-44F3-B78D-CF66FD22BE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2811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A4FE-2D0C-46B7-BD6D-61A4AE2A7B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57299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1109-EEDC-420C-A75E-968D754ECD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99067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67D4-A48B-4209-A478-C36A5AFDE8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34077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6F94-8F3B-4C23-A85A-94591C4248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73646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4EFE-5840-41D2-9F4C-01D4B27489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45721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8A6A25-5B14-40F0-BCBF-D77D8E23A8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32" r:id="rId2"/>
    <p:sldLayoutId id="2147484540" r:id="rId3"/>
    <p:sldLayoutId id="2147484533" r:id="rId4"/>
    <p:sldLayoutId id="2147484541" r:id="rId5"/>
    <p:sldLayoutId id="2147484534" r:id="rId6"/>
    <p:sldLayoutId id="2147484535" r:id="rId7"/>
    <p:sldLayoutId id="2147484542" r:id="rId8"/>
    <p:sldLayoutId id="2147484536" r:id="rId9"/>
    <p:sldLayoutId id="2147484537" r:id="rId10"/>
    <p:sldLayoutId id="214748453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policy-harass.cuhk.edu.hk/en-GB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214313" y="514728"/>
            <a:ext cx="8677229" cy="79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zh-TW" sz="3000" b="1" dirty="0" smtClean="0">
                <a:solidFill>
                  <a:srgbClr val="AE0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CHINESE UNIVERSITY OF HONG KONG</a:t>
            </a:r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377825" y="4681655"/>
            <a:ext cx="8351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Ms. Yvonne Luk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Secretary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Sexual Harassment</a:t>
            </a:r>
            <a:endParaRPr lang="en-GB" altLang="zh-HK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14312" y="2420889"/>
            <a:ext cx="8822184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zh-TW" sz="3600" b="1" dirty="0" smtClean="0">
                <a:solidFill>
                  <a:srgbClr val="008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3600" b="1" dirty="0">
                <a:solidFill>
                  <a:srgbClr val="008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Against </a:t>
            </a:r>
            <a:r>
              <a:rPr lang="en-US" altLang="zh-TW" sz="3600" b="1" dirty="0" smtClean="0">
                <a:solidFill>
                  <a:srgbClr val="008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 </a:t>
            </a:r>
            <a:r>
              <a:rPr lang="en-US" altLang="zh-TW" sz="3600" b="1" dirty="0">
                <a:solidFill>
                  <a:srgbClr val="008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Harassment</a:t>
            </a:r>
            <a:endParaRPr lang="en-US" altLang="zh-TW" sz="3600" b="1" dirty="0" smtClean="0">
              <a:solidFill>
                <a:srgbClr val="008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標題 1"/>
          <p:cNvSpPr txBox="1">
            <a:spLocks/>
          </p:cNvSpPr>
          <p:nvPr/>
        </p:nvSpPr>
        <p:spPr>
          <a:xfrm>
            <a:off x="323850" y="404813"/>
            <a:ext cx="8640763" cy="11525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6350" lvl="1">
              <a:lnSpc>
                <a:spcPct val="90000"/>
              </a:lnSpc>
              <a:defRPr/>
            </a:pPr>
            <a:r>
              <a:rPr lang="en-US" altLang="zh-HK" sz="3400" b="1" dirty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altLang="zh-HK" sz="3400" b="1" dirty="0" err="1" smtClean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zh-HK" sz="3400" b="1" dirty="0" smtClean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Staff Members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850" y="1737080"/>
            <a:ext cx="46081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H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In-house Seminars</a:t>
            </a:r>
            <a:endParaRPr lang="en-US" altLang="zh-H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H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Forums / Talks / Workshops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</a:pPr>
            <a:endParaRPr lang="en-US" altLang="zh-H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D77CAD3-8B5D-49D1-B161-5D53A62541D1}" type="slidenum">
              <a:rPr lang="en-US" altLang="zh-TW" sz="900" b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TW" sz="900" b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2" y="3973924"/>
            <a:ext cx="2300811" cy="15346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/>
          <a:stretch/>
        </p:blipFill>
        <p:spPr>
          <a:xfrm>
            <a:off x="206182" y="3825505"/>
            <a:ext cx="2421601" cy="1786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43890"/>
            <a:ext cx="2693722" cy="17946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r="5659"/>
          <a:stretch/>
        </p:blipFill>
        <p:spPr>
          <a:xfrm>
            <a:off x="2051720" y="3710924"/>
            <a:ext cx="2736304" cy="20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2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5654" y="1770634"/>
            <a:ext cx="85117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Talks for New Staff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Training Module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D77CAD3-8B5D-49D1-B161-5D53A62541D1}" type="slidenum">
              <a:rPr lang="en-US" altLang="zh-TW" sz="900" b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TW" sz="900" b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23850" y="404813"/>
            <a:ext cx="8640763" cy="11525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6350" lvl="1">
              <a:lnSpc>
                <a:spcPct val="90000"/>
              </a:lnSpc>
              <a:defRPr/>
            </a:pPr>
            <a:r>
              <a:rPr lang="en-US" altLang="zh-HK" sz="3400" b="1" dirty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altLang="zh-HK" sz="3400" b="1" dirty="0" err="1" smtClean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zh-HK" sz="3400" b="1" dirty="0" smtClean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Staff Members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88" y="1724341"/>
            <a:ext cx="2471435" cy="1853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53186"/>
            <a:ext cx="2577722" cy="19332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82405"/>
            <a:ext cx="2433884" cy="18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8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477151A-DA49-480D-BDED-A4329DA89F6D}" type="slidenum">
              <a:rPr lang="en-US" altLang="zh-TW" sz="900" b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zh-TW" sz="900" b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23850" y="404813"/>
            <a:ext cx="8640763" cy="11525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6350" lvl="1">
              <a:lnSpc>
                <a:spcPct val="90000"/>
              </a:lnSpc>
              <a:defRPr/>
            </a:pPr>
            <a:r>
              <a:rPr lang="en-US" altLang="zh-HK" sz="3800" b="1" dirty="0" smtClean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 Training for Students</a:t>
            </a:r>
            <a:endParaRPr lang="en-US" altLang="zh-HK" sz="3800" b="1" dirty="0">
              <a:solidFill>
                <a:srgbClr val="AE0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0460" y="1848538"/>
            <a:ext cx="36341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457200" indent="-4572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HK" dirty="0"/>
              <a:t>Orientation </a:t>
            </a:r>
            <a:r>
              <a:rPr lang="en-US" altLang="zh-HK" dirty="0" smtClean="0"/>
              <a:t>Talks</a:t>
            </a:r>
            <a:endParaRPr lang="en-US" altLang="zh-HK" dirty="0"/>
          </a:p>
          <a:p>
            <a:r>
              <a:rPr lang="en-US" altLang="zh-HK" dirty="0" smtClean="0"/>
              <a:t>Dinner Talks</a:t>
            </a:r>
          </a:p>
          <a:p>
            <a:r>
              <a:rPr lang="en-US" altLang="zh-HK" dirty="0" smtClean="0"/>
              <a:t>College Assembly Talks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3" y="1733242"/>
            <a:ext cx="1867350" cy="2802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8" y="3741982"/>
            <a:ext cx="2950807" cy="196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1" y="4525753"/>
            <a:ext cx="2090057" cy="1567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68" y="2174439"/>
            <a:ext cx="2090057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25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477151A-DA49-480D-BDED-A4329DA89F6D}" type="slidenum">
              <a:rPr lang="en-US" altLang="zh-TW" sz="900" b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TW" sz="900" b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23850" y="404813"/>
            <a:ext cx="8640763" cy="11525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6350" lvl="1">
              <a:lnSpc>
                <a:spcPct val="90000"/>
              </a:lnSpc>
              <a:defRPr/>
            </a:pPr>
            <a:r>
              <a:rPr lang="en-US" altLang="zh-HK" sz="3800" b="1" dirty="0" smtClean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 Training for Students</a:t>
            </a:r>
            <a:endParaRPr lang="en-US" altLang="zh-HK" sz="3800" b="1" dirty="0">
              <a:solidFill>
                <a:srgbClr val="AE0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837" y="1534379"/>
            <a:ext cx="47842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457200" indent="-4572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HK" dirty="0"/>
              <a:t>Ambassador Scheme</a:t>
            </a:r>
          </a:p>
          <a:p>
            <a:r>
              <a:rPr lang="en-US" altLang="zh-HK" dirty="0"/>
              <a:t>Film Show / Drama Performance</a:t>
            </a:r>
          </a:p>
          <a:p>
            <a:r>
              <a:rPr lang="en-US" altLang="zh-HK" dirty="0"/>
              <a:t>Roving </a:t>
            </a:r>
            <a:r>
              <a:rPr lang="en-US" altLang="zh-HK" dirty="0" smtClean="0"/>
              <a:t>Exhibition</a:t>
            </a:r>
          </a:p>
          <a:p>
            <a:r>
              <a:rPr lang="en-US" altLang="zh-HK" dirty="0" smtClean="0"/>
              <a:t>Sponsorship </a:t>
            </a:r>
            <a:r>
              <a:rPr lang="en-US" altLang="zh-HK" dirty="0" err="1" smtClean="0"/>
              <a:t>Programme</a:t>
            </a:r>
            <a:endParaRPr lang="en-US" altLang="zh-H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/>
          <a:stretch/>
        </p:blipFill>
        <p:spPr>
          <a:xfrm>
            <a:off x="6072256" y="3717032"/>
            <a:ext cx="2806055" cy="2100064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8279"/>
          <a:stretch/>
        </p:blipFill>
        <p:spPr>
          <a:xfrm>
            <a:off x="3123935" y="3717032"/>
            <a:ext cx="2948321" cy="2100064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717032"/>
            <a:ext cx="2800085" cy="2100064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245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477151A-DA49-480D-BDED-A4329DA89F6D}" type="slidenum">
              <a:rPr lang="en-US" altLang="zh-TW" sz="900" b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TW" sz="900" b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23850" y="404813"/>
            <a:ext cx="8640763" cy="11525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6350" lvl="1">
              <a:lnSpc>
                <a:spcPct val="90000"/>
              </a:lnSpc>
              <a:defRPr/>
            </a:pPr>
            <a:r>
              <a:rPr lang="en-US" altLang="zh-HK" sz="3800" b="1" dirty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Publicity </a:t>
            </a:r>
            <a:r>
              <a:rPr lang="en-US" altLang="zh-HK" sz="3800" b="1" dirty="0" smtClean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endParaRPr lang="en-US" altLang="zh-HK" sz="3800" b="1" dirty="0">
              <a:solidFill>
                <a:srgbClr val="AE0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767">
            <a:off x="5238333" y="3586838"/>
            <a:ext cx="1815242" cy="2568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8">
            <a:off x="7165077" y="3532511"/>
            <a:ext cx="1235117" cy="2593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78" y="3088317"/>
            <a:ext cx="2069319" cy="29241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65">
            <a:off x="557912" y="2550517"/>
            <a:ext cx="2410681" cy="3402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4167" y="1183357"/>
            <a:ext cx="28090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H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Posters</a:t>
            </a:r>
            <a:endParaRPr lang="en-US" altLang="zh-H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H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Pamphlets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H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Leaflets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</a:pPr>
            <a:endParaRPr lang="en-US" altLang="zh-H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7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標題 1"/>
          <p:cNvSpPr txBox="1">
            <a:spLocks/>
          </p:cNvSpPr>
          <p:nvPr/>
        </p:nvSpPr>
        <p:spPr>
          <a:xfrm>
            <a:off x="323850" y="404813"/>
            <a:ext cx="8640763" cy="7207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6350" lvl="1">
              <a:lnSpc>
                <a:spcPct val="90000"/>
              </a:lnSpc>
              <a:defRPr/>
            </a:pPr>
            <a:r>
              <a:rPr lang="en-US" altLang="zh-TW" sz="3200" b="1" dirty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Against Sexual Harassment Website</a:t>
            </a:r>
            <a:endParaRPr lang="en-US" sz="3200" b="1" dirty="0">
              <a:solidFill>
                <a:srgbClr val="AE0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51E61A3-9253-4C56-91D1-56F2DA01B106}" type="slidenum">
              <a:rPr lang="en-US" altLang="zh-TW" sz="900" b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TW" sz="900" b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r="329" b="1536"/>
          <a:stretch/>
        </p:blipFill>
        <p:spPr>
          <a:xfrm>
            <a:off x="1248858" y="1263773"/>
            <a:ext cx="6790746" cy="46159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1989138"/>
            <a:ext cx="9144000" cy="30241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" lvl="1" algn="ctr" eaLnBrk="1" hangingPunct="1">
              <a:lnSpc>
                <a:spcPct val="90000"/>
              </a:lnSpc>
              <a:defRPr/>
            </a:pPr>
            <a:r>
              <a:rPr lang="en-US" altLang="zh-HK" sz="9600" b="1" dirty="0">
                <a:solidFill>
                  <a:srgbClr val="AE0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9600" b="1" dirty="0">
              <a:solidFill>
                <a:srgbClr val="AE0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640763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HK" sz="3600" b="1" dirty="0" smtClean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HK" alt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D3F995A-538F-4D1D-9219-A0A32285EEEE}" type="slidenum">
              <a:rPr lang="en-US" altLang="zh-TW" sz="900" b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TW" sz="900" b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50" y="1557338"/>
            <a:ext cx="8483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CUHK’s Policy Against Sexual Harassment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Committee Against Sexual Harassment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Publicity and Education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48DE59F-D79A-4103-AC7B-51A286B560C4}" type="slidenum">
              <a:rPr lang="en-US" altLang="zh-TW" sz="900" b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TW" sz="900" b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323850" y="404813"/>
            <a:ext cx="8640763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HK" sz="3600" b="1" dirty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Against Sexual Harassment</a:t>
            </a:r>
            <a:endParaRPr kumimoji="0" lang="zh-HK" alt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4840" y="1557338"/>
            <a:ext cx="7837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  <a:buClr>
                <a:srgbClr val="00878D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and prevent sexual harassment, the University: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Formulated a </a:t>
            </a:r>
            <a:r>
              <a:rPr lang="en-GB" altLang="zh-TW" sz="2400" b="1" dirty="0" smtClean="0">
                <a:solidFill>
                  <a:srgbClr val="C70060"/>
                </a:solidFill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Policy Against Sexual Harassment </a:t>
            </a:r>
            <a:r>
              <a:rPr lang="en-GB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in 1995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Clearly state  the University’s stance on sexual harassment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Set out the mechanism for dealing with allegations or complaints of sexual harassment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23850" y="404813"/>
            <a:ext cx="8640763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HK" sz="3600" b="1" dirty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Against Sexual Harassment</a:t>
            </a:r>
            <a:endParaRPr kumimoji="0" lang="zh-HK" alt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00" b="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840" y="1557338"/>
            <a:ext cx="79095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Definition and examples of sexual harassment</a:t>
            </a:r>
          </a:p>
          <a:p>
            <a:pPr marL="457200" indent="-4572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Rights of victim (i.e. prevention of victimization</a:t>
            </a:r>
            <a:r>
              <a:rPr lang="en-US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Principles </a:t>
            </a:r>
            <a:r>
              <a:rPr lang="en-US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of handling sexual harassment </a:t>
            </a:r>
            <a:r>
              <a:rPr lang="en-US" sz="240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complaints </a:t>
            </a:r>
            <a:r>
              <a:rPr lang="en-US" sz="240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e.g. fairness, confidentiality, avoid delay, avoid conflict of interest, etc.)</a:t>
            </a:r>
          </a:p>
          <a:p>
            <a:pPr marL="457200" indent="-4572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Mechanism for handling sexual harassment complaints (i.e. conciliation, investigation and appeal procedures)</a:t>
            </a:r>
          </a:p>
        </p:txBody>
      </p:sp>
    </p:spTree>
    <p:extLst>
      <p:ext uri="{BB962C8B-B14F-4D97-AF65-F5344CB8AC3E}">
        <p14:creationId xmlns:p14="http://schemas.microsoft.com/office/powerpoint/2010/main" val="4005160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23850" y="404813"/>
            <a:ext cx="8640763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HK" sz="3600" b="1" dirty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Against Sexual Harassment</a:t>
            </a:r>
            <a:endParaRPr kumimoji="0" lang="zh-HK" alt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40" y="1557338"/>
            <a:ext cx="7909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Time bar for lodging a complaint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Formal disciplinary procedures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Measures for prevention of sexual harassment (e.g. regular review of the policy and measures, regular training, designate staff members to implement the measures, etc</a:t>
            </a:r>
            <a:r>
              <a:rPr lang="en-US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.)</a:t>
            </a:r>
            <a:endParaRPr lang="en-US" sz="2400" dirty="0">
              <a:latin typeface="Times New Roman" panose="02020603050405020304" pitchFamily="18" charset="0"/>
              <a:ea typeface="華康魏碑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00" b="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5832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323850" y="404813"/>
            <a:ext cx="8640763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HK" sz="3600" b="1" dirty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Against Sexual Harassment</a:t>
            </a:r>
            <a:endParaRPr kumimoji="0" lang="zh-HK" alt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840" y="1557338"/>
            <a:ext cx="76935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To </a:t>
            </a: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review statistics on sexual harassment and the complaint </a:t>
            </a:r>
            <a:r>
              <a:rPr lang="en-US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procedures</a:t>
            </a:r>
            <a:endParaRPr lang="en-US" altLang="zh-TW" sz="2400" dirty="0">
              <a:latin typeface="Times New Roman" panose="02020603050405020304" pitchFamily="18" charset="0"/>
              <a:ea typeface="華康魏碑體" pitchFamily="65" charset="-12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To </a:t>
            </a: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oversee education matters relating to sexual harassment within the </a:t>
            </a:r>
            <a:r>
              <a:rPr lang="en-US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campus</a:t>
            </a:r>
            <a:endParaRPr lang="en-US" altLang="zh-TW" sz="2400" dirty="0">
              <a:latin typeface="Times New Roman" panose="02020603050405020304" pitchFamily="18" charset="0"/>
              <a:ea typeface="華康魏碑體" pitchFamily="65" charset="-12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To conduct periodic review of the </a:t>
            </a: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Policy Against Sexual </a:t>
            </a:r>
            <a:r>
              <a:rPr lang="en-US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Harassment</a:t>
            </a:r>
            <a:endParaRPr lang="en-US" altLang="zh-TW" sz="2400" dirty="0">
              <a:latin typeface="Times New Roman" panose="02020603050405020304" pitchFamily="18" charset="0"/>
              <a:ea typeface="華康魏碑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00" b="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0837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48DE59F-D79A-4103-AC7B-51A286B560C4}" type="slidenum">
              <a:rPr lang="en-US" altLang="zh-TW" sz="900" b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TW" sz="900" b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850" y="404813"/>
            <a:ext cx="8640763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HK" sz="3600" b="1" dirty="0" smtClean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Chart</a:t>
            </a:r>
            <a:endParaRPr kumimoji="0" lang="zh-HK" alt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2407813" y="1486637"/>
            <a:ext cx="4287444" cy="548640"/>
          </a:xfrm>
          <a:prstGeom prst="flowChartProcess">
            <a:avLst/>
          </a:prstGeom>
          <a:solidFill>
            <a:srgbClr val="C70060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100584" tIns="50292" rIns="100584" bIns="5029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Committee Against Sexual Harassment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6699710" y="5227482"/>
            <a:ext cx="1257300" cy="365760"/>
            <a:chOff x="945" y="7871"/>
            <a:chExt cx="1980" cy="576"/>
          </a:xfrm>
        </p:grpSpPr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945" y="7872"/>
              <a:ext cx="1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925" y="7871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>
              <a:off x="945" y="7871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AutoShape 30"/>
          <p:cNvSpPr>
            <a:spLocks noChangeArrowheads="1"/>
          </p:cNvSpPr>
          <p:nvPr/>
        </p:nvSpPr>
        <p:spPr bwMode="auto">
          <a:xfrm>
            <a:off x="6034413" y="3558768"/>
            <a:ext cx="2560320" cy="548640"/>
          </a:xfrm>
          <a:prstGeom prst="flowChartProcess">
            <a:avLst/>
          </a:prstGeom>
          <a:solidFill>
            <a:srgbClr val="00878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100584" tIns="50292" rIns="100584" bIns="5029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altLang="zh-TW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Force on Education and Training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AutoShape 30"/>
          <p:cNvSpPr>
            <a:spLocks noChangeArrowheads="1"/>
          </p:cNvSpPr>
          <p:nvPr/>
        </p:nvSpPr>
        <p:spPr bwMode="auto">
          <a:xfrm>
            <a:off x="497826" y="3545586"/>
            <a:ext cx="2560320" cy="548640"/>
          </a:xfrm>
          <a:prstGeom prst="flowChartProcess">
            <a:avLst/>
          </a:prstGeom>
          <a:solidFill>
            <a:srgbClr val="00878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100584" tIns="50292" rIns="100584" bIns="5029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altLang="zh-TW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Against Sexual Harassment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1777987" y="4124008"/>
            <a:ext cx="0" cy="2884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6128210" y="5605272"/>
            <a:ext cx="1143000" cy="350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Secretary</a:t>
            </a:r>
            <a:endParaRPr kumimoji="0" lang="en-US" altLang="zh-TW" dirty="0">
              <a:latin typeface="Arial" panose="020B0604020202020204" pitchFamily="34" charset="0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7385510" y="5605272"/>
            <a:ext cx="1143000" cy="350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endParaRPr kumimoji="0" lang="en-US" altLang="zh-TW" dirty="0">
              <a:latin typeface="Arial" panose="020B0604020202020204" pitchFamily="34" charset="0"/>
            </a:endParaRPr>
          </a:p>
        </p:txBody>
      </p:sp>
      <p:sp>
        <p:nvSpPr>
          <p:cNvPr id="56" name="AutoShape 30"/>
          <p:cNvSpPr>
            <a:spLocks noChangeArrowheads="1"/>
          </p:cNvSpPr>
          <p:nvPr/>
        </p:nvSpPr>
        <p:spPr bwMode="auto">
          <a:xfrm>
            <a:off x="3586030" y="2359903"/>
            <a:ext cx="1931010" cy="548640"/>
          </a:xfrm>
          <a:prstGeom prst="flowChartProcess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100584" tIns="50292" rIns="100584" bIns="5029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Chairperson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1046466" y="4414974"/>
            <a:ext cx="1463040" cy="3500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Convenor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1206486" y="5605272"/>
            <a:ext cx="1143000" cy="350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endParaRPr kumimoji="0" lang="en-US" altLang="zh-TW" dirty="0">
              <a:latin typeface="Arial" panose="020B0604020202020204" pitchFamily="34" charset="0"/>
            </a:endParaRPr>
          </a:p>
        </p:txBody>
      </p:sp>
      <p:grpSp>
        <p:nvGrpSpPr>
          <p:cNvPr id="67" name="Group 7"/>
          <p:cNvGrpSpPr>
            <a:grpSpLocks/>
          </p:cNvGrpSpPr>
          <p:nvPr/>
        </p:nvGrpSpPr>
        <p:grpSpPr bwMode="auto">
          <a:xfrm>
            <a:off x="3929683" y="5213360"/>
            <a:ext cx="1257300" cy="365760"/>
            <a:chOff x="945" y="7871"/>
            <a:chExt cx="1980" cy="576"/>
          </a:xfrm>
        </p:grpSpPr>
        <p:sp>
          <p:nvSpPr>
            <p:cNvPr id="69" name="Line 10"/>
            <p:cNvSpPr>
              <a:spLocks noChangeShapeType="1"/>
            </p:cNvSpPr>
            <p:nvPr/>
          </p:nvSpPr>
          <p:spPr bwMode="auto">
            <a:xfrm>
              <a:off x="945" y="7872"/>
              <a:ext cx="1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2925" y="7871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>
              <a:off x="945" y="7871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3357870" y="5605272"/>
            <a:ext cx="1143000" cy="350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Secretary</a:t>
            </a:r>
            <a:endParaRPr kumimoji="0" lang="en-US" altLang="zh-TW" dirty="0">
              <a:latin typeface="Arial" panose="020B0604020202020204" pitchFamily="34" charset="0"/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4621304" y="5605272"/>
            <a:ext cx="1143000" cy="350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endParaRPr kumimoji="0" lang="en-US" altLang="zh-TW" dirty="0"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77986" y="2950520"/>
            <a:ext cx="5540055" cy="595066"/>
            <a:chOff x="2030737" y="2242404"/>
            <a:chExt cx="3182665" cy="111906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3622069" y="2242404"/>
              <a:ext cx="0" cy="358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"/>
            <p:cNvSpPr>
              <a:spLocks noChangeShapeType="1"/>
            </p:cNvSpPr>
            <p:nvPr/>
          </p:nvSpPr>
          <p:spPr bwMode="auto">
            <a:xfrm flipV="1">
              <a:off x="2030737" y="2611775"/>
              <a:ext cx="3182665" cy="1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>
              <a:off x="5213402" y="2609763"/>
              <a:ext cx="0" cy="751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2030737" y="2609763"/>
              <a:ext cx="0" cy="751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Line 5"/>
          <p:cNvSpPr>
            <a:spLocks noChangeShapeType="1"/>
          </p:cNvSpPr>
          <p:nvPr/>
        </p:nvSpPr>
        <p:spPr bwMode="auto">
          <a:xfrm>
            <a:off x="1777986" y="4795690"/>
            <a:ext cx="0" cy="808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4551535" y="2060848"/>
            <a:ext cx="0" cy="2993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 flipH="1">
            <a:off x="4548013" y="3072205"/>
            <a:ext cx="0" cy="21424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>
            <a:off x="7328361" y="4121964"/>
            <a:ext cx="0" cy="2884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6596840" y="4412930"/>
            <a:ext cx="1463040" cy="3500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Convenor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7328360" y="4793646"/>
            <a:ext cx="0" cy="43707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6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850" y="404813"/>
            <a:ext cx="8640763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HK" sz="3600" b="1" dirty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Against Sexual Harassment</a:t>
            </a:r>
            <a:endParaRPr kumimoji="0" lang="zh-HK" alt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40" y="1557338"/>
            <a:ext cx="76935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Responsible for conciliation and complaint investigation of cases involving staff members and </a:t>
            </a:r>
            <a:r>
              <a:rPr lang="en-US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students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At least two panelists of different genders appointed by the Panel 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Convenor</a:t>
            </a:r>
            <a:endParaRPr lang="en-US" altLang="zh-TW" sz="2400" dirty="0" smtClean="0">
              <a:latin typeface="Times New Roman" panose="02020603050405020304" pitchFamily="18" charset="0"/>
              <a:ea typeface="華康魏碑體" pitchFamily="65" charset="-12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zh-TW" sz="2400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Undertake </a:t>
            </a: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regular training in relation to sexual harassment </a:t>
            </a:r>
          </a:p>
        </p:txBody>
      </p:sp>
      <p:pic>
        <p:nvPicPr>
          <p:cNvPr id="7" name="Picture 2" descr="C:\Program Files\Microsoft Office\MEDIA\CAGCAT10\j0300840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5146" y="4183977"/>
            <a:ext cx="2099222" cy="1908253"/>
          </a:xfrm>
          <a:noFill/>
        </p:spPr>
      </p:pic>
      <p:cxnSp>
        <p:nvCxnSpPr>
          <p:cNvPr id="6" name="Straight Connector 5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00" b="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7111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850" y="404813"/>
            <a:ext cx="8640763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HK" sz="3600" b="1" dirty="0">
                <a:solidFill>
                  <a:srgbClr val="AE0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Force on Education and Training</a:t>
            </a:r>
            <a:endParaRPr kumimoji="0" lang="zh-HK" alt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40" y="1557338"/>
            <a:ext cx="76935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Responsible for promoting awareness of the need to prevent sexual harassment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zh-TW" sz="2400" dirty="0" err="1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Organise</a:t>
            </a: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 educational and promotional </a:t>
            </a:r>
            <a:r>
              <a:rPr lang="en-US" altLang="zh-TW" sz="2400" dirty="0" err="1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programmes</a:t>
            </a: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 and activities for members of the University community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Review the promotional and educational strategies periodically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40152" y="4257677"/>
            <a:ext cx="1828800" cy="1828800"/>
            <a:chOff x="3799381" y="4494317"/>
            <a:chExt cx="2125537" cy="2027695"/>
          </a:xfrm>
        </p:grpSpPr>
        <p:pic>
          <p:nvPicPr>
            <p:cNvPr id="6" name="Picture 2" descr="C:\Users\kittylam\AppData\Local\Microsoft\Windows\Temporary Internet Files\Content.IE5\UY73L004\MC900432538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381" y="4494317"/>
              <a:ext cx="2125537" cy="2027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4"/>
            <p:cNvSpPr txBox="1">
              <a:spLocks noChangeArrowheads="1"/>
            </p:cNvSpPr>
            <p:nvPr/>
          </p:nvSpPr>
          <p:spPr bwMode="auto">
            <a:xfrm>
              <a:off x="3834084" y="5041564"/>
              <a:ext cx="2090834" cy="70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2000" b="1" dirty="0">
                  <a:solidFill>
                    <a:srgbClr val="002060"/>
                  </a:solidFill>
                  <a:latin typeface="Georgia" panose="02040502050405020303" pitchFamily="18" charset="0"/>
                  <a:ea typeface="新細明體" panose="02020500000000000000" pitchFamily="18" charset="-120"/>
                </a:rPr>
                <a:t>Sexual Harassment</a:t>
              </a:r>
              <a:endParaRPr kumimoji="0" lang="zh-TW" altLang="en-US" sz="2000" b="1" dirty="0">
                <a:solidFill>
                  <a:srgbClr val="002060"/>
                </a:solidFill>
                <a:latin typeface="Georgia" panose="02040502050405020303" pitchFamily="18" charset="0"/>
                <a:ea typeface="新細明體" panose="02020500000000000000" pitchFamily="18" charset="-12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14313" y="6237288"/>
            <a:ext cx="8678862" cy="0"/>
          </a:xfrm>
          <a:prstGeom prst="line">
            <a:avLst/>
          </a:prstGeom>
          <a:ln w="38100">
            <a:solidFill>
              <a:srgbClr val="EA3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8810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00" b="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87761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EA3E7A"/>
      </a:accent1>
      <a:accent2>
        <a:srgbClr val="EA3E7A"/>
      </a:accent2>
      <a:accent3>
        <a:srgbClr val="EA3E7A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EA3E7A"/>
    </a:accent1>
    <a:accent2>
      <a:srgbClr val="EA3E7A"/>
    </a:accent2>
    <a:accent3>
      <a:srgbClr val="EA3E7A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2838</TotalTime>
  <Words>399</Words>
  <Application>Microsoft Office PowerPoint</Application>
  <PresentationFormat>On-screen Show (4:3)</PresentationFormat>
  <Paragraphs>89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華康魏碑體</vt:lpstr>
      <vt:lpstr>微軟正黑體</vt:lpstr>
      <vt:lpstr>新細明體</vt:lpstr>
      <vt:lpstr>Arial</vt:lpstr>
      <vt:lpstr>Georgia</vt:lpstr>
      <vt:lpstr>Tahoma</vt:lpstr>
      <vt:lpstr>Times New Roman</vt:lpstr>
      <vt:lpstr>Wingdings</vt:lpstr>
      <vt:lpstr>Clarity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CUHK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Margaret</dc:creator>
  <cp:lastModifiedBy>yoyolau</cp:lastModifiedBy>
  <cp:revision>328</cp:revision>
  <cp:lastPrinted>2017-10-04T04:34:44Z</cp:lastPrinted>
  <dcterms:created xsi:type="dcterms:W3CDTF">2005-08-18T08:40:48Z</dcterms:created>
  <dcterms:modified xsi:type="dcterms:W3CDTF">2018-01-31T07:40:15Z</dcterms:modified>
</cp:coreProperties>
</file>