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6"/>
  </p:notesMasterIdLst>
  <p:sldIdLst>
    <p:sldId id="326" r:id="rId6"/>
    <p:sldId id="293" r:id="rId7"/>
    <p:sldId id="327" r:id="rId8"/>
    <p:sldId id="294" r:id="rId9"/>
    <p:sldId id="295" r:id="rId10"/>
    <p:sldId id="296" r:id="rId11"/>
    <p:sldId id="332" r:id="rId12"/>
    <p:sldId id="333" r:id="rId13"/>
    <p:sldId id="330" r:id="rId14"/>
    <p:sldId id="33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73772" autoAdjust="0"/>
  </p:normalViewPr>
  <p:slideViewPr>
    <p:cSldViewPr snapToGrid="0">
      <p:cViewPr varScale="1">
        <p:scale>
          <a:sx n="83" d="100"/>
          <a:sy n="83" d="100"/>
        </p:scale>
        <p:origin x="180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9840E-E766-40F9-B861-3EE5A373ED51}" type="datetimeFigureOut">
              <a:rPr lang="en-US" smtClean="0"/>
              <a:t>02/07/2018</a:t>
            </a:fld>
            <a:endParaRPr 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E014-3B7D-4FAA-A844-C6E675087699}" type="slidenum">
              <a:rPr lang="en-US" smtClean="0"/>
              <a:t>‹#›</a:t>
            </a:fld>
            <a:endParaRPr lang="en-US"/>
          </a:p>
        </p:txBody>
      </p:sp>
    </p:spTree>
    <p:extLst>
      <p:ext uri="{BB962C8B-B14F-4D97-AF65-F5344CB8AC3E}">
        <p14:creationId xmlns:p14="http://schemas.microsoft.com/office/powerpoint/2010/main" val="134207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xfrm>
            <a:off x="1371600" y="1143000"/>
            <a:ext cx="4114800" cy="3086100"/>
          </a:xfrm>
          <a:ln/>
        </p:spPr>
      </p:sp>
      <p:sp>
        <p:nvSpPr>
          <p:cNvPr id="204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zh-TW" dirty="0" smtClean="0"/>
          </a:p>
        </p:txBody>
      </p:sp>
      <p:sp>
        <p:nvSpPr>
          <p:cNvPr id="204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CDE583-3EA0-4D54-9707-4484DA6D841F}" type="slidenum">
              <a:rPr lang="en-US" altLang="zh-TW" smtClean="0">
                <a:solidFill>
                  <a:srgbClr val="000000"/>
                </a:solidFill>
                <a:latin typeface="Times New Roman" panose="02020603050405020304" pitchFamily="18" charset="0"/>
              </a:rPr>
              <a:pPr/>
              <a:t>1</a:t>
            </a:fld>
            <a:endParaRPr lang="en-US" altLang="zh-TW"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6937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bottom line is that UM has zero tolerance for sexual harassment and sexual bullying. So, don’t do it, and report it if it ever happens. Wish you an enjoyable journey at UM! Thank you.</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smtClean="0">
                <a:ea typeface="DFKai-SB" panose="03000509000000000000" pitchFamily="65" charset="-120"/>
                <a:cs typeface="Times New Roman" panose="02020603050405020304" pitchFamily="18" charset="0"/>
              </a:rPr>
              <a:t>大學是</a:t>
            </a:r>
            <a:r>
              <a:rPr lang="zh-TW" altLang="en-US" sz="1200" b="0" dirty="0" smtClean="0">
                <a:ea typeface="DFKai-SB" panose="03000509000000000000" pitchFamily="65" charset="-120"/>
                <a:cs typeface="Times New Roman" panose="02020603050405020304" pitchFamily="18" charset="0"/>
              </a:rPr>
              <a:t>大學</a:t>
            </a:r>
            <a:r>
              <a:rPr lang="zh-TW" altLang="en-US" sz="1200" b="0" u="sng" dirty="0" smtClean="0">
                <a:solidFill>
                  <a:schemeClr val="accent6">
                    <a:lumMod val="50000"/>
                  </a:schemeClr>
                </a:solidFill>
                <a:ea typeface="DFKai-SB" panose="03000509000000000000" pitchFamily="65" charset="-120"/>
                <a:cs typeface="Times New Roman" panose="02020603050405020304" pitchFamily="18" charset="0"/>
              </a:rPr>
              <a:t>絕不容忍</a:t>
            </a:r>
            <a:r>
              <a:rPr lang="zh-TW" altLang="en-US" sz="1200" b="0" dirty="0" smtClean="0">
                <a:ea typeface="DFKai-SB" panose="03000509000000000000" pitchFamily="65" charset="-120"/>
                <a:cs typeface="Times New Roman" panose="02020603050405020304" pitchFamily="18" charset="0"/>
              </a:rPr>
              <a:t>性騷擾和性霸凌等行為！大學全體成員應當相互尊重，大學應當維護其性別平等的學術及工作環境，受性騷擾和性霸凌等行為的侵害。我們可以學識自我保護，仍避免傷害他人。祝顬各位同學在澳大會有個愉快及充實的旅程！謝謝！</a:t>
            </a:r>
            <a:endParaRPr lang="en-US" altLang="zh-TW" sz="1200" b="0" dirty="0" smtClean="0">
              <a:ea typeface="DFKai-SB"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C97E014-3B7D-4FAA-A844-C6E675087699}" type="slidenum">
              <a:rPr lang="en-US" smtClean="0"/>
              <a:t>10</a:t>
            </a:fld>
            <a:endParaRPr lang="en-US"/>
          </a:p>
        </p:txBody>
      </p:sp>
    </p:spTree>
    <p:extLst>
      <p:ext uri="{BB962C8B-B14F-4D97-AF65-F5344CB8AC3E}">
        <p14:creationId xmlns:p14="http://schemas.microsoft.com/office/powerpoint/2010/main" val="50172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371600" y="1143000"/>
            <a:ext cx="4114800" cy="30861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University of Macau is a place where we learn, work, live and grow together. Let’s have a campus of gender equity.</a:t>
            </a:r>
          </a:p>
          <a:p>
            <a:r>
              <a:rPr lang="zh-TW" altLang="en-US" smtClean="0"/>
              <a:t>澳門大學是我們共同學習、工作、生活及成長的地方，讓我們為維謢性別平等的校園而努力。</a:t>
            </a:r>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328E16-0C05-47EA-9143-5C4FE7265F97}" type="slidenum">
              <a:rPr lang="zh-TW" altLang="en-US" smtClean="0">
                <a:solidFill>
                  <a:srgbClr val="000000"/>
                </a:solidFill>
                <a:latin typeface="Times New Roman" panose="02020603050405020304" pitchFamily="18" charset="0"/>
              </a:rPr>
              <a:pPr/>
              <a:t>2</a:t>
            </a:fld>
            <a:endParaRPr lang="en-US" altLang="zh-TW"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7703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E014-3B7D-4FAA-A844-C6E675087699}" type="slidenum">
              <a:rPr lang="en-US" smtClean="0"/>
              <a:t>3</a:t>
            </a:fld>
            <a:endParaRPr lang="en-US"/>
          </a:p>
        </p:txBody>
      </p:sp>
    </p:spTree>
    <p:extLst>
      <p:ext uri="{BB962C8B-B14F-4D97-AF65-F5344CB8AC3E}">
        <p14:creationId xmlns:p14="http://schemas.microsoft.com/office/powerpoint/2010/main" val="329787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371600" y="1143000"/>
            <a:ext cx="4114800" cy="308610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Times New Roman" panose="02020603050405020304" pitchFamily="18" charset="0"/>
            </a:endParaRPr>
          </a:p>
          <a:p>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56A802-D05C-4D8B-A880-8052A67CE5D8}" type="slidenum">
              <a:rPr lang="zh-TW" altLang="en-US" smtClean="0">
                <a:solidFill>
                  <a:srgbClr val="000000"/>
                </a:solidFill>
                <a:latin typeface="Times New Roman" panose="02020603050405020304" pitchFamily="18" charset="0"/>
              </a:rPr>
              <a:pPr/>
              <a:t>4</a:t>
            </a:fld>
            <a:endParaRPr lang="en-US" altLang="zh-TW"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1359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371600" y="1143000"/>
            <a:ext cx="4114800" cy="3086100"/>
          </a:xfrm>
          <a:ln/>
        </p:spPr>
      </p:sp>
      <p:sp>
        <p:nvSpPr>
          <p:cNvPr id="3" name="Notes Placeholder 2"/>
          <p:cNvSpPr>
            <a:spLocks noGrp="1"/>
          </p:cNvSpPr>
          <p:nvPr>
            <p:ph type="body" idx="1"/>
          </p:nvPr>
        </p:nvSpPr>
        <p:spPr/>
        <p:txBody>
          <a:bodyPr/>
          <a:lstStyle/>
          <a:p>
            <a:pPr>
              <a:defRPr/>
            </a:pPr>
            <a:endParaRPr lang="en-US" dirty="0" smtClean="0">
              <a:cs typeface="Times New Roman" pitchFamily="18" charset="0"/>
            </a:endParaRPr>
          </a:p>
          <a:p>
            <a:pPr>
              <a:defRPr/>
            </a:pP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F943C-55E0-4E3B-AE26-A70976C692BA}" type="slidenum">
              <a:rPr lang="zh-TW" altLang="en-US" smtClean="0">
                <a:solidFill>
                  <a:srgbClr val="000000"/>
                </a:solidFill>
                <a:latin typeface="Times New Roman" panose="02020603050405020304" pitchFamily="18" charset="0"/>
              </a:rPr>
              <a:pPr/>
              <a:t>5</a:t>
            </a:fld>
            <a:endParaRPr lang="en-US" altLang="zh-TW"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2851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371600" y="1143000"/>
            <a:ext cx="4114800" cy="30861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dirty="0" smtClean="0">
                <a:solidFill>
                  <a:srgbClr val="2D0EB2"/>
                </a:solidFill>
                <a:cs typeface="Times New Roman" panose="02020603050405020304" pitchFamily="18" charset="0"/>
              </a:rPr>
              <a:t>What you can do when facing sexual harassment or sexual bullying:</a:t>
            </a:r>
          </a:p>
          <a:p>
            <a:pPr eaLnBrk="1" hangingPunct="1">
              <a:spcBef>
                <a:spcPct val="0"/>
              </a:spcBef>
              <a:buFontTx/>
              <a:buChar char="•"/>
            </a:pPr>
            <a:r>
              <a:rPr lang="en-US" altLang="zh-TW" dirty="0" smtClean="0">
                <a:solidFill>
                  <a:srgbClr val="2D0EB2"/>
                </a:solidFill>
                <a:cs typeface="Times New Roman" panose="02020603050405020304" pitchFamily="18" charset="0"/>
              </a:rPr>
              <a:t>Say “no” to any sexual harassment or sexual bullying.</a:t>
            </a:r>
          </a:p>
          <a:p>
            <a:pPr eaLnBrk="1" hangingPunct="1">
              <a:spcBef>
                <a:spcPct val="0"/>
              </a:spcBef>
              <a:buFontTx/>
              <a:buChar char="•"/>
            </a:pPr>
            <a:r>
              <a:rPr lang="en-US" altLang="zh-TW" dirty="0" smtClean="0">
                <a:solidFill>
                  <a:srgbClr val="2D0EB2"/>
                </a:solidFill>
                <a:cs typeface="Times New Roman" panose="02020603050405020304" pitchFamily="18" charset="0"/>
              </a:rPr>
              <a:t>By calm and collect evidence about the incident, seek help and report it immediately to the Committee on Gender Equity, through respective your Unit Head or the Gender Equity Officer.</a:t>
            </a:r>
          </a:p>
          <a:p>
            <a:pPr eaLnBrk="1" hangingPunct="1">
              <a:spcBef>
                <a:spcPct val="0"/>
              </a:spcBef>
              <a:buFontTx/>
              <a:buChar char="•"/>
            </a:pPr>
            <a:endParaRPr lang="en-US" altLang="zh-TW" dirty="0" smtClean="0">
              <a:solidFill>
                <a:srgbClr val="2D0EB2"/>
              </a:solidFill>
              <a:cs typeface="Times New Roman" panose="02020603050405020304" pitchFamily="18" charset="0"/>
            </a:endParaRPr>
          </a:p>
          <a:p>
            <a:pPr eaLnBrk="1" hangingPunct="1">
              <a:spcBef>
                <a:spcPct val="0"/>
              </a:spcBef>
            </a:pPr>
            <a:r>
              <a:rPr lang="en-US" altLang="zh-TW" dirty="0" smtClean="0">
                <a:solidFill>
                  <a:srgbClr val="2D0EB2"/>
                </a:solidFill>
                <a:cs typeface="Times New Roman" panose="02020603050405020304" pitchFamily="18" charset="0"/>
              </a:rPr>
              <a:t>The university It is normal that you may feel nervous and helpless when such an incident occurs to you. Seek help from our psychological counselors, residential fellows, respective unit head, the Gender Equity Officer or someone you can trust.</a:t>
            </a:r>
          </a:p>
          <a:p>
            <a:pPr eaLnBrk="1" hangingPunct="1">
              <a:spcBef>
                <a:spcPct val="0"/>
              </a:spcBef>
            </a:pPr>
            <a:endParaRPr lang="en-US" altLang="zh-TW" dirty="0" smtClean="0">
              <a:solidFill>
                <a:srgbClr val="2D0EB2"/>
              </a:solidFill>
              <a:cs typeface="Times New Roman" panose="02020603050405020304" pitchFamily="18" charset="0"/>
            </a:endParaRPr>
          </a:p>
          <a:p>
            <a:pPr eaLnBrk="1" hangingPunct="1">
              <a:spcBef>
                <a:spcPct val="0"/>
              </a:spcBef>
            </a:pPr>
            <a:r>
              <a:rPr lang="en-US" altLang="zh-TW" dirty="0" smtClean="0">
                <a:solidFill>
                  <a:srgbClr val="2D0EB2"/>
                </a:solidFill>
                <a:cs typeface="Times New Roman" panose="02020603050405020304" pitchFamily="18" charset="0"/>
              </a:rPr>
              <a:t>The Committee on Gender Equity (CGE) was established to promote gender equity in the University. Led by the Rector, the CGE is composed of the representatives of academic staff, administrative staff and students.</a:t>
            </a:r>
          </a:p>
          <a:p>
            <a:pPr eaLnBrk="1" hangingPunct="1">
              <a:spcBef>
                <a:spcPct val="0"/>
              </a:spcBef>
            </a:pPr>
            <a:endParaRPr lang="en-US" altLang="zh-TW" dirty="0" smtClean="0">
              <a:solidFill>
                <a:srgbClr val="2D0EB2"/>
              </a:solidFill>
              <a:cs typeface="Times New Roman" panose="02020603050405020304" pitchFamily="18" charset="0"/>
            </a:endParaRPr>
          </a:p>
          <a:p>
            <a:r>
              <a:rPr lang="zh-TW" altLang="en-US" dirty="0" smtClean="0"/>
              <a:t>當覺得自己被性騷擾或性霸凌時，請明確地向拒絕對方，保持冷靜、保留證據、盡快尋求協助，並立即透過相關部門主管或性別平等專員向性別平等委員會提出投訴。</a:t>
            </a:r>
          </a:p>
          <a:p>
            <a:pPr eaLnBrk="1" hangingPunct="1">
              <a:spcBef>
                <a:spcPct val="0"/>
              </a:spcBef>
            </a:pPr>
            <a:endParaRPr lang="zh-TW" altLang="en-US" dirty="0" smtClean="0">
              <a:solidFill>
                <a:srgbClr val="2D0EB2"/>
              </a:solidFill>
              <a:cs typeface="Times New Roman" panose="02020603050405020304" pitchFamily="18" charset="0"/>
            </a:endParaRPr>
          </a:p>
          <a:p>
            <a:pPr eaLnBrk="1" hangingPunct="1">
              <a:spcBef>
                <a:spcPct val="0"/>
              </a:spcBef>
            </a:pPr>
            <a:r>
              <a:rPr lang="zh-TW" altLang="en-US" dirty="0" smtClean="0"/>
              <a:t>當遇到性騷擾或性霸凌時，可能會感到害怕、無助或不知所措，這都是正常的心理反應。同學可由心理輔導員、書院導師、相關部門主管或自己信任的人尋求協助。</a:t>
            </a:r>
          </a:p>
          <a:p>
            <a:pPr eaLnBrk="1" hangingPunct="1">
              <a:spcBef>
                <a:spcPct val="0"/>
              </a:spcBef>
            </a:pPr>
            <a:endParaRPr lang="zh-TW" altLang="en-US" dirty="0" smtClean="0">
              <a:solidFill>
                <a:srgbClr val="2D0EB2"/>
              </a:solidFill>
              <a:cs typeface="Times New Roman" panose="02020603050405020304" pitchFamily="18" charset="0"/>
            </a:endParaRPr>
          </a:p>
          <a:p>
            <a:pPr eaLnBrk="1" hangingPunct="1">
              <a:spcBef>
                <a:spcPct val="0"/>
              </a:spcBef>
            </a:pPr>
            <a:r>
              <a:rPr lang="zh-TW" altLang="en-US" dirty="0" smtClean="0"/>
              <a:t>“性別平等委員會”的成立是為推動及監督校內的性別等工作。性別平等委員會直接由校長管理，並由澳大的教職員及學生代表組成。</a:t>
            </a:r>
          </a:p>
          <a:p>
            <a:pPr eaLnBrk="1" hangingPunct="1">
              <a:spcBef>
                <a:spcPct val="0"/>
              </a:spcBef>
            </a:pPr>
            <a:endParaRPr lang="zh-TW" altLang="en-US" dirty="0" smtClean="0">
              <a:solidFill>
                <a:srgbClr val="2D0EB2"/>
              </a:solidFill>
              <a:cs typeface="Times New Roman" panose="02020603050405020304" pitchFamily="18" charset="0"/>
            </a:endParaRPr>
          </a:p>
          <a:p>
            <a:pPr eaLnBrk="1" hangingPunct="1">
              <a:spcBef>
                <a:spcPct val="0"/>
              </a:spcBef>
            </a:pPr>
            <a:endParaRPr lang="en-US" altLang="zh-TW" dirty="0" smtClean="0">
              <a:solidFill>
                <a:srgbClr val="2D0EB2"/>
              </a:solidFill>
              <a:cs typeface="Times New Roman"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66C09A-3865-405A-958A-6E51B3EABD52}" type="slidenum">
              <a:rPr lang="en-US" altLang="en-US" smtClean="0">
                <a:solidFill>
                  <a:srgbClr val="000000"/>
                </a:solidFill>
                <a:latin typeface="Times New Roman" panose="02020603050405020304" pitchFamily="18" charset="0"/>
              </a:rPr>
              <a:pPr/>
              <a:t>6</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908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371600" y="1143000"/>
            <a:ext cx="4114800" cy="30861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any complaints about sexual harassment and bullying, students may report the incident to the Gender Equity Officer or Unit Head verbally or in written. Once the Officer receives the complaint, it will be raised to the Committee on Gender Equity with recommendations. The Committee will then conduct a preliminary investigation, and will</a:t>
            </a:r>
            <a:r>
              <a:rPr lang="en-US" altLang="en-US" baseline="0" dirty="0" smtClean="0"/>
              <a:t> provide recommendations </a:t>
            </a:r>
            <a:r>
              <a:rPr lang="en-US" altLang="en-US" dirty="0" smtClean="0"/>
              <a:t>to the Rector, who shall</a:t>
            </a:r>
            <a:r>
              <a:rPr lang="en-US" altLang="en-US" baseline="0" dirty="0" smtClean="0"/>
              <a:t> decide on the appropriate action to be taken</a:t>
            </a:r>
            <a:r>
              <a:rPr lang="en-US" altLang="en-US" dirty="0" smtClean="0"/>
              <a:t>. The</a:t>
            </a:r>
            <a:r>
              <a:rPr lang="en-US" altLang="en-US" baseline="0" dirty="0" smtClean="0"/>
              <a:t> Gender Equity Officer shall inform the complainant of the decision.</a:t>
            </a:r>
            <a:endParaRPr lang="en-US" altLang="en-US" dirty="0" smtClean="0"/>
          </a:p>
          <a:p>
            <a:endParaRPr lang="en-US" altLang="en-US" dirty="0" smtClean="0"/>
          </a:p>
          <a:p>
            <a:r>
              <a:rPr lang="en-US" altLang="en-US" dirty="0" smtClean="0"/>
              <a:t>All records and documents related to the complaints will be treated with strict confidentiality.</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有關</a:t>
            </a:r>
            <a:r>
              <a:rPr lang="zh-TW" altLang="en-US" dirty="0" smtClean="0">
                <a:ea typeface="DFKai-SB" panose="03000509000000000000" pitchFamily="65" charset="-120"/>
                <a:cs typeface="Times New Roman" panose="02020603050405020304" pitchFamily="18" charset="0"/>
              </a:rPr>
              <a:t>性騷擾和性霸凌的投訴，同學可以書面或口頭形式向性別平等專員或部門主管提出投訴。當性別平等專員接收到投個案後，會向性別平等委員會報告投訴個案及提出建議。性別平等委員會便會進行初步調查，並向校長提出建議，由校長決定應採取之行動。性別平等</a:t>
            </a:r>
            <a:r>
              <a:rPr lang="zh-TW" altLang="en-US" b="0" dirty="0" smtClean="0">
                <a:ea typeface="DFKai-SB" panose="03000509000000000000" pitchFamily="65" charset="-120"/>
                <a:cs typeface="Times New Roman" panose="02020603050405020304" pitchFamily="18" charset="0"/>
              </a:rPr>
              <a:t>專員</a:t>
            </a:r>
            <a:r>
              <a:rPr lang="zh-TW" altLang="en-US" sz="1200" b="0" dirty="0" smtClean="0">
                <a:solidFill>
                  <a:srgbClr val="1F497D">
                    <a:lumMod val="50000"/>
                  </a:srgbClr>
                </a:solidFill>
              </a:rPr>
              <a:t>應採取之行動</a:t>
            </a:r>
            <a:r>
              <a:rPr lang="zh-TW" altLang="en-US" b="0" dirty="0" smtClean="0">
                <a:ea typeface="DFKai-SB" panose="03000509000000000000" pitchFamily="65" charset="-120"/>
                <a:cs typeface="Times New Roman" panose="02020603050405020304" pitchFamily="18" charset="0"/>
              </a:rPr>
              <a:t>。</a:t>
            </a:r>
            <a:endParaRPr lang="en-US" altLang="zh-TW" b="0" dirty="0" smtClean="0">
              <a:ea typeface="DFKai-SB"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a typeface="DFKai-SB"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ea typeface="DFKai-SB" panose="03000509000000000000" pitchFamily="65" charset="-120"/>
                <a:cs typeface="Times New Roman" panose="02020603050405020304" pitchFamily="18" charset="0"/>
              </a:rPr>
              <a:t>以保障相關各方的私隱，與投訴有關的任何紀錄或文件，均以嚴格保密。</a:t>
            </a:r>
            <a:endParaRPr lang="en-US" altLang="zh-TW" dirty="0" smtClean="0">
              <a:ea typeface="DFKai-SB" panose="03000509000000000000" pitchFamily="65" charset="-120"/>
              <a:cs typeface="Times New Roman" panose="02020603050405020304"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117A89-130A-4235-8733-949E0F2EBD22}" type="slidenum">
              <a:rPr lang="en-US" altLang="en-US" smtClean="0">
                <a:solidFill>
                  <a:srgbClr val="000000"/>
                </a:solidFill>
                <a:latin typeface="Times New Roman" panose="02020603050405020304" pitchFamily="18" charset="0"/>
              </a:rPr>
              <a:pPr/>
              <a:t>7</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0197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371600" y="1143000"/>
            <a:ext cx="4114800" cy="30861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more information about the Guidelines, Complaint Procedures, Tips and other related information on gender equity, please refer to our </a:t>
            </a:r>
            <a:r>
              <a:rPr lang="en-US" altLang="en-US" b="1" dirty="0" smtClean="0">
                <a:solidFill>
                  <a:srgbClr val="0070C0"/>
                </a:solidFill>
              </a:rPr>
              <a:t>Pamphlets</a:t>
            </a:r>
            <a:r>
              <a:rPr lang="en-US" altLang="en-US" dirty="0" smtClean="0"/>
              <a:t>, which will be distributed during New Student</a:t>
            </a:r>
            <a:r>
              <a:rPr lang="en-US" altLang="en-US" baseline="0" dirty="0" smtClean="0"/>
              <a:t> Orientation</a:t>
            </a:r>
            <a:r>
              <a:rPr lang="en-US" altLang="en-US" dirty="0" smtClean="0"/>
              <a:t>.</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同學可以在性別平等委員會的網頁上瀏覽到有關有關</a:t>
            </a:r>
            <a:r>
              <a:rPr lang="zh-TW" altLang="en-US" dirty="0" smtClean="0">
                <a:ea typeface="DFKai-SB" panose="03000509000000000000" pitchFamily="65" charset="-120"/>
                <a:cs typeface="Times New Roman" panose="02020603050405020304" pitchFamily="18" charset="0"/>
              </a:rPr>
              <a:t>性騷擾和性霸凌個案處理指引等資訊。同學也可以在迎新活動期間派發的資料夾中找到性平等的單張，以獲得性別平等策員會及性別平等專員的聯絡方法。</a:t>
            </a:r>
            <a:endParaRPr lang="en-US" altLang="zh-TW" dirty="0" smtClean="0">
              <a:ea typeface="DFKai-SB" panose="03000509000000000000" pitchFamily="65" charset="-120"/>
              <a:cs typeface="Times New Roman"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D7A6C3-4AC0-4756-ABAA-1A98573374DB}" type="slidenum">
              <a:rPr lang="en-US" altLang="en-US" smtClean="0">
                <a:solidFill>
                  <a:srgbClr val="000000"/>
                </a:solidFill>
                <a:latin typeface="Times New Roman" panose="02020603050405020304" pitchFamily="18" charset="0"/>
              </a:rPr>
              <a:pPr/>
              <a:t>8</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5995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E014-3B7D-4FAA-A844-C6E675087699}" type="slidenum">
              <a:rPr lang="en-US" smtClean="0"/>
              <a:t>9</a:t>
            </a:fld>
            <a:endParaRPr lang="en-US"/>
          </a:p>
        </p:txBody>
      </p:sp>
    </p:spTree>
    <p:extLst>
      <p:ext uri="{BB962C8B-B14F-4D97-AF65-F5344CB8AC3E}">
        <p14:creationId xmlns:p14="http://schemas.microsoft.com/office/powerpoint/2010/main" val="1714356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15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25718" indent="0" algn="r">
              <a:buNone/>
              <a:defRPr>
                <a:solidFill>
                  <a:schemeClr val="tx1"/>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TW" altLang="en-US" smtClean="0"/>
              <a:t>按一下以編輯母片副標題樣式</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endParaRPr lang="en-US" altLang="zh-TW"/>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ltLang="zh-TW"/>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CD058CA7-FCF3-400D-BF5B-D1A9E1BC7398}" type="slidenum">
              <a:rPr lang="en-US" altLang="zh-TW"/>
              <a:pPr>
                <a:defRPr/>
              </a:pPr>
              <a:t>‹#›</a:t>
            </a:fld>
            <a:endParaRPr lang="en-US" altLang="zh-TW"/>
          </a:p>
        </p:txBody>
      </p:sp>
    </p:spTree>
    <p:extLst>
      <p:ext uri="{BB962C8B-B14F-4D97-AF65-F5344CB8AC3E}">
        <p14:creationId xmlns:p14="http://schemas.microsoft.com/office/powerpoint/2010/main" val="1741833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TW"/>
          </a:p>
        </p:txBody>
      </p:sp>
      <p:sp>
        <p:nvSpPr>
          <p:cNvPr id="5" name="Footer Placeholder 21"/>
          <p:cNvSpPr>
            <a:spLocks noGrp="1"/>
          </p:cNvSpPr>
          <p:nvPr>
            <p:ph type="ftr" sz="quarter" idx="11"/>
          </p:nvPr>
        </p:nvSpPr>
        <p:spPr/>
        <p:txBody>
          <a:bodyPr/>
          <a:lstStyle>
            <a:lvl1pPr>
              <a:defRPr/>
            </a:lvl1pPr>
          </a:lstStyle>
          <a:p>
            <a:pPr>
              <a:defRPr/>
            </a:pPr>
            <a:endParaRPr lang="en-US" altLang="zh-TW"/>
          </a:p>
        </p:txBody>
      </p:sp>
      <p:sp>
        <p:nvSpPr>
          <p:cNvPr id="6" name="Slide Number Placeholder 17"/>
          <p:cNvSpPr>
            <a:spLocks noGrp="1"/>
          </p:cNvSpPr>
          <p:nvPr>
            <p:ph type="sldNum" sz="quarter" idx="12"/>
          </p:nvPr>
        </p:nvSpPr>
        <p:spPr/>
        <p:txBody>
          <a:bodyPr/>
          <a:lstStyle>
            <a:lvl1pPr>
              <a:defRPr/>
            </a:lvl1pPr>
          </a:lstStyle>
          <a:p>
            <a:pPr>
              <a:defRPr/>
            </a:pPr>
            <a:fld id="{32D961BA-CCB8-4218-9201-8E31DEB74A22}" type="slidenum">
              <a:rPr lang="en-US" altLang="zh-TW"/>
              <a:pPr>
                <a:defRPr/>
              </a:pPr>
              <a:t>‹#›</a:t>
            </a:fld>
            <a:endParaRPr lang="en-US" altLang="zh-TW"/>
          </a:p>
        </p:txBody>
      </p:sp>
    </p:spTree>
    <p:extLst>
      <p:ext uri="{BB962C8B-B14F-4D97-AF65-F5344CB8AC3E}">
        <p14:creationId xmlns:p14="http://schemas.microsoft.com/office/powerpoint/2010/main" val="53618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TW"/>
          </a:p>
        </p:txBody>
      </p:sp>
      <p:sp>
        <p:nvSpPr>
          <p:cNvPr id="5" name="Footer Placeholder 21"/>
          <p:cNvSpPr>
            <a:spLocks noGrp="1"/>
          </p:cNvSpPr>
          <p:nvPr>
            <p:ph type="ftr" sz="quarter" idx="11"/>
          </p:nvPr>
        </p:nvSpPr>
        <p:spPr/>
        <p:txBody>
          <a:bodyPr/>
          <a:lstStyle>
            <a:lvl1pPr>
              <a:defRPr/>
            </a:lvl1pPr>
          </a:lstStyle>
          <a:p>
            <a:pPr>
              <a:defRPr/>
            </a:pPr>
            <a:endParaRPr lang="en-US" altLang="zh-TW"/>
          </a:p>
        </p:txBody>
      </p:sp>
      <p:sp>
        <p:nvSpPr>
          <p:cNvPr id="6" name="Slide Number Placeholder 17"/>
          <p:cNvSpPr>
            <a:spLocks noGrp="1"/>
          </p:cNvSpPr>
          <p:nvPr>
            <p:ph type="sldNum" sz="quarter" idx="12"/>
          </p:nvPr>
        </p:nvSpPr>
        <p:spPr/>
        <p:txBody>
          <a:bodyPr/>
          <a:lstStyle>
            <a:lvl1pPr>
              <a:defRPr/>
            </a:lvl1pPr>
          </a:lstStyle>
          <a:p>
            <a:pPr>
              <a:defRPr/>
            </a:pPr>
            <a:fld id="{3E200F43-1630-4FEC-A402-801EEF702289}" type="slidenum">
              <a:rPr lang="en-US" altLang="zh-TW"/>
              <a:pPr>
                <a:defRPr/>
              </a:pPr>
              <a:t>‹#›</a:t>
            </a:fld>
            <a:endParaRPr lang="en-US" altLang="zh-TW"/>
          </a:p>
        </p:txBody>
      </p:sp>
    </p:spTree>
    <p:extLst>
      <p:ext uri="{BB962C8B-B14F-4D97-AF65-F5344CB8AC3E}">
        <p14:creationId xmlns:p14="http://schemas.microsoft.com/office/powerpoint/2010/main" val="280719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664E25C1-DAA9-4AE5-8DA8-6924855BD7F7}" type="datetime1">
              <a:rPr lang="en-US"/>
              <a:pPr>
                <a:defRPr/>
              </a:pPr>
              <a:t>02/07/2018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vl1pPr>
          </a:lstStyle>
          <a:p>
            <a:pPr>
              <a:defRPr/>
            </a:pPr>
            <a:fld id="{AA1A87AA-CB41-4A6F-BC70-0C8C3F406E46}" type="slidenum">
              <a:rPr lang="en-US" altLang="zh-TW"/>
              <a:pPr>
                <a:defRPr/>
              </a:pPr>
              <a:t>‹#›</a:t>
            </a:fld>
            <a:endParaRPr lang="en-US" altLang="zh-TW"/>
          </a:p>
        </p:txBody>
      </p:sp>
    </p:spTree>
    <p:extLst>
      <p:ext uri="{BB962C8B-B14F-4D97-AF65-F5344CB8AC3E}">
        <p14:creationId xmlns:p14="http://schemas.microsoft.com/office/powerpoint/2010/main" val="80002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E102A3F6-269E-46F4-A257-11EA1E492186}" type="datetime1">
              <a:rPr lang="en-US"/>
              <a:pPr>
                <a:defRPr/>
              </a:pPr>
              <a:t>02/07/2018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vl1pPr>
          </a:lstStyle>
          <a:p>
            <a:pPr>
              <a:defRPr/>
            </a:pPr>
            <a:fld id="{68D482CF-7B59-4CDF-BE18-A77D658D97DC}" type="slidenum">
              <a:rPr lang="en-US" altLang="zh-TW"/>
              <a:pPr>
                <a:defRPr/>
              </a:pPr>
              <a:t>‹#›</a:t>
            </a:fld>
            <a:endParaRPr lang="en-US" altLang="zh-TW"/>
          </a:p>
        </p:txBody>
      </p:sp>
    </p:spTree>
    <p:extLst>
      <p:ext uri="{BB962C8B-B14F-4D97-AF65-F5344CB8AC3E}">
        <p14:creationId xmlns:p14="http://schemas.microsoft.com/office/powerpoint/2010/main" val="518991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F235DBD5-502B-4438-865B-BA5C3A388C20}" type="datetime1">
              <a:rPr lang="en-US"/>
              <a:pPr>
                <a:defRPr/>
              </a:pPr>
              <a:t>02/07/2018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vl1pPr>
          </a:lstStyle>
          <a:p>
            <a:pPr>
              <a:defRPr/>
            </a:pPr>
            <a:fld id="{4E1BADCA-CCBC-46D5-BECF-EE3CFCCC8900}" type="slidenum">
              <a:rPr lang="en-US" altLang="zh-TW"/>
              <a:pPr>
                <a:defRPr/>
              </a:pPr>
              <a:t>‹#›</a:t>
            </a:fld>
            <a:endParaRPr lang="en-US" altLang="zh-TW"/>
          </a:p>
        </p:txBody>
      </p:sp>
    </p:spTree>
    <p:extLst>
      <p:ext uri="{BB962C8B-B14F-4D97-AF65-F5344CB8AC3E}">
        <p14:creationId xmlns:p14="http://schemas.microsoft.com/office/powerpoint/2010/main" val="51407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9652F388-2991-4962-9672-36C0F2C7B141}" type="datetime1">
              <a:rPr lang="en-US"/>
              <a:pPr>
                <a:defRPr/>
              </a:pPr>
              <a:t>02/07/2018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lvl1pPr>
          </a:lstStyle>
          <a:p>
            <a:pPr>
              <a:defRPr/>
            </a:pPr>
            <a:fld id="{CE561ECE-5DD5-431F-9B23-DC41901C39CB}" type="slidenum">
              <a:rPr lang="en-US" altLang="zh-TW"/>
              <a:pPr>
                <a:defRPr/>
              </a:pPr>
              <a:t>‹#›</a:t>
            </a:fld>
            <a:endParaRPr lang="en-US" altLang="zh-TW"/>
          </a:p>
        </p:txBody>
      </p:sp>
    </p:spTree>
    <p:extLst>
      <p:ext uri="{BB962C8B-B14F-4D97-AF65-F5344CB8AC3E}">
        <p14:creationId xmlns:p14="http://schemas.microsoft.com/office/powerpoint/2010/main" val="1175704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3353053A-6078-4E11-BD51-F41151AA041B}" type="datetime1">
              <a:rPr lang="en-US"/>
              <a:pPr>
                <a:defRPr/>
              </a:pPr>
              <a:t>02/07/2018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kumimoji="1"/>
            </a:lvl1pPr>
          </a:lstStyle>
          <a:p>
            <a:pPr>
              <a:defRPr/>
            </a:pPr>
            <a:fld id="{C82CBC51-9A67-4F3F-AFC4-20D49D91B809}" type="slidenum">
              <a:rPr lang="en-US" altLang="zh-TW"/>
              <a:pPr>
                <a:defRPr/>
              </a:pPr>
              <a:t>‹#›</a:t>
            </a:fld>
            <a:endParaRPr lang="en-US" altLang="zh-TW"/>
          </a:p>
        </p:txBody>
      </p:sp>
    </p:spTree>
    <p:extLst>
      <p:ext uri="{BB962C8B-B14F-4D97-AF65-F5344CB8AC3E}">
        <p14:creationId xmlns:p14="http://schemas.microsoft.com/office/powerpoint/2010/main" val="3617775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8E6F6E48-D38E-4074-A093-4D6C0BE63BB5}" type="datetime1">
              <a:rPr lang="en-US"/>
              <a:pPr>
                <a:defRPr/>
              </a:pPr>
              <a:t>02/07/2018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kumimoji="1"/>
            </a:lvl1pPr>
          </a:lstStyle>
          <a:p>
            <a:pPr>
              <a:defRPr/>
            </a:pPr>
            <a:fld id="{ED7738BA-F120-4A01-8C04-A51F1902A3B4}" type="slidenum">
              <a:rPr lang="en-US" altLang="zh-TW"/>
              <a:pPr>
                <a:defRPr/>
              </a:pPr>
              <a:t>‹#›</a:t>
            </a:fld>
            <a:endParaRPr lang="en-US" altLang="zh-TW"/>
          </a:p>
        </p:txBody>
      </p:sp>
    </p:spTree>
    <p:extLst>
      <p:ext uri="{BB962C8B-B14F-4D97-AF65-F5344CB8AC3E}">
        <p14:creationId xmlns:p14="http://schemas.microsoft.com/office/powerpoint/2010/main" val="3629488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D5B7F29F-03E2-4B0D-B895-7245E12BB259}" type="datetime1">
              <a:rPr lang="en-US"/>
              <a:pPr>
                <a:defRPr/>
              </a:pPr>
              <a:t>02/07/2018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kumimoji="1"/>
            </a:lvl1pPr>
          </a:lstStyle>
          <a:p>
            <a:pPr>
              <a:defRPr/>
            </a:pPr>
            <a:fld id="{9B557C06-41AF-41C8-A204-1D42F7B1F499}" type="slidenum">
              <a:rPr lang="en-US" altLang="zh-TW"/>
              <a:pPr>
                <a:defRPr/>
              </a:pPr>
              <a:t>‹#›</a:t>
            </a:fld>
            <a:endParaRPr lang="en-US" altLang="zh-TW"/>
          </a:p>
        </p:txBody>
      </p:sp>
    </p:spTree>
    <p:extLst>
      <p:ext uri="{BB962C8B-B14F-4D97-AF65-F5344CB8AC3E}">
        <p14:creationId xmlns:p14="http://schemas.microsoft.com/office/powerpoint/2010/main" val="427748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6EBBE079-40A9-4E9D-BDD7-AC8B5BED1FD2}" type="datetime1">
              <a:rPr lang="en-US"/>
              <a:pPr>
                <a:defRPr/>
              </a:pPr>
              <a:t>02/07/2018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lvl1pPr>
          </a:lstStyle>
          <a:p>
            <a:pPr>
              <a:defRPr/>
            </a:pPr>
            <a:fld id="{7A26110B-F8BA-4A80-BC96-DC2433A8561D}" type="slidenum">
              <a:rPr lang="en-US" altLang="zh-TW"/>
              <a:pPr>
                <a:defRPr/>
              </a:pPr>
              <a:t>‹#›</a:t>
            </a:fld>
            <a:endParaRPr lang="en-US" altLang="zh-TW"/>
          </a:p>
        </p:txBody>
      </p:sp>
    </p:spTree>
    <p:extLst>
      <p:ext uri="{BB962C8B-B14F-4D97-AF65-F5344CB8AC3E}">
        <p14:creationId xmlns:p14="http://schemas.microsoft.com/office/powerpoint/2010/main" val="228054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TW"/>
          </a:p>
        </p:txBody>
      </p:sp>
      <p:sp>
        <p:nvSpPr>
          <p:cNvPr id="5" name="Footer Placeholder 21"/>
          <p:cNvSpPr>
            <a:spLocks noGrp="1"/>
          </p:cNvSpPr>
          <p:nvPr>
            <p:ph type="ftr" sz="quarter" idx="11"/>
          </p:nvPr>
        </p:nvSpPr>
        <p:spPr/>
        <p:txBody>
          <a:bodyPr/>
          <a:lstStyle>
            <a:lvl1pPr>
              <a:defRPr/>
            </a:lvl1pPr>
          </a:lstStyle>
          <a:p>
            <a:pPr>
              <a:defRPr/>
            </a:pPr>
            <a:endParaRPr lang="en-US" altLang="zh-TW"/>
          </a:p>
        </p:txBody>
      </p:sp>
      <p:sp>
        <p:nvSpPr>
          <p:cNvPr id="6" name="Slide Number Placeholder 17"/>
          <p:cNvSpPr>
            <a:spLocks noGrp="1"/>
          </p:cNvSpPr>
          <p:nvPr>
            <p:ph type="sldNum" sz="quarter" idx="12"/>
          </p:nvPr>
        </p:nvSpPr>
        <p:spPr/>
        <p:txBody>
          <a:bodyPr/>
          <a:lstStyle>
            <a:lvl1pPr>
              <a:defRPr/>
            </a:lvl1pPr>
          </a:lstStyle>
          <a:p>
            <a:pPr>
              <a:defRPr/>
            </a:pPr>
            <a:fld id="{4260C94D-A2FF-4377-99D4-16A98D0D4551}" type="slidenum">
              <a:rPr lang="en-US" altLang="zh-TW"/>
              <a:pPr>
                <a:defRPr/>
              </a:pPr>
              <a:t>‹#›</a:t>
            </a:fld>
            <a:endParaRPr lang="en-US" altLang="zh-TW"/>
          </a:p>
        </p:txBody>
      </p:sp>
    </p:spTree>
    <p:extLst>
      <p:ext uri="{BB962C8B-B14F-4D97-AF65-F5344CB8AC3E}">
        <p14:creationId xmlns:p14="http://schemas.microsoft.com/office/powerpoint/2010/main" val="13744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3B2C4EC5-566B-47A3-BA46-067FB31E5FC5}" type="datetime1">
              <a:rPr lang="en-US"/>
              <a:pPr>
                <a:defRPr/>
              </a:pPr>
              <a:t>02/07/2018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lvl1pPr>
          </a:lstStyle>
          <a:p>
            <a:pPr>
              <a:defRPr/>
            </a:pPr>
            <a:fld id="{8E581EED-984D-4E37-99EF-8F0F4A72DD37}" type="slidenum">
              <a:rPr lang="en-US" altLang="zh-TW"/>
              <a:pPr>
                <a:defRPr/>
              </a:pPr>
              <a:t>‹#›</a:t>
            </a:fld>
            <a:endParaRPr lang="en-US" altLang="zh-TW"/>
          </a:p>
        </p:txBody>
      </p:sp>
    </p:spTree>
    <p:extLst>
      <p:ext uri="{BB962C8B-B14F-4D97-AF65-F5344CB8AC3E}">
        <p14:creationId xmlns:p14="http://schemas.microsoft.com/office/powerpoint/2010/main" val="3647296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7CB79D3E-89D6-45CB-91C6-778BB8CD8561}" type="datetime1">
              <a:rPr lang="en-US"/>
              <a:pPr>
                <a:defRPr/>
              </a:pPr>
              <a:t>02/07/2018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vl1pPr>
          </a:lstStyle>
          <a:p>
            <a:pPr>
              <a:defRPr/>
            </a:pPr>
            <a:fld id="{CEABE32E-3DB2-4124-9A1E-6BDE0A79B5D2}" type="slidenum">
              <a:rPr lang="en-US" altLang="zh-TW"/>
              <a:pPr>
                <a:defRPr/>
              </a:pPr>
              <a:t>‹#›</a:t>
            </a:fld>
            <a:endParaRPr lang="en-US" altLang="zh-TW"/>
          </a:p>
        </p:txBody>
      </p:sp>
    </p:spTree>
    <p:extLst>
      <p:ext uri="{BB962C8B-B14F-4D97-AF65-F5344CB8AC3E}">
        <p14:creationId xmlns:p14="http://schemas.microsoft.com/office/powerpoint/2010/main" val="1382397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Calibri" pitchFamily="34" charset="0"/>
              </a:defRPr>
            </a:lvl1pPr>
          </a:lstStyle>
          <a:p>
            <a:pPr>
              <a:defRPr/>
            </a:pPr>
            <a:fld id="{D5E24139-A241-463D-8703-3D7E63DD11D6}" type="datetime1">
              <a:rPr lang="en-US"/>
              <a:pPr>
                <a:defRPr/>
              </a:pPr>
              <a:t>02/07/2018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vl1pPr>
          </a:lstStyle>
          <a:p>
            <a:pPr>
              <a:defRPr/>
            </a:pPr>
            <a:fld id="{D4EFD1C5-6869-400B-AFB3-AA924D09DDA9}" type="slidenum">
              <a:rPr lang="en-US" altLang="zh-TW"/>
              <a:pPr>
                <a:defRPr/>
              </a:pPr>
              <a:t>‹#›</a:t>
            </a:fld>
            <a:endParaRPr lang="en-US" altLang="zh-TW"/>
          </a:p>
        </p:txBody>
      </p:sp>
    </p:spTree>
    <p:extLst>
      <p:ext uri="{BB962C8B-B14F-4D97-AF65-F5344CB8AC3E}">
        <p14:creationId xmlns:p14="http://schemas.microsoft.com/office/powerpoint/2010/main" val="33834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315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1238">
                <a:solidFill>
                  <a:schemeClr val="tx1"/>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endParaRPr lang="en-US" altLang="zh-TW"/>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83B02728-E850-4D7F-89B6-A4657CE81596}" type="slidenum">
              <a:rPr lang="en-US" altLang="zh-TW"/>
              <a:pPr>
                <a:defRPr/>
              </a:pPr>
              <a:t>‹#›</a:t>
            </a:fld>
            <a:endParaRPr lang="en-US" altLang="zh-TW"/>
          </a:p>
        </p:txBody>
      </p:sp>
    </p:spTree>
    <p:extLst>
      <p:ext uri="{BB962C8B-B14F-4D97-AF65-F5344CB8AC3E}">
        <p14:creationId xmlns:p14="http://schemas.microsoft.com/office/powerpoint/2010/main" val="37031910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920085"/>
            <a:ext cx="4038600" cy="4434840"/>
          </a:xfrm>
        </p:spPr>
        <p:txBody>
          <a:bodyPr/>
          <a:lstStyle>
            <a:lvl1pPr>
              <a:defRPr sz="1463"/>
            </a:lvl1pPr>
            <a:lvl2pPr>
              <a:defRPr sz="1350"/>
            </a:lvl2pPr>
            <a:lvl3pPr>
              <a:defRPr sz="1125"/>
            </a:lvl3pPr>
            <a:lvl4pPr>
              <a:defRPr sz="1013"/>
            </a:lvl4pPr>
            <a:lvl5pPr>
              <a:defRPr sz="1013"/>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920085"/>
            <a:ext cx="4038600" cy="4434840"/>
          </a:xfrm>
        </p:spPr>
        <p:txBody>
          <a:bodyPr/>
          <a:lstStyle>
            <a:lvl1pPr>
              <a:defRPr sz="1463"/>
            </a:lvl1pPr>
            <a:lvl2pPr>
              <a:defRPr sz="1350"/>
            </a:lvl2pPr>
            <a:lvl3pPr>
              <a:defRPr sz="1125"/>
            </a:lvl3pPr>
            <a:lvl4pPr>
              <a:defRPr sz="1013"/>
            </a:lvl4pPr>
            <a:lvl5pPr>
              <a:defRPr sz="1013"/>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zh-TW"/>
          </a:p>
        </p:txBody>
      </p:sp>
      <p:sp>
        <p:nvSpPr>
          <p:cNvPr id="6" name="Footer Placeholder 21"/>
          <p:cNvSpPr>
            <a:spLocks noGrp="1"/>
          </p:cNvSpPr>
          <p:nvPr>
            <p:ph type="ftr" sz="quarter" idx="11"/>
          </p:nvPr>
        </p:nvSpPr>
        <p:spPr/>
        <p:txBody>
          <a:bodyPr/>
          <a:lstStyle>
            <a:lvl1pPr>
              <a:defRPr/>
            </a:lvl1pPr>
          </a:lstStyle>
          <a:p>
            <a:pPr>
              <a:defRPr/>
            </a:pPr>
            <a:endParaRPr lang="en-US" altLang="zh-TW"/>
          </a:p>
        </p:txBody>
      </p:sp>
      <p:sp>
        <p:nvSpPr>
          <p:cNvPr id="7" name="Slide Number Placeholder 17"/>
          <p:cNvSpPr>
            <a:spLocks noGrp="1"/>
          </p:cNvSpPr>
          <p:nvPr>
            <p:ph type="sldNum" sz="quarter" idx="12"/>
          </p:nvPr>
        </p:nvSpPr>
        <p:spPr/>
        <p:txBody>
          <a:bodyPr/>
          <a:lstStyle>
            <a:lvl1pPr>
              <a:defRPr/>
            </a:lvl1pPr>
          </a:lstStyle>
          <a:p>
            <a:pPr>
              <a:defRPr/>
            </a:pPr>
            <a:fld id="{8737A14B-D3FA-4C53-A80C-D58AB404C4A0}" type="slidenum">
              <a:rPr lang="en-US" altLang="zh-TW"/>
              <a:pPr>
                <a:defRPr/>
              </a:pPr>
              <a:t>‹#›</a:t>
            </a:fld>
            <a:endParaRPr lang="en-US" altLang="zh-TW"/>
          </a:p>
        </p:txBody>
      </p:sp>
    </p:spTree>
    <p:extLst>
      <p:ext uri="{BB962C8B-B14F-4D97-AF65-F5344CB8AC3E}">
        <p14:creationId xmlns:p14="http://schemas.microsoft.com/office/powerpoint/2010/main" val="67040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350" b="1" cap="none" baseline="0">
                <a:solidFill>
                  <a:schemeClr val="tx2"/>
                </a:solidFill>
                <a:effectLst/>
              </a:defRPr>
            </a:lvl1pPr>
            <a:lvl2pPr>
              <a:buNone/>
              <a:defRPr sz="1125" b="1"/>
            </a:lvl2pPr>
            <a:lvl3pPr>
              <a:buNone/>
              <a:defRPr sz="1013" b="1"/>
            </a:lvl3pPr>
            <a:lvl4pPr>
              <a:buNone/>
              <a:defRPr sz="900" b="1"/>
            </a:lvl4pPr>
            <a:lvl5pPr>
              <a:buNone/>
              <a:defRPr sz="900" b="1"/>
            </a:lvl5pPr>
          </a:lstStyle>
          <a:p>
            <a:pPr lvl="0"/>
            <a:r>
              <a:rPr lang="zh-TW" altLang="en-US" smtClean="0"/>
              <a:t>按一下以編輯母片文字樣式</a:t>
            </a:r>
          </a:p>
        </p:txBody>
      </p:sp>
      <p:sp>
        <p:nvSpPr>
          <p:cNvPr id="4" name="Text Placeholder 3"/>
          <p:cNvSpPr>
            <a:spLocks noGrp="1"/>
          </p:cNvSpPr>
          <p:nvPr>
            <p:ph type="body" sz="half" idx="3"/>
          </p:nvPr>
        </p:nvSpPr>
        <p:spPr>
          <a:xfrm>
            <a:off x="4645029" y="1859765"/>
            <a:ext cx="4041775" cy="654843"/>
          </a:xfrm>
        </p:spPr>
        <p:txBody>
          <a:bodyPr lIns="45720" tIns="0" rIns="45720" bIns="0" anchor="ctr"/>
          <a:lstStyle>
            <a:lvl1pPr marL="0" indent="0">
              <a:buNone/>
              <a:defRPr sz="1350" b="1" cap="none" baseline="0">
                <a:solidFill>
                  <a:schemeClr val="tx2"/>
                </a:solidFill>
                <a:effectLst/>
              </a:defRPr>
            </a:lvl1pPr>
            <a:lvl2pPr>
              <a:buNone/>
              <a:defRPr sz="1125" b="1"/>
            </a:lvl2pPr>
            <a:lvl3pPr>
              <a:buNone/>
              <a:defRPr sz="1013" b="1"/>
            </a:lvl3pPr>
            <a:lvl4pPr>
              <a:buNone/>
              <a:defRPr sz="900" b="1"/>
            </a:lvl4pPr>
            <a:lvl5pPr>
              <a:buNone/>
              <a:defRPr sz="900" b="1"/>
            </a:lvl5pPr>
          </a:lstStyle>
          <a:p>
            <a:pPr lvl="0"/>
            <a:r>
              <a:rPr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1238"/>
            </a:lvl1pPr>
            <a:lvl2pPr>
              <a:defRPr sz="1125"/>
            </a:lvl2pPr>
            <a:lvl3pPr>
              <a:defRPr sz="1013"/>
            </a:lvl3pPr>
            <a:lvl4pPr>
              <a:defRPr sz="900"/>
            </a:lvl4pPr>
            <a:lvl5pPr>
              <a:defRPr sz="9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Content Placeholder 5"/>
          <p:cNvSpPr>
            <a:spLocks noGrp="1"/>
          </p:cNvSpPr>
          <p:nvPr>
            <p:ph sz="quarter" idx="4"/>
          </p:nvPr>
        </p:nvSpPr>
        <p:spPr>
          <a:xfrm>
            <a:off x="4645029" y="2514600"/>
            <a:ext cx="4041775" cy="3845720"/>
          </a:xfrm>
        </p:spPr>
        <p:txBody>
          <a:bodyPr tIns="0"/>
          <a:lstStyle>
            <a:lvl1pPr>
              <a:defRPr sz="1238"/>
            </a:lvl1pPr>
            <a:lvl2pPr>
              <a:defRPr sz="1125"/>
            </a:lvl2pPr>
            <a:lvl3pPr>
              <a:defRPr sz="1013"/>
            </a:lvl3pPr>
            <a:lvl4pPr>
              <a:defRPr sz="900"/>
            </a:lvl4pPr>
            <a:lvl5pPr>
              <a:defRPr sz="9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9"/>
          <p:cNvSpPr>
            <a:spLocks noGrp="1"/>
          </p:cNvSpPr>
          <p:nvPr>
            <p:ph type="dt" sz="half" idx="10"/>
          </p:nvPr>
        </p:nvSpPr>
        <p:spPr/>
        <p:txBody>
          <a:bodyPr/>
          <a:lstStyle>
            <a:lvl1pPr>
              <a:defRPr/>
            </a:lvl1pPr>
          </a:lstStyle>
          <a:p>
            <a:pPr>
              <a:defRPr/>
            </a:pPr>
            <a:endParaRPr lang="en-US" altLang="zh-TW"/>
          </a:p>
        </p:txBody>
      </p:sp>
      <p:sp>
        <p:nvSpPr>
          <p:cNvPr id="8" name="Footer Placeholder 21"/>
          <p:cNvSpPr>
            <a:spLocks noGrp="1"/>
          </p:cNvSpPr>
          <p:nvPr>
            <p:ph type="ftr" sz="quarter" idx="11"/>
          </p:nvPr>
        </p:nvSpPr>
        <p:spPr/>
        <p:txBody>
          <a:bodyPr/>
          <a:lstStyle>
            <a:lvl1pPr>
              <a:defRPr/>
            </a:lvl1pPr>
          </a:lstStyle>
          <a:p>
            <a:pPr>
              <a:defRPr/>
            </a:pPr>
            <a:endParaRPr lang="en-US" altLang="zh-TW"/>
          </a:p>
        </p:txBody>
      </p:sp>
      <p:sp>
        <p:nvSpPr>
          <p:cNvPr id="9" name="Slide Number Placeholder 17"/>
          <p:cNvSpPr>
            <a:spLocks noGrp="1"/>
          </p:cNvSpPr>
          <p:nvPr>
            <p:ph type="sldNum" sz="quarter" idx="12"/>
          </p:nvPr>
        </p:nvSpPr>
        <p:spPr/>
        <p:txBody>
          <a:bodyPr/>
          <a:lstStyle>
            <a:lvl1pPr>
              <a:defRPr/>
            </a:lvl1pPr>
          </a:lstStyle>
          <a:p>
            <a:pPr>
              <a:defRPr/>
            </a:pPr>
            <a:fld id="{F94FA0ED-289C-47AE-8157-ED9E6252F547}" type="slidenum">
              <a:rPr lang="en-US" altLang="zh-TW"/>
              <a:pPr>
                <a:defRPr/>
              </a:pPr>
              <a:t>‹#›</a:t>
            </a:fld>
            <a:endParaRPr lang="en-US" altLang="zh-TW"/>
          </a:p>
        </p:txBody>
      </p:sp>
    </p:spTree>
    <p:extLst>
      <p:ext uri="{BB962C8B-B14F-4D97-AF65-F5344CB8AC3E}">
        <p14:creationId xmlns:p14="http://schemas.microsoft.com/office/powerpoint/2010/main" val="178134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813"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zh-TW"/>
          </a:p>
        </p:txBody>
      </p:sp>
      <p:sp>
        <p:nvSpPr>
          <p:cNvPr id="4" name="Footer Placeholder 21"/>
          <p:cNvSpPr>
            <a:spLocks noGrp="1"/>
          </p:cNvSpPr>
          <p:nvPr>
            <p:ph type="ftr" sz="quarter" idx="11"/>
          </p:nvPr>
        </p:nvSpPr>
        <p:spPr/>
        <p:txBody>
          <a:bodyPr/>
          <a:lstStyle>
            <a:lvl1pPr>
              <a:defRPr/>
            </a:lvl1pPr>
          </a:lstStyle>
          <a:p>
            <a:pPr>
              <a:defRPr/>
            </a:pPr>
            <a:endParaRPr lang="en-US" altLang="zh-TW"/>
          </a:p>
        </p:txBody>
      </p:sp>
      <p:sp>
        <p:nvSpPr>
          <p:cNvPr id="5" name="Slide Number Placeholder 17"/>
          <p:cNvSpPr>
            <a:spLocks noGrp="1"/>
          </p:cNvSpPr>
          <p:nvPr>
            <p:ph type="sldNum" sz="quarter" idx="12"/>
          </p:nvPr>
        </p:nvSpPr>
        <p:spPr/>
        <p:txBody>
          <a:bodyPr/>
          <a:lstStyle>
            <a:lvl1pPr>
              <a:defRPr/>
            </a:lvl1pPr>
          </a:lstStyle>
          <a:p>
            <a:pPr>
              <a:defRPr/>
            </a:pPr>
            <a:fld id="{1E5C1083-EA8B-4773-BA64-E54248EB56DF}" type="slidenum">
              <a:rPr lang="en-US" altLang="zh-TW"/>
              <a:pPr>
                <a:defRPr/>
              </a:pPr>
              <a:t>‹#›</a:t>
            </a:fld>
            <a:endParaRPr lang="en-US" altLang="zh-TW"/>
          </a:p>
        </p:txBody>
      </p:sp>
    </p:spTree>
    <p:extLst>
      <p:ext uri="{BB962C8B-B14F-4D97-AF65-F5344CB8AC3E}">
        <p14:creationId xmlns:p14="http://schemas.microsoft.com/office/powerpoint/2010/main" val="137092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zh-TW"/>
          </a:p>
        </p:txBody>
      </p:sp>
      <p:sp>
        <p:nvSpPr>
          <p:cNvPr id="3" name="Footer Placeholder 21"/>
          <p:cNvSpPr>
            <a:spLocks noGrp="1"/>
          </p:cNvSpPr>
          <p:nvPr>
            <p:ph type="ftr" sz="quarter" idx="11"/>
          </p:nvPr>
        </p:nvSpPr>
        <p:spPr/>
        <p:txBody>
          <a:bodyPr/>
          <a:lstStyle>
            <a:lvl1pPr>
              <a:defRPr/>
            </a:lvl1pPr>
          </a:lstStyle>
          <a:p>
            <a:pPr>
              <a:defRPr/>
            </a:pPr>
            <a:endParaRPr lang="en-US" altLang="zh-TW"/>
          </a:p>
        </p:txBody>
      </p:sp>
      <p:sp>
        <p:nvSpPr>
          <p:cNvPr id="4" name="Slide Number Placeholder 17"/>
          <p:cNvSpPr>
            <a:spLocks noGrp="1"/>
          </p:cNvSpPr>
          <p:nvPr>
            <p:ph type="sldNum" sz="quarter" idx="12"/>
          </p:nvPr>
        </p:nvSpPr>
        <p:spPr/>
        <p:txBody>
          <a:bodyPr/>
          <a:lstStyle>
            <a:lvl1pPr>
              <a:defRPr/>
            </a:lvl1pPr>
          </a:lstStyle>
          <a:p>
            <a:pPr>
              <a:defRPr/>
            </a:pPr>
            <a:fld id="{A0153189-10AC-4660-BD22-F52803D96DCC}" type="slidenum">
              <a:rPr lang="en-US" altLang="zh-TW"/>
              <a:pPr>
                <a:defRPr/>
              </a:pPr>
              <a:t>‹#›</a:t>
            </a:fld>
            <a:endParaRPr lang="en-US" altLang="zh-TW"/>
          </a:p>
        </p:txBody>
      </p:sp>
    </p:spTree>
    <p:extLst>
      <p:ext uri="{BB962C8B-B14F-4D97-AF65-F5344CB8AC3E}">
        <p14:creationId xmlns:p14="http://schemas.microsoft.com/office/powerpoint/2010/main" val="24395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1463"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788"/>
            </a:lvl1pPr>
            <a:lvl2pPr indent="0" algn="l">
              <a:buNone/>
              <a:defRPr sz="675"/>
            </a:lvl2pPr>
            <a:lvl3pPr indent="0" algn="l">
              <a:buNone/>
              <a:defRPr sz="563"/>
            </a:lvl3pPr>
            <a:lvl4pPr indent="0" algn="l">
              <a:buNone/>
              <a:defRPr sz="506"/>
            </a:lvl4pPr>
            <a:lvl5pPr indent="0" algn="l">
              <a:buNone/>
              <a:defRPr sz="506"/>
            </a:lvl5pPr>
          </a:lstStyle>
          <a:p>
            <a:pPr lvl="0"/>
            <a:r>
              <a:rPr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1575"/>
            </a:lvl1pPr>
            <a:lvl2pPr>
              <a:defRPr sz="1463"/>
            </a:lvl2pPr>
            <a:lvl3pPr>
              <a:defRPr sz="1350"/>
            </a:lvl3pPr>
            <a:lvl4pPr>
              <a:defRPr sz="1125"/>
            </a:lvl4pPr>
            <a:lvl5pPr>
              <a:defRPr sz="1013"/>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zh-TW"/>
          </a:p>
        </p:txBody>
      </p:sp>
      <p:sp>
        <p:nvSpPr>
          <p:cNvPr id="6" name="Footer Placeholder 21"/>
          <p:cNvSpPr>
            <a:spLocks noGrp="1"/>
          </p:cNvSpPr>
          <p:nvPr>
            <p:ph type="ftr" sz="quarter" idx="11"/>
          </p:nvPr>
        </p:nvSpPr>
        <p:spPr/>
        <p:txBody>
          <a:bodyPr/>
          <a:lstStyle>
            <a:lvl1pPr>
              <a:defRPr/>
            </a:lvl1pPr>
          </a:lstStyle>
          <a:p>
            <a:pPr>
              <a:defRPr/>
            </a:pPr>
            <a:endParaRPr lang="en-US" altLang="zh-TW"/>
          </a:p>
        </p:txBody>
      </p:sp>
      <p:sp>
        <p:nvSpPr>
          <p:cNvPr id="7" name="Slide Number Placeholder 17"/>
          <p:cNvSpPr>
            <a:spLocks noGrp="1"/>
          </p:cNvSpPr>
          <p:nvPr>
            <p:ph type="sldNum" sz="quarter" idx="12"/>
          </p:nvPr>
        </p:nvSpPr>
        <p:spPr/>
        <p:txBody>
          <a:bodyPr/>
          <a:lstStyle>
            <a:lvl1pPr>
              <a:defRPr/>
            </a:lvl1pPr>
          </a:lstStyle>
          <a:p>
            <a:pPr>
              <a:defRPr/>
            </a:pPr>
            <a:fld id="{16478AD1-E175-49E7-82A5-82FAAB41C717}" type="slidenum">
              <a:rPr lang="en-US" altLang="zh-TW"/>
              <a:pPr>
                <a:defRPr/>
              </a:pPr>
              <a:t>‹#›</a:t>
            </a:fld>
            <a:endParaRPr lang="en-US" altLang="zh-TW"/>
          </a:p>
        </p:txBody>
      </p:sp>
    </p:spTree>
    <p:extLst>
      <p:ext uri="{BB962C8B-B14F-4D97-AF65-F5344CB8AC3E}">
        <p14:creationId xmlns:p14="http://schemas.microsoft.com/office/powerpoint/2010/main" val="254392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013">
              <a:solidFill>
                <a:prstClr val="white"/>
              </a:solidFill>
            </a:endParaRPr>
          </a:p>
        </p:txBody>
      </p:sp>
      <p:sp>
        <p:nvSpPr>
          <p:cNvPr id="6" name="Right Triangle 11"/>
          <p:cNvSpPr/>
          <p:nvPr/>
        </p:nvSpPr>
        <p:spPr>
          <a:xfrm rot="420000" flipV="1">
            <a:off x="8004179" y="5359408"/>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defRPr/>
            </a:pPr>
            <a:endParaRPr lang="en-US" altLang="zh-TW" sz="1013" smtClean="0">
              <a:solidFill>
                <a:srgbClr val="FFFFFF"/>
              </a:solidFill>
              <a:latin typeface="Constantia" pitchFamily="18" charset="0"/>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013">
              <a:solidFill>
                <a:prstClr val="black"/>
              </a:solidFill>
              <a:ea typeface="新細明體" pitchFamily="18" charset="-120"/>
            </a:endParaRPr>
          </a:p>
        </p:txBody>
      </p:sp>
      <p:sp>
        <p:nvSpPr>
          <p:cNvPr id="8" name="Freeform 10"/>
          <p:cNvSpPr>
            <a:spLocks/>
          </p:cNvSpPr>
          <p:nvPr/>
        </p:nvSpPr>
        <p:spPr bwMode="auto">
          <a:xfrm flipV="1">
            <a:off x="4381500" y="621983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013">
              <a:solidFill>
                <a:prstClr val="black"/>
              </a:solidFill>
              <a:ea typeface="新細明體" pitchFamily="18" charset="-120"/>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1125" b="1">
                <a:solidFill>
                  <a:schemeClr val="tx2"/>
                </a:solidFill>
              </a:defRPr>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141"/>
              </a:spcBef>
              <a:buFontTx/>
              <a:buNone/>
              <a:defRPr sz="731"/>
            </a:lvl1pPr>
            <a:lvl2pPr>
              <a:defRPr sz="675"/>
            </a:lvl2pPr>
            <a:lvl3pPr>
              <a:defRPr sz="563"/>
            </a:lvl3pPr>
            <a:lvl4pPr>
              <a:defRPr sz="506"/>
            </a:lvl4pPr>
            <a:lvl5pPr>
              <a:defRPr sz="506"/>
            </a:lvl5pPr>
          </a:lstStyle>
          <a:p>
            <a:pPr lvl="0"/>
            <a:r>
              <a:rPr lang="zh-TW" altLang="en-US" smtClean="0"/>
              <a:t>按一下以編輯母片文字樣式</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1800"/>
            </a:lvl1pPr>
          </a:lstStyle>
          <a:p>
            <a:pPr lvl="0"/>
            <a:r>
              <a:rPr lang="zh-TW" altLang="en-US" noProof="0" smtClean="0"/>
              <a:t>按一下圖示以新增圖片</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ltLang="zh-TW"/>
          </a:p>
        </p:txBody>
      </p:sp>
      <p:sp>
        <p:nvSpPr>
          <p:cNvPr id="10" name="Footer Placeholder 5"/>
          <p:cNvSpPr>
            <a:spLocks noGrp="1"/>
          </p:cNvSpPr>
          <p:nvPr>
            <p:ph type="ftr" sz="quarter" idx="11"/>
          </p:nvPr>
        </p:nvSpPr>
        <p:spPr/>
        <p:txBody>
          <a:bodyPr/>
          <a:lstStyle>
            <a:lvl1pPr>
              <a:defRPr/>
            </a:lvl1pPr>
          </a:lstStyle>
          <a:p>
            <a:pPr>
              <a:defRPr/>
            </a:pPr>
            <a:endParaRPr lang="en-US" altLang="zh-TW"/>
          </a:p>
        </p:txBody>
      </p:sp>
      <p:sp>
        <p:nvSpPr>
          <p:cNvPr id="11" name="Slide Number Placeholder 6"/>
          <p:cNvSpPr>
            <a:spLocks noGrp="1"/>
          </p:cNvSpPr>
          <p:nvPr>
            <p:ph type="sldNum" sz="quarter" idx="12"/>
          </p:nvPr>
        </p:nvSpPr>
        <p:spPr>
          <a:xfrm>
            <a:off x="8077200" y="6356358"/>
            <a:ext cx="609600" cy="365125"/>
          </a:xfrm>
        </p:spPr>
        <p:txBody>
          <a:bodyPr/>
          <a:lstStyle>
            <a:lvl1pPr>
              <a:defRPr/>
            </a:lvl1pPr>
          </a:lstStyle>
          <a:p>
            <a:pPr>
              <a:defRPr/>
            </a:pPr>
            <a:fld id="{F05C5956-78CD-43BF-9F17-5F3E0FB2C0CB}" type="slidenum">
              <a:rPr lang="en-US" altLang="zh-TW"/>
              <a:pPr>
                <a:defRPr/>
              </a:pPr>
              <a:t>‹#›</a:t>
            </a:fld>
            <a:endParaRPr lang="en-US" altLang="zh-TW"/>
          </a:p>
        </p:txBody>
      </p:sp>
    </p:spTree>
    <p:extLst>
      <p:ext uri="{BB962C8B-B14F-4D97-AF65-F5344CB8AC3E}">
        <p14:creationId xmlns:p14="http://schemas.microsoft.com/office/powerpoint/2010/main" val="395881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013">
              <a:solidFill>
                <a:prstClr val="black"/>
              </a:solidFill>
              <a:ea typeface="新細明體" pitchFamily="18" charset="-12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013">
              <a:solidFill>
                <a:prstClr val="black"/>
              </a:solidFill>
              <a:ea typeface="新細明體" pitchFamily="18" charset="-12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p>
        </p:txBody>
      </p:sp>
      <p:sp>
        <p:nvSpPr>
          <p:cNvPr id="1029" name="Text Placeholder 29"/>
          <p:cNvSpPr>
            <a:spLocks noGrp="1"/>
          </p:cNvSpPr>
          <p:nvPr>
            <p:ph type="body" idx="1"/>
          </p:nvPr>
        </p:nvSpPr>
        <p:spPr bwMode="auto">
          <a:xfrm>
            <a:off x="457200" y="1935166"/>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9"/>
          <p:cNvSpPr>
            <a:spLocks noGrp="1"/>
          </p:cNvSpPr>
          <p:nvPr>
            <p:ph type="dt" sz="half" idx="2"/>
          </p:nvPr>
        </p:nvSpPr>
        <p:spPr>
          <a:xfrm>
            <a:off x="457200" y="6356358"/>
            <a:ext cx="2133600" cy="365125"/>
          </a:xfrm>
          <a:prstGeom prst="rect">
            <a:avLst/>
          </a:prstGeom>
        </p:spPr>
        <p:txBody>
          <a:bodyPr vert="horz" lIns="0" tIns="0" rIns="0" bIns="0" anchor="b"/>
          <a:lstStyle>
            <a:lvl1pPr algn="l" eaLnBrk="1" latinLnBrk="0" hangingPunct="1">
              <a:defRPr kumimoji="0" sz="675">
                <a:solidFill>
                  <a:srgbClr val="04617B">
                    <a:shade val="90000"/>
                  </a:srgbClr>
                </a:solidFill>
              </a:defRPr>
            </a:lvl1pPr>
          </a:lstStyle>
          <a:p>
            <a:pPr fontAlgn="base">
              <a:spcBef>
                <a:spcPct val="0"/>
              </a:spcBef>
              <a:spcAft>
                <a:spcPct val="0"/>
              </a:spcAft>
              <a:defRPr/>
            </a:pPr>
            <a:endParaRPr lang="en-US" altLang="zh-TW">
              <a:latin typeface="Arial" panose="020B0604020202020204" pitchFamily="34" charset="0"/>
            </a:endParaRPr>
          </a:p>
        </p:txBody>
      </p:sp>
      <p:sp>
        <p:nvSpPr>
          <p:cNvPr id="22" name="Footer Placeholder 21"/>
          <p:cNvSpPr>
            <a:spLocks noGrp="1"/>
          </p:cNvSpPr>
          <p:nvPr>
            <p:ph type="ftr" sz="quarter" idx="3"/>
          </p:nvPr>
        </p:nvSpPr>
        <p:spPr>
          <a:xfrm>
            <a:off x="2667000" y="6356358"/>
            <a:ext cx="3352800" cy="365125"/>
          </a:xfrm>
          <a:prstGeom prst="rect">
            <a:avLst/>
          </a:prstGeom>
        </p:spPr>
        <p:txBody>
          <a:bodyPr vert="horz" lIns="0" tIns="0" rIns="0" bIns="0" anchor="b"/>
          <a:lstStyle>
            <a:lvl1pPr algn="l" eaLnBrk="1" latinLnBrk="0" hangingPunct="1">
              <a:defRPr kumimoji="0" sz="675">
                <a:solidFill>
                  <a:srgbClr val="04617B">
                    <a:shade val="90000"/>
                  </a:srgbClr>
                </a:solidFill>
              </a:defRPr>
            </a:lvl1pPr>
          </a:lstStyle>
          <a:p>
            <a:pPr fontAlgn="base">
              <a:spcBef>
                <a:spcPct val="0"/>
              </a:spcBef>
              <a:spcAft>
                <a:spcPct val="0"/>
              </a:spcAft>
              <a:defRPr/>
            </a:pPr>
            <a:endParaRPr lang="en-US" altLang="zh-TW">
              <a:latin typeface="Arial" panose="020B0604020202020204" pitchFamily="34" charset="0"/>
            </a:endParaRPr>
          </a:p>
        </p:txBody>
      </p:sp>
      <p:sp>
        <p:nvSpPr>
          <p:cNvPr id="18" name="Slide Number Placeholder 17"/>
          <p:cNvSpPr>
            <a:spLocks noGrp="1"/>
          </p:cNvSpPr>
          <p:nvPr>
            <p:ph type="sldNum" sz="quarter" idx="4"/>
          </p:nvPr>
        </p:nvSpPr>
        <p:spPr>
          <a:xfrm>
            <a:off x="7924800" y="635635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675">
                <a:solidFill>
                  <a:srgbClr val="045C75"/>
                </a:solidFill>
              </a:defRPr>
            </a:lvl1pPr>
          </a:lstStyle>
          <a:p>
            <a:pPr fontAlgn="base">
              <a:spcBef>
                <a:spcPct val="0"/>
              </a:spcBef>
              <a:spcAft>
                <a:spcPct val="0"/>
              </a:spcAft>
              <a:defRPr/>
            </a:pPr>
            <a:fld id="{2DED0709-CFEA-4867-8F34-4343CFDB6067}" type="slidenum">
              <a:rPr lang="en-US" altLang="zh-TW">
                <a:latin typeface="Arial" panose="020B0604020202020204" pitchFamily="34" charset="0"/>
              </a:rPr>
              <a:pPr fontAlgn="base">
                <a:spcBef>
                  <a:spcPct val="0"/>
                </a:spcBef>
                <a:spcAft>
                  <a:spcPct val="0"/>
                </a:spcAft>
                <a:defRPr/>
              </a:pPr>
              <a:t>‹#›</a:t>
            </a:fld>
            <a:endParaRPr lang="en-US" altLang="zh-TW">
              <a:latin typeface="Arial" panose="020B0604020202020204" pitchFamily="34" charset="0"/>
            </a:endParaRPr>
          </a:p>
        </p:txBody>
      </p:sp>
      <p:grpSp>
        <p:nvGrpSpPr>
          <p:cNvPr id="1033"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1013">
                <a:solidFill>
                  <a:prstClr val="black"/>
                </a:solidFill>
                <a:latin typeface="Arial" panose="020B0604020202020204" pitchFamily="34" charset="0"/>
                <a:ea typeface="新細明體" pitchFamily="18" charset="-12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1013">
                <a:solidFill>
                  <a:prstClr val="black"/>
                </a:solidFill>
                <a:latin typeface="Arial" panose="020B0604020202020204" pitchFamily="34" charset="0"/>
                <a:ea typeface="新細明體" pitchFamily="18" charset="-120"/>
              </a:endParaRPr>
            </a:p>
          </p:txBody>
        </p:sp>
      </p:grpSp>
    </p:spTree>
    <p:extLst>
      <p:ext uri="{BB962C8B-B14F-4D97-AF65-F5344CB8AC3E}">
        <p14:creationId xmlns:p14="http://schemas.microsoft.com/office/powerpoint/2010/main" val="1740823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813" kern="1200">
          <a:solidFill>
            <a:schemeClr val="tx2"/>
          </a:solidFill>
          <a:latin typeface="+mj-lt"/>
          <a:ea typeface="+mj-ea"/>
          <a:cs typeface="+mj-cs"/>
        </a:defRPr>
      </a:lvl1pPr>
      <a:lvl2pPr algn="l" rtl="0" eaLnBrk="0" fontAlgn="base" hangingPunct="0">
        <a:spcBef>
          <a:spcPct val="0"/>
        </a:spcBef>
        <a:spcAft>
          <a:spcPct val="0"/>
        </a:spcAft>
        <a:defRPr sz="2813">
          <a:solidFill>
            <a:schemeClr val="tx2"/>
          </a:solidFill>
          <a:latin typeface="Calibri" pitchFamily="34" charset="0"/>
        </a:defRPr>
      </a:lvl2pPr>
      <a:lvl3pPr algn="l" rtl="0" eaLnBrk="0" fontAlgn="base" hangingPunct="0">
        <a:spcBef>
          <a:spcPct val="0"/>
        </a:spcBef>
        <a:spcAft>
          <a:spcPct val="0"/>
        </a:spcAft>
        <a:defRPr sz="2813">
          <a:solidFill>
            <a:schemeClr val="tx2"/>
          </a:solidFill>
          <a:latin typeface="Calibri" pitchFamily="34" charset="0"/>
        </a:defRPr>
      </a:lvl3pPr>
      <a:lvl4pPr algn="l" rtl="0" eaLnBrk="0" fontAlgn="base" hangingPunct="0">
        <a:spcBef>
          <a:spcPct val="0"/>
        </a:spcBef>
        <a:spcAft>
          <a:spcPct val="0"/>
        </a:spcAft>
        <a:defRPr sz="2813">
          <a:solidFill>
            <a:schemeClr val="tx2"/>
          </a:solidFill>
          <a:latin typeface="Calibri" pitchFamily="34" charset="0"/>
        </a:defRPr>
      </a:lvl4pPr>
      <a:lvl5pPr algn="l" rtl="0" eaLnBrk="0" fontAlgn="base" hangingPunct="0">
        <a:spcBef>
          <a:spcPct val="0"/>
        </a:spcBef>
        <a:spcAft>
          <a:spcPct val="0"/>
        </a:spcAft>
        <a:defRPr sz="2813">
          <a:solidFill>
            <a:schemeClr val="tx2"/>
          </a:solidFill>
          <a:latin typeface="Calibri" pitchFamily="34" charset="0"/>
        </a:defRPr>
      </a:lvl5pPr>
      <a:lvl6pPr marL="257175" algn="l" rtl="0" fontAlgn="base">
        <a:spcBef>
          <a:spcPct val="0"/>
        </a:spcBef>
        <a:spcAft>
          <a:spcPct val="0"/>
        </a:spcAft>
        <a:defRPr sz="2813">
          <a:solidFill>
            <a:schemeClr val="tx2"/>
          </a:solidFill>
          <a:latin typeface="Calibri" pitchFamily="34" charset="0"/>
        </a:defRPr>
      </a:lvl6pPr>
      <a:lvl7pPr marL="514350" algn="l" rtl="0" fontAlgn="base">
        <a:spcBef>
          <a:spcPct val="0"/>
        </a:spcBef>
        <a:spcAft>
          <a:spcPct val="0"/>
        </a:spcAft>
        <a:defRPr sz="2813">
          <a:solidFill>
            <a:schemeClr val="tx2"/>
          </a:solidFill>
          <a:latin typeface="Calibri" pitchFamily="34" charset="0"/>
        </a:defRPr>
      </a:lvl7pPr>
      <a:lvl8pPr marL="771525" algn="l" rtl="0" fontAlgn="base">
        <a:spcBef>
          <a:spcPct val="0"/>
        </a:spcBef>
        <a:spcAft>
          <a:spcPct val="0"/>
        </a:spcAft>
        <a:defRPr sz="2813">
          <a:solidFill>
            <a:schemeClr val="tx2"/>
          </a:solidFill>
          <a:latin typeface="Calibri" pitchFamily="34" charset="0"/>
        </a:defRPr>
      </a:lvl8pPr>
      <a:lvl9pPr marL="1028700" algn="l" rtl="0" fontAlgn="base">
        <a:spcBef>
          <a:spcPct val="0"/>
        </a:spcBef>
        <a:spcAft>
          <a:spcPct val="0"/>
        </a:spcAft>
        <a:defRPr sz="2813">
          <a:solidFill>
            <a:schemeClr val="tx2"/>
          </a:solidFill>
          <a:latin typeface="Calibri" pitchFamily="34" charset="0"/>
        </a:defRPr>
      </a:lvl9pPr>
    </p:titleStyle>
    <p:bodyStyle>
      <a:lvl1pPr marL="153591" indent="-153591" algn="l" rtl="0" eaLnBrk="0" fontAlgn="base" hangingPunct="0">
        <a:spcBef>
          <a:spcPct val="20000"/>
        </a:spcBef>
        <a:spcAft>
          <a:spcPct val="0"/>
        </a:spcAft>
        <a:buClr>
          <a:srgbClr val="0BD0D9"/>
        </a:buClr>
        <a:buSzPct val="95000"/>
        <a:buFont typeface="Wingdings 2" panose="05020102010507070707" pitchFamily="18" charset="2"/>
        <a:buChar char=""/>
        <a:defRPr sz="1463" kern="1200">
          <a:solidFill>
            <a:schemeClr val="tx1"/>
          </a:solidFill>
          <a:latin typeface="+mn-lt"/>
          <a:ea typeface="+mn-ea"/>
          <a:cs typeface="+mn-cs"/>
        </a:defRPr>
      </a:lvl1pPr>
      <a:lvl2pPr marL="359867" indent="-138410" algn="l" rtl="0" eaLnBrk="0" fontAlgn="base" hangingPunct="0">
        <a:spcBef>
          <a:spcPct val="20000"/>
        </a:spcBef>
        <a:spcAft>
          <a:spcPct val="0"/>
        </a:spcAft>
        <a:buClr>
          <a:schemeClr val="accent1"/>
        </a:buClr>
        <a:buSzPct val="85000"/>
        <a:buFont typeface="Wingdings 2" panose="05020102010507070707" pitchFamily="18" charset="2"/>
        <a:buChar char=""/>
        <a:defRPr sz="1350" kern="1200">
          <a:solidFill>
            <a:schemeClr val="tx1"/>
          </a:solidFill>
          <a:latin typeface="+mn-lt"/>
          <a:ea typeface="+mn-ea"/>
          <a:cs typeface="+mn-cs"/>
        </a:defRPr>
      </a:lvl2pPr>
      <a:lvl3pPr marL="514350" indent="-138410" algn="l" rtl="0" eaLnBrk="0" fontAlgn="base" hangingPunct="0">
        <a:spcBef>
          <a:spcPct val="20000"/>
        </a:spcBef>
        <a:spcAft>
          <a:spcPct val="0"/>
        </a:spcAft>
        <a:buClr>
          <a:schemeClr val="accent2"/>
        </a:buClr>
        <a:buSzPct val="70000"/>
        <a:buFont typeface="Wingdings 2" panose="05020102010507070707" pitchFamily="18" charset="2"/>
        <a:buChar char=""/>
        <a:defRPr sz="1181" kern="1200">
          <a:solidFill>
            <a:schemeClr val="tx1"/>
          </a:solidFill>
          <a:latin typeface="+mn-lt"/>
          <a:ea typeface="+mn-ea"/>
          <a:cs typeface="+mn-cs"/>
        </a:defRPr>
      </a:lvl3pPr>
      <a:lvl4pPr marL="667941" indent="-117872" algn="l" rtl="0" eaLnBrk="0" fontAlgn="base" hangingPunct="0">
        <a:spcBef>
          <a:spcPct val="20000"/>
        </a:spcBef>
        <a:spcAft>
          <a:spcPct val="0"/>
        </a:spcAft>
        <a:buClr>
          <a:srgbClr val="0BD0D9"/>
        </a:buClr>
        <a:buSzPct val="65000"/>
        <a:buFont typeface="Wingdings 2" panose="05020102010507070707" pitchFamily="18" charset="2"/>
        <a:buChar char=""/>
        <a:defRPr sz="1125" kern="1200">
          <a:solidFill>
            <a:schemeClr val="tx1"/>
          </a:solidFill>
          <a:latin typeface="+mn-lt"/>
          <a:ea typeface="+mn-ea"/>
          <a:cs typeface="+mn-cs"/>
        </a:defRPr>
      </a:lvl4pPr>
      <a:lvl5pPr marL="822425" indent="-117872" algn="l" rtl="0" eaLnBrk="0" fontAlgn="base" hangingPunct="0">
        <a:spcBef>
          <a:spcPct val="20000"/>
        </a:spcBef>
        <a:spcAft>
          <a:spcPct val="0"/>
        </a:spcAft>
        <a:buClr>
          <a:srgbClr val="10CF9B"/>
        </a:buClr>
        <a:buSzPct val="65000"/>
        <a:buFont typeface="Wingdings 2" panose="05020102010507070707" pitchFamily="18" charset="2"/>
        <a:buChar char=""/>
        <a:defRPr sz="1125" kern="1200">
          <a:solidFill>
            <a:schemeClr val="tx1"/>
          </a:solidFill>
          <a:latin typeface="+mn-lt"/>
          <a:ea typeface="+mn-ea"/>
          <a:cs typeface="+mn-cs"/>
        </a:defRPr>
      </a:lvl5pPr>
      <a:lvl6pPr marL="977265" indent="-118301"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35" indent="-102870"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40" indent="-102870"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45" indent="-102870"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Calibri"/>
                <a:ea typeface="新細明體" pitchFamily="18" charset="-120"/>
                <a:cs typeface="Arial" charset="0"/>
              </a:defRPr>
            </a:lvl1pPr>
          </a:lstStyle>
          <a:p>
            <a:pPr>
              <a:defRPr/>
            </a:pPr>
            <a:fld id="{D98B25A8-096D-44D2-9D52-313BAA468C01}" type="datetime1">
              <a:rPr lang="en-US"/>
              <a:pPr>
                <a:defRPr/>
              </a:pPr>
              <a:t>02/07/2018</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675">
                <a:solidFill>
                  <a:prstClr val="black">
                    <a:tint val="75000"/>
                  </a:prstClr>
                </a:solidFill>
                <a:latin typeface="Calibri"/>
                <a:ea typeface="新細明體" pitchFamily="18" charset="-12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675">
                <a:solidFill>
                  <a:srgbClr val="898989"/>
                </a:solidFill>
                <a:latin typeface="Calibri" panose="020F0502020204030204" pitchFamily="34" charset="0"/>
                <a:cs typeface="Arial" panose="020B0604020202020204" pitchFamily="34" charset="0"/>
              </a:defRPr>
            </a:lvl1pPr>
          </a:lstStyle>
          <a:p>
            <a:pPr fontAlgn="base">
              <a:spcBef>
                <a:spcPct val="0"/>
              </a:spcBef>
              <a:spcAft>
                <a:spcPct val="0"/>
              </a:spcAft>
              <a:defRPr/>
            </a:pPr>
            <a:fld id="{A0BF2A41-97C2-4406-8128-E6D0BB81B4E1}" type="slidenum">
              <a:rPr lang="en-US" altLang="zh-TW"/>
              <a:pPr fontAlgn="base">
                <a:spcBef>
                  <a:spcPct val="0"/>
                </a:spcBef>
                <a:spcAft>
                  <a:spcPct val="0"/>
                </a:spcAft>
                <a:defRPr/>
              </a:pPr>
              <a:t>‹#›</a:t>
            </a:fld>
            <a:endParaRPr lang="en-US" altLang="zh-TW"/>
          </a:p>
        </p:txBody>
      </p:sp>
    </p:spTree>
    <p:extLst>
      <p:ext uri="{BB962C8B-B14F-4D97-AF65-F5344CB8AC3E}">
        <p14:creationId xmlns:p14="http://schemas.microsoft.com/office/powerpoint/2010/main" val="4200597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2475">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2475">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2475">
          <a:solidFill>
            <a:schemeClr val="tx1"/>
          </a:solidFill>
          <a:latin typeface="Calibri" pitchFamily="34" charset="0"/>
          <a:ea typeface="新細明體" pitchFamily="18" charset="-12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842057" y="177919"/>
            <a:ext cx="6536266" cy="276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2400" b="1" dirty="0">
                <a:latin typeface="Verdana" panose="020B0604030504040204" pitchFamily="34" charset="0"/>
                <a:ea typeface="Verdana" panose="020B0604030504040204" pitchFamily="34" charset="0"/>
                <a:cs typeface="Verdana" panose="020B0604030504040204" pitchFamily="34" charset="0"/>
              </a:rPr>
              <a:t>A Campus of Gender </a:t>
            </a:r>
            <a:r>
              <a:rPr lang="en-US" altLang="zh-TW" sz="2400" b="1" dirty="0" smtClean="0">
                <a:latin typeface="Verdana" panose="020B0604030504040204" pitchFamily="34" charset="0"/>
                <a:ea typeface="Verdana" panose="020B0604030504040204" pitchFamily="34" charset="0"/>
                <a:cs typeface="Verdana" panose="020B0604030504040204" pitchFamily="34" charset="0"/>
              </a:rPr>
              <a:t>Equity</a:t>
            </a:r>
          </a:p>
          <a:p>
            <a:pPr algn="ctr">
              <a:spcBef>
                <a:spcPct val="50000"/>
              </a:spcBef>
            </a:pPr>
            <a:r>
              <a:rPr lang="zh-TW" altLang="en-US" sz="3200" b="1" dirty="0" smtClean="0">
                <a:latin typeface="Verdana" panose="020B0604030504040204" pitchFamily="34" charset="0"/>
                <a:ea typeface="Verdana" panose="020B0604030504040204" pitchFamily="34" charset="0"/>
                <a:cs typeface="Verdana" panose="020B0604030504040204" pitchFamily="34" charset="0"/>
              </a:rPr>
              <a:t>性別平等的校園</a:t>
            </a:r>
            <a:endParaRPr lang="en-US" altLang="zh-TW" sz="3200" b="1" dirty="0" smtClean="0">
              <a:latin typeface="Verdana" panose="020B0604030504040204" pitchFamily="34" charset="0"/>
              <a:ea typeface="Verdana" panose="020B0604030504040204" pitchFamily="34" charset="0"/>
              <a:cs typeface="Verdana" panose="020B0604030504040204" pitchFamily="34" charset="0"/>
            </a:endParaRPr>
          </a:p>
          <a:p>
            <a:pPr algn="ctr">
              <a:spcBef>
                <a:spcPct val="50000"/>
              </a:spcBef>
            </a:pPr>
            <a:endParaRPr lang="en-US" altLang="zh-TW" sz="1600" b="1" dirty="0">
              <a:latin typeface="Verdana" panose="020B0604030504040204" pitchFamily="34" charset="0"/>
              <a:ea typeface="Verdana" panose="020B0604030504040204" pitchFamily="34" charset="0"/>
              <a:cs typeface="Verdana" panose="020B0604030504040204" pitchFamily="34" charset="0"/>
            </a:endParaRPr>
          </a:p>
          <a:p>
            <a:pPr algn="r">
              <a:spcBef>
                <a:spcPct val="50000"/>
              </a:spcBef>
            </a:pPr>
            <a:r>
              <a:rPr lang="en-US" altLang="zh-TW" sz="2800" b="1" dirty="0">
                <a:latin typeface="STLiti" panose="02010800040101010101" pitchFamily="2" charset="-122"/>
                <a:ea typeface="STLiti" panose="02010800040101010101" pitchFamily="2" charset="-122"/>
              </a:rPr>
              <a:t>Prof. </a:t>
            </a:r>
            <a:r>
              <a:rPr lang="en-US" altLang="zh-TW" sz="2800" b="1" dirty="0" smtClean="0">
                <a:latin typeface="STLiti" panose="02010800040101010101" pitchFamily="2" charset="-122"/>
                <a:ea typeface="STLiti" panose="02010800040101010101" pitchFamily="2" charset="-122"/>
              </a:rPr>
              <a:t>Greta </a:t>
            </a:r>
            <a:r>
              <a:rPr lang="en-US" altLang="zh-TW" sz="2800" b="1" dirty="0" err="1" smtClean="0">
                <a:latin typeface="STLiti" panose="02010800040101010101" pitchFamily="2" charset="-122"/>
                <a:ea typeface="STLiti" panose="02010800040101010101" pitchFamily="2" charset="-122"/>
              </a:rPr>
              <a:t>Mok</a:t>
            </a:r>
            <a:r>
              <a:rPr lang="en-US" altLang="zh-TW" sz="2800" b="1" dirty="0" smtClean="0">
                <a:latin typeface="STLiti" panose="02010800040101010101" pitchFamily="2" charset="-122"/>
                <a:ea typeface="STLiti" panose="02010800040101010101" pitchFamily="2" charset="-122"/>
              </a:rPr>
              <a:t>  (</a:t>
            </a:r>
            <a:r>
              <a:rPr lang="zh-TW" altLang="en-US" sz="2800" b="1" dirty="0">
                <a:latin typeface="DFKai-SB" panose="03000509000000000000" pitchFamily="65" charset="-120"/>
                <a:ea typeface="DFKai-SB" panose="03000509000000000000" pitchFamily="65" charset="-120"/>
                <a:cs typeface="Verdana" panose="020B0604030504040204" pitchFamily="34" charset="0"/>
              </a:rPr>
              <a:t>莫昇萍教授</a:t>
            </a:r>
            <a:r>
              <a:rPr lang="en-US" altLang="zh-TW" sz="2800" b="1" dirty="0" smtClean="0">
                <a:latin typeface="STLiti" panose="02010800040101010101" pitchFamily="2" charset="-122"/>
                <a:ea typeface="STLiti" panose="02010800040101010101" pitchFamily="2" charset="-122"/>
              </a:rPr>
              <a:t>)</a:t>
            </a:r>
            <a:r>
              <a:rPr kumimoji="1" lang="en-US" altLang="zh-TW" sz="2800" b="1" dirty="0">
                <a:latin typeface="Verdana" panose="020B0604030504040204" pitchFamily="34" charset="0"/>
                <a:sym typeface="Gill Sans"/>
              </a:rPr>
              <a:t/>
            </a:r>
            <a:br>
              <a:rPr kumimoji="1" lang="en-US" altLang="zh-TW" sz="2800" b="1" dirty="0">
                <a:latin typeface="Verdana" panose="020B0604030504040204" pitchFamily="34" charset="0"/>
                <a:sym typeface="Gill Sans"/>
              </a:rPr>
            </a:br>
            <a:r>
              <a:rPr kumimoji="1" lang="en-US" altLang="zh-TW" sz="2000" b="1" dirty="0" smtClean="0">
                <a:latin typeface="Verdana" panose="020B0604030504040204" pitchFamily="34" charset="0"/>
                <a:sym typeface="Gill Sans"/>
              </a:rPr>
              <a:t>Gender Equity Officer (</a:t>
            </a:r>
            <a:r>
              <a:rPr kumimoji="1" lang="zh-TW" altLang="en-US" sz="2000" b="1" dirty="0">
                <a:latin typeface="Verdana" panose="020B0604030504040204" pitchFamily="34" charset="0"/>
                <a:cs typeface="Verdana" panose="020B0604030504040204" pitchFamily="34" charset="0"/>
                <a:sym typeface="Gill Sans"/>
              </a:rPr>
              <a:t>性別平等專員</a:t>
            </a:r>
            <a:r>
              <a:rPr kumimoji="1" lang="en-US" altLang="zh-TW" sz="2000" b="1" dirty="0" smtClean="0">
                <a:latin typeface="Verdana" panose="020B0604030504040204" pitchFamily="34" charset="0"/>
                <a:sym typeface="Gill Sans"/>
              </a:rPr>
              <a:t>)</a:t>
            </a:r>
            <a:r>
              <a:rPr kumimoji="1" lang="en-US" altLang="zh-TW" sz="1575" b="1" dirty="0">
                <a:latin typeface="Verdana" panose="020B0604030504040204" pitchFamily="34" charset="0"/>
                <a:sym typeface="Gill Sans"/>
              </a:rPr>
              <a:t/>
            </a:r>
            <a:br>
              <a:rPr kumimoji="1" lang="en-US" altLang="zh-TW" sz="1575" b="1" dirty="0">
                <a:latin typeface="Verdana" panose="020B0604030504040204" pitchFamily="34" charset="0"/>
                <a:sym typeface="Gill Sans"/>
              </a:rPr>
            </a:br>
            <a:r>
              <a:rPr kumimoji="1" lang="en-US" altLang="zh-TW" sz="1575" b="1" dirty="0">
                <a:latin typeface="Verdana" panose="020B0604030504040204" pitchFamily="34" charset="0"/>
                <a:sym typeface="Gill Sans"/>
              </a:rPr>
              <a:t>  </a:t>
            </a:r>
            <a:endParaRPr kumimoji="1" lang="en-US" altLang="zh-TW" sz="900" b="1" dirty="0">
              <a:latin typeface="Verdana" panose="020B0604030504040204" pitchFamily="34" charset="0"/>
            </a:endParaRPr>
          </a:p>
        </p:txBody>
      </p:sp>
    </p:spTree>
    <p:extLst>
      <p:ext uri="{BB962C8B-B14F-4D97-AF65-F5344CB8AC3E}">
        <p14:creationId xmlns:p14="http://schemas.microsoft.com/office/powerpoint/2010/main" val="231988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349" y="1337894"/>
            <a:ext cx="8229600" cy="2145266"/>
          </a:xfrm>
        </p:spPr>
        <p:txBody>
          <a:bodyPr/>
          <a:lstStyle/>
          <a:p>
            <a: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UM </a:t>
            </a:r>
            <a: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is a place where we learn, work, and grow </a:t>
            </a:r>
            <a: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together, let’s have a campus of gender equity.</a:t>
            </a:r>
            <a:b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r>
            <a:b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lang="zh-TW" altLang="en-US"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澳大是我們共同學習、工作生活及成長的地方，讓我們為維護性別平等的校園而努力。</a:t>
            </a:r>
            <a:endParaRPr lang="en-US" sz="3200" dirty="0"/>
          </a:p>
        </p:txBody>
      </p:sp>
      <p:sp>
        <p:nvSpPr>
          <p:cNvPr id="4" name="Slide Number Placeholder 3"/>
          <p:cNvSpPr>
            <a:spLocks noGrp="1"/>
          </p:cNvSpPr>
          <p:nvPr>
            <p:ph type="sldNum" sz="quarter" idx="12"/>
          </p:nvPr>
        </p:nvSpPr>
        <p:spPr/>
        <p:txBody>
          <a:bodyPr/>
          <a:lstStyle/>
          <a:p>
            <a:pPr>
              <a:defRPr/>
            </a:pPr>
            <a:fld id="{68D482CF-7B59-4CDF-BE18-A77D658D97DC}" type="slidenum">
              <a:rPr lang="en-US" altLang="zh-TW" smtClean="0"/>
              <a:pPr>
                <a:defRPr/>
              </a:pPr>
              <a:t>10</a:t>
            </a:fld>
            <a:endParaRPr lang="en-US" altLang="zh-TW"/>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03" y="4655577"/>
            <a:ext cx="3083441" cy="2065906"/>
          </a:xfrm>
          <a:prstGeom prst="rect">
            <a:avLst/>
          </a:prstGeom>
        </p:spPr>
      </p:pic>
    </p:spTree>
    <p:extLst>
      <p:ext uri="{BB962C8B-B14F-4D97-AF65-F5344CB8AC3E}">
        <p14:creationId xmlns:p14="http://schemas.microsoft.com/office/powerpoint/2010/main" val="429121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83" y="331485"/>
            <a:ext cx="8229600" cy="1143000"/>
          </a:xfrm>
        </p:spPr>
        <p:txBody>
          <a:bodyPr/>
          <a:lstStyle/>
          <a:p>
            <a:pPr>
              <a:defRPr/>
            </a:pPr>
            <a:r>
              <a:rPr lang="en-US" sz="4000" b="1" dirty="0">
                <a:solidFill>
                  <a:schemeClr val="accent1">
                    <a:lumMod val="50000"/>
                  </a:schemeClr>
                </a:solidFill>
              </a:rPr>
              <a:t>Gender </a:t>
            </a:r>
            <a:r>
              <a:rPr lang="en-US" sz="4000" b="1" dirty="0" smtClean="0">
                <a:solidFill>
                  <a:schemeClr val="accent1">
                    <a:lumMod val="50000"/>
                  </a:schemeClr>
                </a:solidFill>
              </a:rPr>
              <a:t>Equity</a:t>
            </a:r>
            <a:r>
              <a:rPr lang="zh-TW" altLang="en-US" sz="4000" b="1" dirty="0" smtClean="0">
                <a:solidFill>
                  <a:schemeClr val="accent1">
                    <a:lumMod val="50000"/>
                  </a:schemeClr>
                </a:solidFill>
              </a:rPr>
              <a:t> 性別平等</a:t>
            </a:r>
            <a:endParaRPr lang="en-US" sz="4000" b="1" dirty="0">
              <a:solidFill>
                <a:schemeClr val="accent1">
                  <a:lumMod val="50000"/>
                </a:schemeClr>
              </a:solidFill>
            </a:endParaRPr>
          </a:p>
        </p:txBody>
      </p:sp>
      <p:sp>
        <p:nvSpPr>
          <p:cNvPr id="3" name="Content Placeholder 2"/>
          <p:cNvSpPr>
            <a:spLocks noGrp="1"/>
          </p:cNvSpPr>
          <p:nvPr>
            <p:ph idx="1"/>
          </p:nvPr>
        </p:nvSpPr>
        <p:spPr>
          <a:xfrm>
            <a:off x="1448853" y="5027034"/>
            <a:ext cx="5759204" cy="2546350"/>
          </a:xfrm>
        </p:spPr>
        <p:txBody>
          <a:bodyPr/>
          <a:lstStyle/>
          <a:p>
            <a:pPr marL="0" indent="0" algn="ctr">
              <a:buNone/>
            </a:pPr>
            <a:r>
              <a:rPr lang="en-US" altLang="zh-TW" sz="3000" b="1" dirty="0" smtClean="0">
                <a:solidFill>
                  <a:srgbClr val="0070C0"/>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A Campus of Gender Equity</a:t>
            </a:r>
          </a:p>
          <a:p>
            <a:pPr marL="0" indent="0" algn="ctr">
              <a:buNone/>
            </a:pPr>
            <a:r>
              <a:rPr lang="zh-TW" altLang="en-US" sz="3000" b="1" dirty="0" smtClean="0">
                <a:solidFill>
                  <a:srgbClr val="0070C0"/>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性別平等的校園</a:t>
            </a:r>
            <a:endParaRPr lang="en-US" altLang="en-US" sz="3000" dirty="0" smtClean="0">
              <a:ea typeface="標楷體" panose="03000509000000000000" pitchFamily="65" charset="-120"/>
              <a:cs typeface="Times New Roman" panose="02020603050405020304" pitchFamily="18" charset="0"/>
            </a:endParaRP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800">
                <a:solidFill>
                  <a:schemeClr val="tx1"/>
                </a:solidFill>
                <a:latin typeface="Calibri" panose="020F0502020204030204" pitchFamily="34" charset="0"/>
              </a:defRPr>
            </a:lvl1pPr>
            <a:lvl2pPr marL="417910" indent="-160735">
              <a:spcBef>
                <a:spcPct val="20000"/>
              </a:spcBef>
              <a:buFont typeface="Arial" panose="020B0604020202020204" pitchFamily="34" charset="0"/>
              <a:buChar char="–"/>
              <a:defRPr sz="1575">
                <a:solidFill>
                  <a:schemeClr val="tx1"/>
                </a:solidFill>
                <a:latin typeface="Calibri" panose="020F0502020204030204" pitchFamily="34" charset="0"/>
              </a:defRPr>
            </a:lvl2pPr>
            <a:lvl3pPr marL="642938" indent="-128588">
              <a:spcBef>
                <a:spcPct val="20000"/>
              </a:spcBef>
              <a:buFont typeface="Arial" panose="020B0604020202020204" pitchFamily="34" charset="0"/>
              <a:buChar char="•"/>
              <a:defRPr sz="1350">
                <a:solidFill>
                  <a:schemeClr val="tx1"/>
                </a:solidFill>
                <a:latin typeface="Calibri" panose="020F0502020204030204" pitchFamily="34" charset="0"/>
              </a:defRPr>
            </a:lvl3pPr>
            <a:lvl4pPr marL="900113" indent="-128588">
              <a:spcBef>
                <a:spcPct val="20000"/>
              </a:spcBef>
              <a:buFont typeface="Arial" panose="020B0604020202020204" pitchFamily="34" charset="0"/>
              <a:buChar char="–"/>
              <a:defRPr sz="1125">
                <a:solidFill>
                  <a:schemeClr val="tx1"/>
                </a:solidFill>
                <a:latin typeface="Calibri" panose="020F0502020204030204" pitchFamily="34" charset="0"/>
              </a:defRPr>
            </a:lvl4pPr>
            <a:lvl5pPr marL="1157288" indent="-128588">
              <a:spcBef>
                <a:spcPct val="20000"/>
              </a:spcBef>
              <a:buFont typeface="Arial" panose="020B0604020202020204" pitchFamily="34" charset="0"/>
              <a:buChar char="»"/>
              <a:defRPr sz="1125">
                <a:solidFill>
                  <a:schemeClr val="tx1"/>
                </a:solidFill>
                <a:latin typeface="Calibri" panose="020F0502020204030204" pitchFamily="34" charset="0"/>
              </a:defRPr>
            </a:lvl5pPr>
            <a:lvl6pPr marL="1414463"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6pPr>
            <a:lvl7pPr marL="1671638"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7pPr>
            <a:lvl8pPr marL="1928813"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8pPr>
            <a:lvl9pPr marL="2185988"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9pPr>
          </a:lstStyle>
          <a:p>
            <a:pPr>
              <a:spcBef>
                <a:spcPct val="0"/>
              </a:spcBef>
              <a:buFontTx/>
              <a:buNone/>
            </a:pPr>
            <a:fld id="{A3C5ED70-32BD-4BF1-B76A-58EC9EB1157D}" type="slidenum">
              <a:rPr lang="en-US" altLang="zh-TW" sz="675">
                <a:solidFill>
                  <a:srgbClr val="898989"/>
                </a:solidFill>
              </a:rPr>
              <a:pPr>
                <a:spcBef>
                  <a:spcPct val="0"/>
                </a:spcBef>
                <a:buFontTx/>
                <a:buNone/>
              </a:pPr>
              <a:t>2</a:t>
            </a:fld>
            <a:endParaRPr lang="en-US" altLang="zh-TW" sz="675">
              <a:solidFill>
                <a:srgbClr val="898989"/>
              </a:solidFill>
            </a:endParaRPr>
          </a:p>
        </p:txBody>
      </p:sp>
      <p:pic>
        <p:nvPicPr>
          <p:cNvPr id="37893" name="Picture 2" descr="http://www.themuslimtimes.org/wp-content/themes/advanced-newspaper/timthumb.php?src=http%3A%2F%2Fwww.themuslimtimes.org%2Fwp-content%2Fuploads%2F2013%2F06%2Fgender-equality.jpg&amp;q=90&amp;w=479&amp;z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46" y="1642857"/>
            <a:ext cx="4396454" cy="329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205518"/>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983" y="0"/>
            <a:ext cx="8229600" cy="1143000"/>
          </a:xfrm>
        </p:spPr>
        <p:txBody>
          <a:bodyPr/>
          <a:lstStyle/>
          <a:p>
            <a:r>
              <a:rPr lang="en-US" b="1" dirty="0">
                <a:solidFill>
                  <a:schemeClr val="tx2"/>
                </a:solidFill>
              </a:rPr>
              <a:t>Gender </a:t>
            </a:r>
            <a:r>
              <a:rPr lang="en-US" b="1" dirty="0" smtClean="0">
                <a:solidFill>
                  <a:schemeClr val="tx2"/>
                </a:solidFill>
              </a:rPr>
              <a:t>Equity </a:t>
            </a:r>
            <a:r>
              <a:rPr lang="zh-TW" altLang="en-US" b="1" dirty="0" smtClean="0">
                <a:solidFill>
                  <a:schemeClr val="tx2"/>
                </a:solidFill>
              </a:rPr>
              <a:t>性別平等</a:t>
            </a:r>
            <a:endParaRPr lang="en-US" dirty="0"/>
          </a:p>
        </p:txBody>
      </p:sp>
      <p:sp>
        <p:nvSpPr>
          <p:cNvPr id="3" name="Content Placeholder 2"/>
          <p:cNvSpPr>
            <a:spLocks noGrp="1"/>
          </p:cNvSpPr>
          <p:nvPr>
            <p:ph idx="1"/>
          </p:nvPr>
        </p:nvSpPr>
        <p:spPr>
          <a:xfrm>
            <a:off x="637953" y="1082551"/>
            <a:ext cx="8229600" cy="4983169"/>
          </a:xfrm>
        </p:spPr>
        <p:txBody>
          <a:bodyPr/>
          <a:lstStyle/>
          <a:p>
            <a:pPr marL="0" indent="0" algn="just">
              <a:buClr>
                <a:srgbClr val="7030A0"/>
              </a:buClr>
              <a:buNone/>
              <a:defRPr/>
            </a:pPr>
            <a:r>
              <a:rPr lang="en-US" dirty="0"/>
              <a:t>It is essential that all the University members respect one another and the University strives to maintain an academic and work environment that is free from sexual harassment and sexual bullying</a:t>
            </a:r>
            <a:r>
              <a:rPr lang="en-US" dirty="0" smtClean="0"/>
              <a:t>.</a:t>
            </a:r>
          </a:p>
          <a:p>
            <a:pPr marL="0" indent="0" algn="just">
              <a:buClr>
                <a:srgbClr val="7030A0"/>
              </a:buClr>
              <a:buNone/>
              <a:defRPr/>
            </a:pPr>
            <a:r>
              <a:rPr lang="en-US" dirty="0" smtClean="0"/>
              <a:t> </a:t>
            </a:r>
          </a:p>
          <a:p>
            <a:pPr marL="0" indent="0" algn="just">
              <a:buClr>
                <a:srgbClr val="7030A0"/>
              </a:buClr>
              <a:buNone/>
              <a:defRPr/>
            </a:pPr>
            <a:r>
              <a:rPr lang="en-US" dirty="0" smtClean="0"/>
              <a:t>The </a:t>
            </a:r>
            <a:r>
              <a:rPr lang="en-US" dirty="0"/>
              <a:t>University has </a:t>
            </a:r>
            <a:r>
              <a:rPr lang="en-US" u="sng" dirty="0">
                <a:solidFill>
                  <a:schemeClr val="accent6">
                    <a:lumMod val="50000"/>
                  </a:schemeClr>
                </a:solidFill>
                <a:effectLst>
                  <a:outerShdw blurRad="38100" dist="38100" dir="2700000" algn="tl">
                    <a:srgbClr val="000000">
                      <a:alpha val="43137"/>
                    </a:srgbClr>
                  </a:outerShdw>
                </a:effectLst>
              </a:rPr>
              <a:t>zero tolerance</a:t>
            </a:r>
            <a:r>
              <a:rPr lang="en-US" dirty="0"/>
              <a:t> of sexual harassment and sexual bullying and will take prompt legal and disciplinary action where the case is substantiated. </a:t>
            </a:r>
            <a:endParaRPr lang="en-US" dirty="0" smtClean="0"/>
          </a:p>
          <a:p>
            <a:pPr marL="0" indent="0" algn="just">
              <a:buClr>
                <a:srgbClr val="7030A0"/>
              </a:buClr>
              <a:buNone/>
              <a:defRPr/>
            </a:pPr>
            <a:endParaRPr lang="en-US" altLang="en-US" dirty="0">
              <a:ea typeface="DFKai-SB" panose="03000509000000000000" pitchFamily="65" charset="-120"/>
              <a:cs typeface="Times New Roman" panose="02020603050405020304" pitchFamily="18" charset="0"/>
            </a:endParaRPr>
          </a:p>
          <a:p>
            <a:pPr marL="0" indent="0" algn="just">
              <a:buClr>
                <a:srgbClr val="7030A0"/>
              </a:buClr>
              <a:buNone/>
              <a:defRPr/>
            </a:pPr>
            <a:r>
              <a:rPr lang="zh-TW" altLang="en-US" sz="2400" b="1" dirty="0" smtClean="0">
                <a:ea typeface="DFKai-SB" panose="03000509000000000000" pitchFamily="65" charset="-120"/>
                <a:cs typeface="Times New Roman" panose="02020603050405020304" pitchFamily="18" charset="0"/>
              </a:rPr>
              <a:t>大學全體成員應當相互尊重，</a:t>
            </a:r>
            <a:r>
              <a:rPr lang="zh-TW" altLang="en-US" sz="2400" b="1" dirty="0">
                <a:ea typeface="DFKai-SB" panose="03000509000000000000" pitchFamily="65" charset="-120"/>
                <a:cs typeface="Times New Roman" panose="02020603050405020304" pitchFamily="18" charset="0"/>
              </a:rPr>
              <a:t>大學應當</a:t>
            </a:r>
            <a:r>
              <a:rPr lang="zh-TW" altLang="en-US" sz="2400" b="1" dirty="0" smtClean="0">
                <a:ea typeface="DFKai-SB" panose="03000509000000000000" pitchFamily="65" charset="-120"/>
                <a:cs typeface="Times New Roman" panose="02020603050405020304" pitchFamily="18" charset="0"/>
              </a:rPr>
              <a:t>維護其性別平等的學術及工作環境，使學生及員工免受性騷擾和性霸凌等行為的侵害。</a:t>
            </a:r>
            <a:endParaRPr lang="en-US" altLang="zh-TW" sz="2400" b="1" dirty="0" smtClean="0">
              <a:ea typeface="DFKai-SB" panose="03000509000000000000" pitchFamily="65" charset="-120"/>
              <a:cs typeface="Times New Roman" panose="02020603050405020304" pitchFamily="18" charset="0"/>
            </a:endParaRPr>
          </a:p>
          <a:p>
            <a:pPr marL="0" indent="0" algn="just">
              <a:buClr>
                <a:srgbClr val="7030A0"/>
              </a:buClr>
              <a:buNone/>
              <a:defRPr/>
            </a:pPr>
            <a:endParaRPr lang="en-US" altLang="en-US" sz="1200" b="1" dirty="0">
              <a:ea typeface="DFKai-SB" panose="03000509000000000000" pitchFamily="65" charset="-120"/>
              <a:cs typeface="Times New Roman" panose="02020603050405020304" pitchFamily="18" charset="0"/>
            </a:endParaRPr>
          </a:p>
          <a:p>
            <a:pPr marL="0" indent="0" algn="just">
              <a:buClr>
                <a:srgbClr val="7030A0"/>
              </a:buClr>
              <a:buNone/>
              <a:defRPr/>
            </a:pPr>
            <a:r>
              <a:rPr lang="zh-TW" altLang="en-US" sz="2400" b="1" dirty="0" smtClean="0">
                <a:ea typeface="DFKai-SB" panose="03000509000000000000" pitchFamily="65" charset="-120"/>
                <a:cs typeface="Times New Roman" panose="02020603050405020304" pitchFamily="18" charset="0"/>
              </a:rPr>
              <a:t>大學</a:t>
            </a:r>
            <a:r>
              <a:rPr lang="zh-TW" altLang="en-US" sz="2400" b="1" u="sng" dirty="0" smtClean="0">
                <a:solidFill>
                  <a:schemeClr val="accent6">
                    <a:lumMod val="50000"/>
                  </a:schemeClr>
                </a:solidFill>
                <a:ea typeface="DFKai-SB" panose="03000509000000000000" pitchFamily="65" charset="-120"/>
                <a:cs typeface="Times New Roman" panose="02020603050405020304" pitchFamily="18" charset="0"/>
              </a:rPr>
              <a:t>絕不容忍</a:t>
            </a:r>
            <a:r>
              <a:rPr lang="zh-TW" altLang="en-US" sz="2400" b="1" dirty="0">
                <a:ea typeface="DFKai-SB" panose="03000509000000000000" pitchFamily="65" charset="-120"/>
                <a:cs typeface="Times New Roman" panose="02020603050405020304" pitchFamily="18" charset="0"/>
              </a:rPr>
              <a:t>性騷擾和性霸凌等</a:t>
            </a:r>
            <a:r>
              <a:rPr lang="zh-TW" altLang="en-US" sz="2400" b="1" dirty="0" smtClean="0">
                <a:ea typeface="DFKai-SB" panose="03000509000000000000" pitchFamily="65" charset="-120"/>
                <a:cs typeface="Times New Roman" panose="02020603050405020304" pitchFamily="18" charset="0"/>
              </a:rPr>
              <a:t>行為。若相關投訴獲證實，大學將及時開展紀律程序，實施法律及紀律處分。</a:t>
            </a:r>
            <a:endParaRPr lang="en-US" altLang="en-US" sz="2400" b="1" dirty="0">
              <a:ea typeface="DFKai-SB" panose="03000509000000000000" pitchFamily="65" charset="-12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8D482CF-7B59-4CDF-BE18-A77D658D97DC}" type="slidenum">
              <a:rPr lang="en-US" altLang="zh-TW" smtClean="0"/>
              <a:pPr>
                <a:defRPr/>
              </a:pPr>
              <a:t>3</a:t>
            </a:fld>
            <a:endParaRPr lang="en-US" altLang="zh-TW"/>
          </a:p>
        </p:txBody>
      </p:sp>
      <p:pic>
        <p:nvPicPr>
          <p:cNvPr id="5" name="Picture 4" descr="Zero Tolerance 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394" y="5445884"/>
            <a:ext cx="1153962" cy="1220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9333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475499" y="1270448"/>
            <a:ext cx="6858274" cy="2737928"/>
          </a:xfrm>
        </p:spPr>
        <p:txBody>
          <a:bodyPr/>
          <a:lstStyle/>
          <a:p>
            <a:r>
              <a:rPr lang="en-US" altLang="en-US" sz="2400" b="1" dirty="0">
                <a:solidFill>
                  <a:schemeClr val="accent2"/>
                </a:solidFill>
                <a:latin typeface="Times New Roman" panose="02020603050405020304" pitchFamily="18" charset="0"/>
                <a:cs typeface="Times New Roman" panose="02020603050405020304" pitchFamily="18" charset="0"/>
              </a:rPr>
              <a:t>Sexual </a:t>
            </a:r>
            <a:r>
              <a:rPr lang="en-US" altLang="en-US" sz="2400" b="1" dirty="0" smtClean="0">
                <a:solidFill>
                  <a:schemeClr val="accent2"/>
                </a:solidFill>
                <a:latin typeface="Times New Roman" panose="02020603050405020304" pitchFamily="18" charset="0"/>
                <a:cs typeface="Times New Roman" panose="02020603050405020304" pitchFamily="18" charset="0"/>
              </a:rPr>
              <a:t>harassment </a:t>
            </a:r>
            <a:r>
              <a:rPr lang="en-US" altLang="en-US" sz="2400" dirty="0" smtClean="0">
                <a:latin typeface="Times New Roman" panose="02020603050405020304" pitchFamily="18" charset="0"/>
                <a:cs typeface="Times New Roman" panose="02020603050405020304" pitchFamily="18" charset="0"/>
              </a:rPr>
              <a:t>is an unwelcome </a:t>
            </a:r>
            <a:r>
              <a:rPr lang="en-US" altLang="en-US" sz="2400" dirty="0">
                <a:latin typeface="Times New Roman" panose="02020603050405020304" pitchFamily="18" charset="0"/>
                <a:cs typeface="Times New Roman" panose="02020603050405020304" pitchFamily="18" charset="0"/>
              </a:rPr>
              <a:t>or unwanted conduct of sexual nature, including unwelcome sexual advances, requests for sexual favors, and other verbal, non-verbal, visual, or physical conduct of sexual nature</a:t>
            </a:r>
            <a:r>
              <a:rPr lang="en-US" altLang="en-US" sz="2400" dirty="0" smtClean="0">
                <a:latin typeface="Times New Roman" panose="02020603050405020304" pitchFamily="18" charset="0"/>
                <a:cs typeface="Times New Roman" panose="02020603050405020304" pitchFamily="18" charset="0"/>
              </a:rPr>
              <a:t>.</a:t>
            </a:r>
          </a:p>
          <a:p>
            <a:pPr marL="0" indent="0">
              <a:buNone/>
            </a:pPr>
            <a:endParaRPr lang="en-US" altLang="en-US" sz="2400" dirty="0">
              <a:latin typeface="Times New Roman" panose="02020603050405020304" pitchFamily="18" charset="0"/>
              <a:cs typeface="Times New Roman" panose="02020603050405020304" pitchFamily="18" charset="0"/>
            </a:endParaRPr>
          </a:p>
          <a:p>
            <a:r>
              <a:rPr lang="zh-TW" altLang="en-US" sz="2400" b="1" dirty="0">
                <a:solidFill>
                  <a:srgbClr val="984807"/>
                </a:solidFill>
                <a:latin typeface="標楷體" panose="03000509000000000000" pitchFamily="65" charset="-120"/>
                <a:ea typeface="標楷體" panose="03000509000000000000" pitchFamily="65" charset="-120"/>
              </a:rPr>
              <a:t>性騷擾</a:t>
            </a:r>
            <a:r>
              <a:rPr lang="zh-TW" altLang="en-US" sz="2400" dirty="0" smtClean="0">
                <a:latin typeface="標楷體" panose="03000509000000000000" pitchFamily="65" charset="-120"/>
                <a:ea typeface="標楷體" panose="03000509000000000000" pitchFamily="65" charset="-120"/>
              </a:rPr>
              <a:t>是指不受歡迎或</a:t>
            </a:r>
            <a:r>
              <a:rPr lang="zh-TW" altLang="en-US" sz="2400" dirty="0">
                <a:latin typeface="標楷體" panose="03000509000000000000" pitchFamily="65" charset="-120"/>
                <a:ea typeface="標楷體" panose="03000509000000000000" pitchFamily="65" charset="-120"/>
              </a:rPr>
              <a:t>不</a:t>
            </a:r>
            <a:r>
              <a:rPr lang="zh-TW" altLang="en-US" sz="2400" dirty="0" smtClean="0">
                <a:latin typeface="標楷體" panose="03000509000000000000" pitchFamily="65" charset="-120"/>
                <a:ea typeface="標楷體" panose="03000509000000000000" pitchFamily="65" charset="-120"/>
              </a:rPr>
              <a:t>為他人接受的、並且與性有關的行為</a:t>
            </a:r>
            <a:r>
              <a:rPr lang="zh-TW" altLang="en-US"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包括不受歡迎的</a:t>
            </a:r>
            <a:r>
              <a:rPr lang="zh-TW" altLang="en-US" sz="2400" dirty="0">
                <a:latin typeface="標楷體" panose="03000509000000000000" pitchFamily="65" charset="-120"/>
                <a:ea typeface="標楷體" panose="03000509000000000000" pitchFamily="65" charset="-120"/>
              </a:rPr>
              <a:t>性挑逗、性</a:t>
            </a:r>
            <a:r>
              <a:rPr lang="zh-TW" altLang="en-US" sz="2400" dirty="0" smtClean="0">
                <a:latin typeface="標楷體" panose="03000509000000000000" pitchFamily="65" charset="-120"/>
                <a:ea typeface="標楷體" panose="03000509000000000000" pitchFamily="65" charset="-120"/>
              </a:rPr>
              <a:t>要求及其他語言、非語言、視覺或肢體上的性暗示行為。</a:t>
            </a:r>
            <a:endParaRPr lang="en-US" altLang="zh-TW" sz="2400" dirty="0" smtClean="0">
              <a:latin typeface="標楷體" panose="03000509000000000000" pitchFamily="65" charset="-120"/>
              <a:ea typeface="標楷體" panose="03000509000000000000" pitchFamily="65" charset="-120"/>
            </a:endParaRPr>
          </a:p>
          <a:p>
            <a:endParaRPr lang="en-US" altLang="en-US" dirty="0" smtClean="0">
              <a:latin typeface="Times New Roman" panose="02020603050405020304" pitchFamily="18" charset="0"/>
              <a:cs typeface="Times New Roman" panose="02020603050405020304" pitchFamily="18" charset="0"/>
            </a:endParaRP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800">
                <a:solidFill>
                  <a:schemeClr val="tx1"/>
                </a:solidFill>
                <a:latin typeface="Calibri" panose="020F0502020204030204" pitchFamily="34" charset="0"/>
              </a:defRPr>
            </a:lvl1pPr>
            <a:lvl2pPr marL="417910" indent="-160735">
              <a:spcBef>
                <a:spcPct val="20000"/>
              </a:spcBef>
              <a:buFont typeface="Arial" panose="020B0604020202020204" pitchFamily="34" charset="0"/>
              <a:buChar char="–"/>
              <a:defRPr sz="1575">
                <a:solidFill>
                  <a:schemeClr val="tx1"/>
                </a:solidFill>
                <a:latin typeface="Calibri" panose="020F0502020204030204" pitchFamily="34" charset="0"/>
              </a:defRPr>
            </a:lvl2pPr>
            <a:lvl3pPr marL="642938" indent="-128588">
              <a:spcBef>
                <a:spcPct val="20000"/>
              </a:spcBef>
              <a:buFont typeface="Arial" panose="020B0604020202020204" pitchFamily="34" charset="0"/>
              <a:buChar char="•"/>
              <a:defRPr sz="1350">
                <a:solidFill>
                  <a:schemeClr val="tx1"/>
                </a:solidFill>
                <a:latin typeface="Calibri" panose="020F0502020204030204" pitchFamily="34" charset="0"/>
              </a:defRPr>
            </a:lvl3pPr>
            <a:lvl4pPr marL="900113" indent="-128588">
              <a:spcBef>
                <a:spcPct val="20000"/>
              </a:spcBef>
              <a:buFont typeface="Arial" panose="020B0604020202020204" pitchFamily="34" charset="0"/>
              <a:buChar char="–"/>
              <a:defRPr sz="1125">
                <a:solidFill>
                  <a:schemeClr val="tx1"/>
                </a:solidFill>
                <a:latin typeface="Calibri" panose="020F0502020204030204" pitchFamily="34" charset="0"/>
              </a:defRPr>
            </a:lvl4pPr>
            <a:lvl5pPr marL="1157288" indent="-128588">
              <a:spcBef>
                <a:spcPct val="20000"/>
              </a:spcBef>
              <a:buFont typeface="Arial" panose="020B0604020202020204" pitchFamily="34" charset="0"/>
              <a:buChar char="»"/>
              <a:defRPr sz="1125">
                <a:solidFill>
                  <a:schemeClr val="tx1"/>
                </a:solidFill>
                <a:latin typeface="Calibri" panose="020F0502020204030204" pitchFamily="34" charset="0"/>
              </a:defRPr>
            </a:lvl5pPr>
            <a:lvl6pPr marL="1414463"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6pPr>
            <a:lvl7pPr marL="1671638"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7pPr>
            <a:lvl8pPr marL="1928813"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8pPr>
            <a:lvl9pPr marL="2185988"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9pPr>
          </a:lstStyle>
          <a:p>
            <a:pPr>
              <a:spcBef>
                <a:spcPct val="0"/>
              </a:spcBef>
              <a:buFontTx/>
              <a:buNone/>
            </a:pPr>
            <a:fld id="{07AC4A22-A98B-43D5-B93C-CFDEA9F5C73D}" type="slidenum">
              <a:rPr lang="en-US" altLang="zh-TW" sz="675">
                <a:solidFill>
                  <a:srgbClr val="898989"/>
                </a:solidFill>
              </a:rPr>
              <a:pPr>
                <a:spcBef>
                  <a:spcPct val="0"/>
                </a:spcBef>
                <a:buFontTx/>
                <a:buNone/>
              </a:pPr>
              <a:t>4</a:t>
            </a:fld>
            <a:endParaRPr lang="en-US" altLang="zh-TW" sz="675">
              <a:solidFill>
                <a:srgbClr val="898989"/>
              </a:solidFill>
            </a:endParaRPr>
          </a:p>
        </p:txBody>
      </p:sp>
      <p:pic>
        <p:nvPicPr>
          <p:cNvPr id="142338" name="Picture 2" descr="http://www.rogersparkywat.org/wp-content/uploads/2010/10/Anti-Harassment_Car_Cards_FINAL_Page_1-e128600769584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954"/>
          <a:stretch/>
        </p:blipFill>
        <p:spPr bwMode="auto">
          <a:xfrm rot="376890">
            <a:off x="1129227" y="5586587"/>
            <a:ext cx="3484150" cy="9471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itle 1"/>
          <p:cNvSpPr txBox="1">
            <a:spLocks/>
          </p:cNvSpPr>
          <p:nvPr/>
        </p:nvSpPr>
        <p:spPr bwMode="auto">
          <a:xfrm>
            <a:off x="3029904" y="260916"/>
            <a:ext cx="6096353" cy="56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a:solidFill>
                  <a:srgbClr val="4F81BD">
                    <a:lumMod val="50000"/>
                  </a:srgbClr>
                </a:solidFill>
              </a:rPr>
              <a:t>Gender Equity</a:t>
            </a:r>
            <a:r>
              <a:rPr lang="zh-TW" altLang="en-US" sz="4000" b="1" dirty="0">
                <a:solidFill>
                  <a:srgbClr val="4F81BD">
                    <a:lumMod val="50000"/>
                  </a:srgbClr>
                </a:solidFill>
              </a:rPr>
              <a:t> 性別平等</a:t>
            </a:r>
            <a:endParaRPr lang="en-US" sz="4000" b="1" dirty="0">
              <a:solidFill>
                <a:srgbClr val="4F81BD">
                  <a:lumMod val="50000"/>
                </a:srgbClr>
              </a:solidFill>
            </a:endParaRPr>
          </a:p>
        </p:txBody>
      </p:sp>
    </p:spTree>
    <p:extLst>
      <p:ext uri="{BB962C8B-B14F-4D97-AF65-F5344CB8AC3E}">
        <p14:creationId xmlns:p14="http://schemas.microsoft.com/office/powerpoint/2010/main" val="486504070"/>
      </p:ext>
    </p:extLst>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1038681" y="1724674"/>
            <a:ext cx="7246630" cy="3195638"/>
          </a:xfrm>
        </p:spPr>
        <p:txBody>
          <a:bodyPr/>
          <a:lstStyle/>
          <a:p>
            <a:pPr algn="just"/>
            <a:r>
              <a:rPr lang="en-US" altLang="zh-TW" sz="2200" b="1" dirty="0">
                <a:solidFill>
                  <a:srgbClr val="984807"/>
                </a:solidFill>
                <a:latin typeface="Times New Roman" panose="02020603050405020304" pitchFamily="18" charset="0"/>
                <a:cs typeface="Times New Roman" panose="02020603050405020304" pitchFamily="18" charset="0"/>
              </a:rPr>
              <a:t>Sexual bullying </a:t>
            </a:r>
            <a:r>
              <a:rPr lang="en-US" altLang="zh-TW" sz="2200" dirty="0">
                <a:latin typeface="Times New Roman" panose="02020603050405020304" pitchFamily="18" charset="0"/>
                <a:cs typeface="Times New Roman" panose="02020603050405020304" pitchFamily="18" charset="0"/>
              </a:rPr>
              <a:t>is any coercive behavior or act against somebody, through the use of any tool, technological or otherwise, based on or by taking advantage of their sexuality or gender regardless whether the behavior or act in question is physical, verbal or otherwise and regardless whether it is carried out in their presence or absence</a:t>
            </a:r>
            <a:r>
              <a:rPr lang="en-US" altLang="zh-TW" sz="2200" dirty="0" smtClean="0">
                <a:latin typeface="Times New Roman" panose="02020603050405020304" pitchFamily="18" charset="0"/>
                <a:cs typeface="Times New Roman" panose="02020603050405020304" pitchFamily="18" charset="0"/>
              </a:rPr>
              <a:t>.</a:t>
            </a:r>
          </a:p>
          <a:p>
            <a:pPr marL="0" indent="0" algn="just">
              <a:buNone/>
            </a:pPr>
            <a:endParaRPr lang="en-US" altLang="zh-TW" sz="2200" dirty="0">
              <a:latin typeface="Times New Roman" panose="02020603050405020304" pitchFamily="18" charset="0"/>
              <a:cs typeface="Times New Roman" panose="02020603050405020304" pitchFamily="18" charset="0"/>
            </a:endParaRPr>
          </a:p>
          <a:p>
            <a:pPr algn="just"/>
            <a:r>
              <a:rPr lang="zh-TW" altLang="en-US" sz="2200" b="1" dirty="0" smtClean="0">
                <a:solidFill>
                  <a:srgbClr val="984807"/>
                </a:solidFill>
                <a:latin typeface="標楷體" panose="03000509000000000000" pitchFamily="65" charset="-120"/>
                <a:ea typeface="標楷體" panose="03000509000000000000" pitchFamily="65" charset="-120"/>
                <a:cs typeface="Times New Roman" panose="02020603050405020304" pitchFamily="18" charset="0"/>
              </a:rPr>
              <a:t>性霸凌</a:t>
            </a:r>
            <a:r>
              <a:rPr lang="zh-TW" altLang="en-US" sz="2200" dirty="0" smtClean="0">
                <a:latin typeface="標楷體" panose="03000509000000000000" pitchFamily="65" charset="-120"/>
                <a:ea typeface="標楷體" panose="03000509000000000000" pitchFamily="65" charset="-120"/>
                <a:cs typeface="Times New Roman" panose="02020603050405020304" pitchFamily="18" charset="0"/>
              </a:rPr>
              <a:t>是指通過科技或其他工具</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dirty="0" smtClean="0">
                <a:latin typeface="標楷體" panose="03000509000000000000" pitchFamily="65" charset="-120"/>
                <a:ea typeface="標楷體" panose="03000509000000000000" pitchFamily="65" charset="-120"/>
                <a:cs typeface="Times New Roman" panose="02020603050405020304" pitchFamily="18" charset="0"/>
              </a:rPr>
              <a:t>基於或利用他人的性取向或性別而對其作出的脅迫行為，不論是肢體、言語還是</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其</a:t>
            </a:r>
            <a:r>
              <a:rPr lang="zh-TW" altLang="en-US" sz="2200" dirty="0" smtClean="0">
                <a:latin typeface="標楷體" panose="03000509000000000000" pitchFamily="65" charset="-120"/>
                <a:ea typeface="標楷體" panose="03000509000000000000" pitchFamily="65" charset="-120"/>
                <a:cs typeface="Times New Roman" panose="02020603050405020304" pitchFamily="18" charset="0"/>
              </a:rPr>
              <a:t>他方面的行為，</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也</a:t>
            </a:r>
            <a:r>
              <a:rPr lang="zh-TW" altLang="en-US" sz="2200" dirty="0" smtClean="0">
                <a:latin typeface="標楷體" panose="03000509000000000000" pitchFamily="65" charset="-120"/>
                <a:ea typeface="標楷體" panose="03000509000000000000" pitchFamily="65" charset="-120"/>
                <a:cs typeface="Times New Roman" panose="02020603050405020304" pitchFamily="18" charset="0"/>
              </a:rPr>
              <a:t>不論當事</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人</a:t>
            </a:r>
            <a:r>
              <a:rPr lang="zh-TW" altLang="en-US" sz="2200" dirty="0" smtClean="0">
                <a:latin typeface="標楷體" panose="03000509000000000000" pitchFamily="65" charset="-120"/>
                <a:ea typeface="標楷體" panose="03000509000000000000" pitchFamily="65" charset="-120"/>
                <a:cs typeface="Times New Roman" panose="02020603050405020304" pitchFamily="18" charset="0"/>
              </a:rPr>
              <a:t>是否在場。</a:t>
            </a:r>
            <a:endParaRPr lang="en-US" altLang="en-US" sz="22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800">
                <a:solidFill>
                  <a:schemeClr val="tx1"/>
                </a:solidFill>
                <a:latin typeface="Calibri" panose="020F0502020204030204" pitchFamily="34" charset="0"/>
              </a:defRPr>
            </a:lvl1pPr>
            <a:lvl2pPr marL="417910" indent="-160735">
              <a:spcBef>
                <a:spcPct val="20000"/>
              </a:spcBef>
              <a:buFont typeface="Arial" panose="020B0604020202020204" pitchFamily="34" charset="0"/>
              <a:buChar char="–"/>
              <a:defRPr sz="1575">
                <a:solidFill>
                  <a:schemeClr val="tx1"/>
                </a:solidFill>
                <a:latin typeface="Calibri" panose="020F0502020204030204" pitchFamily="34" charset="0"/>
              </a:defRPr>
            </a:lvl2pPr>
            <a:lvl3pPr marL="642938" indent="-128588">
              <a:spcBef>
                <a:spcPct val="20000"/>
              </a:spcBef>
              <a:buFont typeface="Arial" panose="020B0604020202020204" pitchFamily="34" charset="0"/>
              <a:buChar char="•"/>
              <a:defRPr sz="1350">
                <a:solidFill>
                  <a:schemeClr val="tx1"/>
                </a:solidFill>
                <a:latin typeface="Calibri" panose="020F0502020204030204" pitchFamily="34" charset="0"/>
              </a:defRPr>
            </a:lvl3pPr>
            <a:lvl4pPr marL="900113" indent="-128588">
              <a:spcBef>
                <a:spcPct val="20000"/>
              </a:spcBef>
              <a:buFont typeface="Arial" panose="020B0604020202020204" pitchFamily="34" charset="0"/>
              <a:buChar char="–"/>
              <a:defRPr sz="1125">
                <a:solidFill>
                  <a:schemeClr val="tx1"/>
                </a:solidFill>
                <a:latin typeface="Calibri" panose="020F0502020204030204" pitchFamily="34" charset="0"/>
              </a:defRPr>
            </a:lvl4pPr>
            <a:lvl5pPr marL="1157288" indent="-128588">
              <a:spcBef>
                <a:spcPct val="20000"/>
              </a:spcBef>
              <a:buFont typeface="Arial" panose="020B0604020202020204" pitchFamily="34" charset="0"/>
              <a:buChar char="»"/>
              <a:defRPr sz="1125">
                <a:solidFill>
                  <a:schemeClr val="tx1"/>
                </a:solidFill>
                <a:latin typeface="Calibri" panose="020F0502020204030204" pitchFamily="34" charset="0"/>
              </a:defRPr>
            </a:lvl5pPr>
            <a:lvl6pPr marL="1414463"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6pPr>
            <a:lvl7pPr marL="1671638"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7pPr>
            <a:lvl8pPr marL="1928813"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8pPr>
            <a:lvl9pPr marL="2185988" indent="-128588" eaLnBrk="0" fontAlgn="base" hangingPunct="0">
              <a:spcBef>
                <a:spcPct val="20000"/>
              </a:spcBef>
              <a:spcAft>
                <a:spcPct val="0"/>
              </a:spcAft>
              <a:buFont typeface="Arial" panose="020B0604020202020204" pitchFamily="34" charset="0"/>
              <a:buChar char="»"/>
              <a:defRPr sz="1125">
                <a:solidFill>
                  <a:schemeClr val="tx1"/>
                </a:solidFill>
                <a:latin typeface="Calibri" panose="020F0502020204030204" pitchFamily="34" charset="0"/>
              </a:defRPr>
            </a:lvl9pPr>
          </a:lstStyle>
          <a:p>
            <a:pPr>
              <a:spcBef>
                <a:spcPct val="0"/>
              </a:spcBef>
              <a:buFontTx/>
              <a:buNone/>
            </a:pPr>
            <a:fld id="{BC8A04F3-06E1-4CEF-9F6B-DDD2F6CD995A}" type="slidenum">
              <a:rPr lang="en-US" altLang="zh-TW" sz="675">
                <a:solidFill>
                  <a:srgbClr val="898989"/>
                </a:solidFill>
              </a:rPr>
              <a:pPr>
                <a:spcBef>
                  <a:spcPct val="0"/>
                </a:spcBef>
                <a:buFontTx/>
                <a:buNone/>
              </a:pPr>
              <a:t>5</a:t>
            </a:fld>
            <a:endParaRPr lang="en-US" altLang="zh-TW" sz="675">
              <a:solidFill>
                <a:srgbClr val="898989"/>
              </a:solidFill>
            </a:endParaRPr>
          </a:p>
        </p:txBody>
      </p:sp>
      <p:sp>
        <p:nvSpPr>
          <p:cNvPr id="7" name="Title 1"/>
          <p:cNvSpPr txBox="1">
            <a:spLocks/>
          </p:cNvSpPr>
          <p:nvPr/>
        </p:nvSpPr>
        <p:spPr bwMode="auto">
          <a:xfrm>
            <a:off x="2808586" y="550863"/>
            <a:ext cx="6119514" cy="27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a:solidFill>
                  <a:srgbClr val="4F81BD">
                    <a:lumMod val="50000"/>
                  </a:srgbClr>
                </a:solidFill>
              </a:rPr>
              <a:t>Gender Equity</a:t>
            </a:r>
            <a:r>
              <a:rPr lang="zh-TW" altLang="en-US" sz="4000" b="1" dirty="0">
                <a:solidFill>
                  <a:srgbClr val="4F81BD">
                    <a:lumMod val="50000"/>
                  </a:srgbClr>
                </a:solidFill>
              </a:rPr>
              <a:t> 性別平等</a:t>
            </a:r>
            <a:endParaRPr lang="en-US" sz="4000" b="1" dirty="0">
              <a:solidFill>
                <a:srgbClr val="4F81BD">
                  <a:lumMod val="50000"/>
                </a:srgbClr>
              </a:solidFill>
            </a:endParaRPr>
          </a:p>
        </p:txBody>
      </p:sp>
    </p:spTree>
    <p:extLst>
      <p:ext uri="{BB962C8B-B14F-4D97-AF65-F5344CB8AC3E}">
        <p14:creationId xmlns:p14="http://schemas.microsoft.com/office/powerpoint/2010/main" val="738276096"/>
      </p:ext>
    </p:extLst>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67888" y="967515"/>
            <a:ext cx="6781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defRPr/>
            </a:pPr>
            <a:r>
              <a:rPr lang="en-US" altLang="zh-TW" sz="2400" b="1" dirty="0">
                <a:solidFill>
                  <a:srgbClr val="0070C0"/>
                </a:solidFill>
                <a:effectLst>
                  <a:outerShdw blurRad="38100" dist="38100" dir="2700000" algn="tl">
                    <a:srgbClr val="C0C0C0"/>
                  </a:outerShdw>
                </a:effectLst>
                <a:latin typeface="Book Antiqua" pitchFamily="18" charset="0"/>
                <a:ea typeface="標楷體" pitchFamily="65" charset="-120"/>
                <a:cs typeface="Times New Roman" pitchFamily="18" charset="0"/>
              </a:rPr>
              <a:t>Protecting Yourself and Seeking Help</a:t>
            </a:r>
          </a:p>
        </p:txBody>
      </p:sp>
      <p:sp>
        <p:nvSpPr>
          <p:cNvPr id="44035" name="Content Placeholder 2"/>
          <p:cNvSpPr txBox="1">
            <a:spLocks/>
          </p:cNvSpPr>
          <p:nvPr/>
        </p:nvSpPr>
        <p:spPr bwMode="auto">
          <a:xfrm>
            <a:off x="1012825" y="1335088"/>
            <a:ext cx="762806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Aft>
                <a:spcPct val="0"/>
              </a:spcAft>
            </a:pPr>
            <a:r>
              <a:rPr kumimoji="1"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Say “no” to any sexual harassment or sexual bullying.</a:t>
            </a:r>
          </a:p>
          <a:p>
            <a:pPr algn="just" eaLnBrk="0" fontAlgn="base" hangingPunct="0">
              <a:spcAft>
                <a:spcPct val="0"/>
              </a:spcAft>
            </a:pPr>
            <a:r>
              <a:rPr kumimoji="1"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Be calm and collect evidence about the incident, seek help and report it immediately.</a:t>
            </a:r>
          </a:p>
        </p:txBody>
      </p:sp>
      <p:sp>
        <p:nvSpPr>
          <p:cNvPr id="23" name="Title 1"/>
          <p:cNvSpPr txBox="1">
            <a:spLocks/>
          </p:cNvSpPr>
          <p:nvPr/>
        </p:nvSpPr>
        <p:spPr bwMode="auto">
          <a:xfrm>
            <a:off x="3028731" y="101369"/>
            <a:ext cx="6116204" cy="79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a:solidFill>
                  <a:srgbClr val="4F81BD">
                    <a:lumMod val="50000"/>
                  </a:srgbClr>
                </a:solidFill>
              </a:rPr>
              <a:t>Gender Equity</a:t>
            </a:r>
            <a:r>
              <a:rPr lang="zh-TW" altLang="en-US" sz="4000" b="1" dirty="0">
                <a:solidFill>
                  <a:srgbClr val="4F81BD">
                    <a:lumMod val="50000"/>
                  </a:srgbClr>
                </a:solidFill>
              </a:rPr>
              <a:t> 性別平等</a:t>
            </a:r>
            <a:endParaRPr lang="en-US" sz="4000" b="1" dirty="0">
              <a:solidFill>
                <a:srgbClr val="4F81BD">
                  <a:lumMod val="50000"/>
                </a:srgbClr>
              </a:solidFill>
            </a:endParaRPr>
          </a:p>
        </p:txBody>
      </p:sp>
      <p:sp>
        <p:nvSpPr>
          <p:cNvPr id="2" name="Rectangle 1"/>
          <p:cNvSpPr/>
          <p:nvPr/>
        </p:nvSpPr>
        <p:spPr>
          <a:xfrm>
            <a:off x="415925" y="2316425"/>
            <a:ext cx="5229576" cy="461665"/>
          </a:xfrm>
          <a:prstGeom prst="rect">
            <a:avLst/>
          </a:prstGeom>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zh-TW" altLang="en-US" sz="2400" b="1" dirty="0">
                <a:solidFill>
                  <a:srgbClr val="0070C0"/>
                </a:solidFill>
                <a:effectLst>
                  <a:outerShdw blurRad="38100" dist="38100" dir="2700000" algn="tl">
                    <a:srgbClr val="C0C0C0"/>
                  </a:outerShdw>
                </a:effectLst>
                <a:latin typeface="Book Antiqua" panose="02040602050305030304" pitchFamily="18" charset="0"/>
                <a:ea typeface="標楷體" panose="03000509000000000000" pitchFamily="65" charset="-120"/>
              </a:rPr>
              <a:t>如何自我保護及求助？</a:t>
            </a:r>
            <a:endParaRPr lang="en-US" altLang="zh-TW" sz="2400" b="1" dirty="0">
              <a:solidFill>
                <a:srgbClr val="0070C0"/>
              </a:solidFill>
              <a:effectLst>
                <a:outerShdw blurRad="38100" dist="38100" dir="2700000" algn="tl">
                  <a:srgbClr val="C0C0C0"/>
                </a:outerShdw>
              </a:effectLst>
              <a:latin typeface="Book Antiqua" panose="02040602050305030304" pitchFamily="18" charset="0"/>
              <a:ea typeface="標楷體" panose="03000509000000000000" pitchFamily="65" charset="-120"/>
            </a:endParaRPr>
          </a:p>
        </p:txBody>
      </p:sp>
      <p:sp>
        <p:nvSpPr>
          <p:cNvPr id="44043" name="Content Placeholder 2"/>
          <p:cNvSpPr txBox="1">
            <a:spLocks/>
          </p:cNvSpPr>
          <p:nvPr/>
        </p:nvSpPr>
        <p:spPr bwMode="auto">
          <a:xfrm>
            <a:off x="904743" y="2755769"/>
            <a:ext cx="8145541"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Aft>
                <a:spcPct val="0"/>
              </a:spcAft>
            </a:pPr>
            <a:r>
              <a:rPr lang="zh-TW" altLang="en-US" sz="2400" dirty="0">
                <a:solidFill>
                  <a:prstClr val="black"/>
                </a:solidFill>
                <a:latin typeface="標楷體" panose="03000509000000000000" pitchFamily="65" charset="-120"/>
                <a:ea typeface="標楷體" panose="03000509000000000000" pitchFamily="65" charset="-120"/>
              </a:rPr>
              <a:t>請</a:t>
            </a:r>
            <a:r>
              <a:rPr lang="zh-TW" altLang="en-US" sz="2400" b="1" dirty="0">
                <a:solidFill>
                  <a:prstClr val="black"/>
                </a:solidFill>
                <a:latin typeface="標楷體" panose="03000509000000000000" pitchFamily="65" charset="-120"/>
                <a:ea typeface="標楷體" panose="03000509000000000000" pitchFamily="65" charset="-120"/>
              </a:rPr>
              <a:t>明確地拒絕</a:t>
            </a:r>
            <a:r>
              <a:rPr lang="zh-TW" altLang="en-US" sz="2400" dirty="0">
                <a:solidFill>
                  <a:prstClr val="black"/>
                </a:solidFill>
                <a:latin typeface="標楷體" panose="03000509000000000000" pitchFamily="65" charset="-120"/>
                <a:ea typeface="標楷體" panose="03000509000000000000" pitchFamily="65" charset="-120"/>
              </a:rPr>
              <a:t>對方。</a:t>
            </a:r>
            <a:endParaRPr lang="en-US" altLang="zh-TW" sz="2400" dirty="0">
              <a:solidFill>
                <a:prstClr val="black"/>
              </a:solidFill>
              <a:latin typeface="標楷體" panose="03000509000000000000" pitchFamily="65" charset="-120"/>
              <a:ea typeface="標楷體" panose="03000509000000000000" pitchFamily="65" charset="-120"/>
            </a:endParaRPr>
          </a:p>
          <a:p>
            <a:pPr algn="just" eaLnBrk="0" fontAlgn="base" hangingPunct="0">
              <a:spcAft>
                <a:spcPct val="0"/>
              </a:spcAft>
            </a:pPr>
            <a:r>
              <a:rPr lang="zh-TW" altLang="en-US" sz="2400" dirty="0">
                <a:solidFill>
                  <a:prstClr val="black"/>
                </a:solidFill>
                <a:latin typeface="標楷體" panose="03000509000000000000" pitchFamily="65" charset="-120"/>
                <a:ea typeface="標楷體" panose="03000509000000000000" pitchFamily="65" charset="-120"/>
              </a:rPr>
              <a:t>保持冷靜、保留證據、盡快尋求協助及提出投訴。</a:t>
            </a:r>
            <a:endParaRPr lang="en-US" altLang="zh-TW" sz="2400" dirty="0">
              <a:solidFill>
                <a:prstClr val="black"/>
              </a:solidFill>
              <a:latin typeface="標楷體" panose="03000509000000000000" pitchFamily="65" charset="-120"/>
              <a:ea typeface="標楷體" panose="03000509000000000000" pitchFamily="65" charset="-120"/>
            </a:endParaRPr>
          </a:p>
        </p:txBody>
      </p:sp>
      <p:sp>
        <p:nvSpPr>
          <p:cNvPr id="3" name="Oval 2"/>
          <p:cNvSpPr/>
          <p:nvPr/>
        </p:nvSpPr>
        <p:spPr>
          <a:xfrm>
            <a:off x="869950" y="3804660"/>
            <a:ext cx="2359902" cy="11562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2009" y="4078173"/>
            <a:ext cx="2743200" cy="646331"/>
          </a:xfrm>
          <a:prstGeom prst="rect">
            <a:avLst/>
          </a:prstGeom>
        </p:spPr>
        <p:txBody>
          <a:bodyPr rtlCol="0">
            <a:spAutoFit/>
          </a:bodyPr>
          <a:lstStyle/>
          <a:p>
            <a:pPr algn="ctr"/>
            <a:r>
              <a:rPr lang="en-US" altLang="zh-TW" b="1">
                <a:solidFill>
                  <a:srgbClr val="1F497D"/>
                </a:solidFill>
              </a:rPr>
              <a:t>Gender Equity Officer</a:t>
            </a:r>
            <a:endParaRPr lang="zh-TW" altLang="en-US" b="1">
              <a:solidFill>
                <a:srgbClr val="1F497D"/>
              </a:solidFill>
            </a:endParaRPr>
          </a:p>
          <a:p>
            <a:pPr algn="ctr"/>
            <a:r>
              <a:rPr lang="zh-TW" altLang="en-US" b="1">
                <a:solidFill>
                  <a:srgbClr val="1F497D"/>
                </a:solidFill>
              </a:rPr>
              <a:t>性別平等專員</a:t>
            </a:r>
            <a:endParaRPr lang="en-US" b="1">
              <a:solidFill>
                <a:srgbClr val="1F497D"/>
              </a:solidFill>
            </a:endParaRPr>
          </a:p>
        </p:txBody>
      </p:sp>
      <p:sp>
        <p:nvSpPr>
          <p:cNvPr id="5" name="Oval 4"/>
          <p:cNvSpPr/>
          <p:nvPr/>
        </p:nvSpPr>
        <p:spPr>
          <a:xfrm>
            <a:off x="3390900" y="3727731"/>
            <a:ext cx="2722650" cy="12588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94899" y="3881147"/>
            <a:ext cx="2743200" cy="923330"/>
          </a:xfrm>
          <a:prstGeom prst="rect">
            <a:avLst/>
          </a:prstGeom>
        </p:spPr>
        <p:txBody>
          <a:bodyPr rtlCol="0">
            <a:spAutoFit/>
          </a:bodyPr>
          <a:lstStyle/>
          <a:p>
            <a:pPr algn="ctr"/>
            <a:r>
              <a:rPr lang="en-US" altLang="zh-TW" b="1">
                <a:solidFill>
                  <a:srgbClr val="E36C09"/>
                </a:solidFill>
              </a:rPr>
              <a:t>Committee on Gender Equity (CGE)</a:t>
            </a:r>
            <a:endParaRPr lang="zh-TW" altLang="en-US" b="1">
              <a:solidFill>
                <a:srgbClr val="E36C09"/>
              </a:solidFill>
            </a:endParaRPr>
          </a:p>
          <a:p>
            <a:pPr algn="ctr"/>
            <a:r>
              <a:rPr lang="zh-TW" altLang="en-US" b="1">
                <a:solidFill>
                  <a:srgbClr val="E36C09"/>
                </a:solidFill>
              </a:rPr>
              <a:t>性別平等委員會</a:t>
            </a:r>
            <a:endParaRPr lang="en-US">
              <a:solidFill>
                <a:srgbClr val="E36C09"/>
              </a:solidFill>
            </a:endParaRPr>
          </a:p>
        </p:txBody>
      </p:sp>
      <p:sp>
        <p:nvSpPr>
          <p:cNvPr id="8" name="Oval 7"/>
          <p:cNvSpPr/>
          <p:nvPr/>
        </p:nvSpPr>
        <p:spPr>
          <a:xfrm>
            <a:off x="6172912" y="3659600"/>
            <a:ext cx="2379679" cy="1308100"/>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5953705" y="4015024"/>
            <a:ext cx="2743200" cy="646331"/>
          </a:xfrm>
          <a:prstGeom prst="rect">
            <a:avLst/>
          </a:prstGeom>
        </p:spPr>
        <p:txBody>
          <a:bodyPr rtlCol="0">
            <a:spAutoFit/>
          </a:bodyPr>
          <a:lstStyle/>
          <a:p>
            <a:pPr algn="ctr"/>
            <a:r>
              <a:rPr lang="en-US" altLang="zh-TW" b="1">
                <a:solidFill>
                  <a:srgbClr val="76923C"/>
                </a:solidFill>
              </a:rPr>
              <a:t>Respective Unit Head</a:t>
            </a:r>
            <a:endParaRPr lang="zh-TW" altLang="en-US" b="1">
              <a:solidFill>
                <a:srgbClr val="76923C"/>
              </a:solidFill>
            </a:endParaRPr>
          </a:p>
          <a:p>
            <a:pPr algn="ctr"/>
            <a:r>
              <a:rPr lang="zh-TW" altLang="en-US" b="1">
                <a:solidFill>
                  <a:srgbClr val="76923C"/>
                </a:solidFill>
              </a:rPr>
              <a:t>相關部門主管</a:t>
            </a:r>
            <a:endParaRPr lang="en-US" b="1">
              <a:solidFill>
                <a:srgbClr val="76923C"/>
              </a:solidFill>
            </a:endParaRPr>
          </a:p>
        </p:txBody>
      </p:sp>
      <p:sp>
        <p:nvSpPr>
          <p:cNvPr id="10" name="Oval 9"/>
          <p:cNvSpPr/>
          <p:nvPr/>
        </p:nvSpPr>
        <p:spPr>
          <a:xfrm>
            <a:off x="1894714" y="4968296"/>
            <a:ext cx="2774423" cy="124936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97001" y="5303267"/>
            <a:ext cx="2743200" cy="646331"/>
          </a:xfrm>
          <a:prstGeom prst="rect">
            <a:avLst/>
          </a:prstGeom>
        </p:spPr>
        <p:txBody>
          <a:bodyPr rtlCol="0">
            <a:spAutoFit/>
          </a:bodyPr>
          <a:lstStyle/>
          <a:p>
            <a:pPr algn="ctr"/>
            <a:r>
              <a:rPr lang="en-US" altLang="zh-TW" b="1">
                <a:solidFill>
                  <a:srgbClr val="7030A0"/>
                </a:solidFill>
              </a:rPr>
              <a:t>Psychological Counsellors</a:t>
            </a:r>
            <a:endParaRPr lang="zh-TW" altLang="en-US" b="1">
              <a:solidFill>
                <a:srgbClr val="7030A0"/>
              </a:solidFill>
            </a:endParaRPr>
          </a:p>
          <a:p>
            <a:pPr algn="ctr"/>
            <a:r>
              <a:rPr lang="zh-TW" altLang="en-US" b="1">
                <a:solidFill>
                  <a:srgbClr val="7030A0"/>
                </a:solidFill>
              </a:rPr>
              <a:t>心理輔導員</a:t>
            </a:r>
            <a:endParaRPr lang="en-US">
              <a:solidFill>
                <a:srgbClr val="7030A0"/>
              </a:solidFill>
            </a:endParaRPr>
          </a:p>
        </p:txBody>
      </p:sp>
      <p:sp>
        <p:nvSpPr>
          <p:cNvPr id="15" name="Oval 14"/>
          <p:cNvSpPr/>
          <p:nvPr/>
        </p:nvSpPr>
        <p:spPr>
          <a:xfrm>
            <a:off x="4799442" y="4872319"/>
            <a:ext cx="2490620" cy="1247047"/>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38953"/>
              </a:solidFill>
            </a:endParaRPr>
          </a:p>
        </p:txBody>
      </p:sp>
      <p:sp>
        <p:nvSpPr>
          <p:cNvPr id="16" name="TextBox 15"/>
          <p:cNvSpPr txBox="1"/>
          <p:nvPr/>
        </p:nvSpPr>
        <p:spPr>
          <a:xfrm>
            <a:off x="4670513" y="5187073"/>
            <a:ext cx="2743200" cy="646331"/>
          </a:xfrm>
          <a:prstGeom prst="rect">
            <a:avLst/>
          </a:prstGeom>
        </p:spPr>
        <p:txBody>
          <a:bodyPr rtlCol="0">
            <a:spAutoFit/>
          </a:bodyPr>
          <a:lstStyle/>
          <a:p>
            <a:pPr algn="ctr"/>
            <a:r>
              <a:rPr lang="en-US" altLang="zh-TW" b="1">
                <a:solidFill>
                  <a:srgbClr val="953734"/>
                </a:solidFill>
              </a:rPr>
              <a:t>Residential Fellows</a:t>
            </a:r>
            <a:endParaRPr lang="zh-TW" altLang="en-US" b="1">
              <a:solidFill>
                <a:srgbClr val="953734"/>
              </a:solidFill>
            </a:endParaRPr>
          </a:p>
          <a:p>
            <a:pPr algn="ctr"/>
            <a:r>
              <a:rPr lang="zh-TW" altLang="en-US" b="1">
                <a:solidFill>
                  <a:srgbClr val="953734"/>
                </a:solidFill>
              </a:rPr>
              <a:t>書院導師</a:t>
            </a:r>
            <a:endParaRPr lang="en-US">
              <a:solidFill>
                <a:srgbClr val="953734"/>
              </a:solidFill>
            </a:endParaRPr>
          </a:p>
        </p:txBody>
      </p:sp>
    </p:spTree>
    <p:extLst>
      <p:ext uri="{BB962C8B-B14F-4D97-AF65-F5344CB8AC3E}">
        <p14:creationId xmlns:p14="http://schemas.microsoft.com/office/powerpoint/2010/main" val="4084304654"/>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627453" y="47424"/>
            <a:ext cx="55188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defRPr/>
            </a:pPr>
            <a:r>
              <a:rPr lang="en-US" altLang="zh-TW" sz="2000" b="1" dirty="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Procedures for Lodging Complaints about Sexual Harassment and Sexual Bullying </a:t>
            </a:r>
            <a:endParaRPr lang="en-US" altLang="zh-TW" sz="2000" b="1" dirty="0" smtClean="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algn="ctr" eaLnBrk="0" fontAlgn="base" hangingPunct="0">
              <a:spcBef>
                <a:spcPct val="0"/>
              </a:spcBef>
              <a:spcAft>
                <a:spcPct val="0"/>
              </a:spcAft>
              <a:defRPr/>
            </a:pPr>
            <a:r>
              <a:rPr lang="zh-TW" altLang="en-US" sz="2000" b="1" dirty="0" smtClean="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性騷擾及性霸凌投訴程序</a:t>
            </a:r>
            <a:endParaRPr lang="en-US" altLang="zh-TW" sz="2000" b="1" dirty="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p:txBody>
      </p:sp>
      <p:sp>
        <p:nvSpPr>
          <p:cNvPr id="2" name="圓角矩形 1"/>
          <p:cNvSpPr/>
          <p:nvPr/>
        </p:nvSpPr>
        <p:spPr>
          <a:xfrm>
            <a:off x="2152891" y="1068233"/>
            <a:ext cx="5479645" cy="8355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500" b="1" dirty="0">
                <a:solidFill>
                  <a:srgbClr val="1F497D">
                    <a:lumMod val="50000"/>
                  </a:srgbClr>
                </a:solidFill>
              </a:rPr>
              <a:t>The complainant reports the incident to the Unit Head / Gender Equity Officer verbally or in </a:t>
            </a:r>
            <a:r>
              <a:rPr lang="en-US" altLang="zh-TW" sz="1500" b="1" dirty="0" smtClean="0">
                <a:solidFill>
                  <a:srgbClr val="1F497D">
                    <a:lumMod val="50000"/>
                  </a:srgbClr>
                </a:solidFill>
              </a:rPr>
              <a:t>writing</a:t>
            </a:r>
          </a:p>
          <a:p>
            <a:pPr algn="ctr" eaLnBrk="0" fontAlgn="base" hangingPunct="0">
              <a:spcBef>
                <a:spcPct val="0"/>
              </a:spcBef>
              <a:spcAft>
                <a:spcPct val="0"/>
              </a:spcAft>
              <a:defRPr/>
            </a:pPr>
            <a:r>
              <a:rPr lang="zh-TW" altLang="en-US" sz="1500" b="1" dirty="0" smtClean="0">
                <a:solidFill>
                  <a:srgbClr val="1F497D">
                    <a:lumMod val="50000"/>
                  </a:srgbClr>
                </a:solidFill>
              </a:rPr>
              <a:t>以書面或口頭形式向部門主管</a:t>
            </a:r>
            <a:r>
              <a:rPr lang="en-US" altLang="zh-TW" sz="1500" b="1" dirty="0" smtClean="0">
                <a:solidFill>
                  <a:srgbClr val="1F497D">
                    <a:lumMod val="50000"/>
                  </a:srgbClr>
                </a:solidFill>
              </a:rPr>
              <a:t>/</a:t>
            </a:r>
            <a:r>
              <a:rPr lang="zh-TW" altLang="en-US" sz="1500" b="1" dirty="0" smtClean="0">
                <a:solidFill>
                  <a:srgbClr val="1F497D">
                    <a:lumMod val="50000"/>
                  </a:srgbClr>
                </a:solidFill>
              </a:rPr>
              <a:t>性別平等專員提出投</a:t>
            </a:r>
            <a:r>
              <a:rPr lang="zh-TW" altLang="en-US" sz="1500" b="1" dirty="0">
                <a:solidFill>
                  <a:srgbClr val="1F497D">
                    <a:lumMod val="50000"/>
                  </a:srgbClr>
                </a:solidFill>
              </a:rPr>
              <a:t>訴</a:t>
            </a:r>
            <a:endParaRPr lang="zh-TW" altLang="zh-TW" sz="1500" dirty="0">
              <a:solidFill>
                <a:srgbClr val="1F497D">
                  <a:lumMod val="50000"/>
                </a:srgbClr>
              </a:solidFill>
            </a:endParaRPr>
          </a:p>
        </p:txBody>
      </p:sp>
      <p:sp>
        <p:nvSpPr>
          <p:cNvPr id="6" name="圓角矩形 5"/>
          <p:cNvSpPr/>
          <p:nvPr/>
        </p:nvSpPr>
        <p:spPr>
          <a:xfrm>
            <a:off x="2194775" y="2228262"/>
            <a:ext cx="5395876" cy="4835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ltLang="zh-TW" sz="900" dirty="0">
              <a:solidFill>
                <a:srgbClr val="1F497D">
                  <a:lumMod val="50000"/>
                </a:srgbClr>
              </a:solidFill>
            </a:endParaRPr>
          </a:p>
          <a:p>
            <a:pPr algn="ctr" eaLnBrk="0" fontAlgn="base" hangingPunct="0">
              <a:spcBef>
                <a:spcPct val="0"/>
              </a:spcBef>
              <a:spcAft>
                <a:spcPct val="0"/>
              </a:spcAft>
              <a:defRPr/>
            </a:pPr>
            <a:r>
              <a:rPr lang="en-US" altLang="zh-TW" sz="1400" b="1" dirty="0">
                <a:solidFill>
                  <a:srgbClr val="1F497D">
                    <a:lumMod val="50000"/>
                  </a:srgbClr>
                </a:solidFill>
              </a:rPr>
              <a:t>The Gender Equity Officer receives the </a:t>
            </a:r>
            <a:r>
              <a:rPr lang="en-US" altLang="zh-TW" sz="1400" b="1" dirty="0" smtClean="0">
                <a:solidFill>
                  <a:srgbClr val="1F497D">
                    <a:lumMod val="50000"/>
                  </a:srgbClr>
                </a:solidFill>
              </a:rPr>
              <a:t>complaint</a:t>
            </a:r>
          </a:p>
          <a:p>
            <a:pPr algn="ctr" eaLnBrk="0" fontAlgn="base" hangingPunct="0">
              <a:spcBef>
                <a:spcPct val="0"/>
              </a:spcBef>
              <a:spcAft>
                <a:spcPct val="0"/>
              </a:spcAft>
              <a:defRPr/>
            </a:pPr>
            <a:r>
              <a:rPr lang="zh-TW" altLang="en-US" sz="1400" b="1" dirty="0" smtClean="0">
                <a:solidFill>
                  <a:srgbClr val="1F497D">
                    <a:lumMod val="50000"/>
                  </a:srgbClr>
                </a:solidFill>
              </a:rPr>
              <a:t>性別平等專員接收投訴個案</a:t>
            </a:r>
            <a:endParaRPr lang="zh-TW" altLang="zh-TW" sz="1400" b="1" dirty="0">
              <a:solidFill>
                <a:srgbClr val="1F497D">
                  <a:lumMod val="50000"/>
                </a:srgbClr>
              </a:solidFill>
            </a:endParaRPr>
          </a:p>
          <a:p>
            <a:pPr algn="ctr" eaLnBrk="0" fontAlgn="base" hangingPunct="0">
              <a:spcBef>
                <a:spcPct val="0"/>
              </a:spcBef>
              <a:spcAft>
                <a:spcPct val="0"/>
              </a:spcAft>
              <a:defRPr/>
            </a:pPr>
            <a:endParaRPr lang="zh-TW" altLang="zh-TW" sz="900" dirty="0">
              <a:solidFill>
                <a:srgbClr val="1F497D">
                  <a:lumMod val="50000"/>
                </a:srgbClr>
              </a:solidFill>
            </a:endParaRPr>
          </a:p>
        </p:txBody>
      </p:sp>
      <p:sp>
        <p:nvSpPr>
          <p:cNvPr id="7" name="圓角矩形 6"/>
          <p:cNvSpPr/>
          <p:nvPr/>
        </p:nvSpPr>
        <p:spPr>
          <a:xfrm>
            <a:off x="2210764" y="3111277"/>
            <a:ext cx="5421772" cy="78525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400" b="1" dirty="0">
                <a:solidFill>
                  <a:srgbClr val="1F497D">
                    <a:lumMod val="50000"/>
                  </a:srgbClr>
                </a:solidFill>
              </a:rPr>
              <a:t>The Gender Equity Officer reports the complaint and provides recommendations to the </a:t>
            </a:r>
            <a:r>
              <a:rPr lang="en-US" altLang="zh-TW" sz="1400" b="1" dirty="0" smtClean="0">
                <a:solidFill>
                  <a:srgbClr val="1F497D">
                    <a:lumMod val="50000"/>
                  </a:srgbClr>
                </a:solidFill>
              </a:rPr>
              <a:t>CGE</a:t>
            </a:r>
          </a:p>
          <a:p>
            <a:pPr algn="ctr" eaLnBrk="0" fontAlgn="base" hangingPunct="0">
              <a:spcBef>
                <a:spcPct val="0"/>
              </a:spcBef>
              <a:spcAft>
                <a:spcPct val="0"/>
              </a:spcAft>
              <a:defRPr/>
            </a:pPr>
            <a:r>
              <a:rPr lang="zh-TW" altLang="en-US" sz="1400" b="1" dirty="0" smtClean="0">
                <a:solidFill>
                  <a:srgbClr val="1F497D">
                    <a:lumMod val="50000"/>
                  </a:srgbClr>
                </a:solidFill>
              </a:rPr>
              <a:t>性別平等專員向性別平等委員會報告投訴個案及提出建議</a:t>
            </a:r>
            <a:endParaRPr lang="zh-TW" altLang="zh-TW" sz="1400" dirty="0">
              <a:solidFill>
                <a:srgbClr val="1F497D">
                  <a:lumMod val="50000"/>
                </a:srgbClr>
              </a:solidFill>
            </a:endParaRPr>
          </a:p>
        </p:txBody>
      </p:sp>
      <p:sp>
        <p:nvSpPr>
          <p:cNvPr id="8" name="圓角矩形 7"/>
          <p:cNvSpPr/>
          <p:nvPr/>
        </p:nvSpPr>
        <p:spPr>
          <a:xfrm>
            <a:off x="2268894" y="4235649"/>
            <a:ext cx="5421772" cy="13438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400" b="1" dirty="0">
                <a:solidFill>
                  <a:srgbClr val="1F497D">
                    <a:lumMod val="50000"/>
                  </a:srgbClr>
                </a:solidFill>
              </a:rPr>
              <a:t>The CGE conducts a preliminary investigation </a:t>
            </a:r>
            <a:r>
              <a:rPr lang="en-US" altLang="zh-TW" sz="1400" b="1" dirty="0" smtClean="0">
                <a:solidFill>
                  <a:srgbClr val="1F497D">
                    <a:lumMod val="50000"/>
                  </a:srgbClr>
                </a:solidFill>
              </a:rPr>
              <a:t>and provides </a:t>
            </a:r>
            <a:r>
              <a:rPr lang="en-US" altLang="zh-TW" sz="1400" b="1" dirty="0">
                <a:solidFill>
                  <a:srgbClr val="1F497D">
                    <a:lumMod val="50000"/>
                  </a:srgbClr>
                </a:solidFill>
              </a:rPr>
              <a:t>recommendations </a:t>
            </a:r>
            <a:r>
              <a:rPr lang="en-US" altLang="zh-TW" sz="1400" b="1" dirty="0" smtClean="0">
                <a:solidFill>
                  <a:srgbClr val="1F497D">
                    <a:lumMod val="50000"/>
                  </a:srgbClr>
                </a:solidFill>
              </a:rPr>
              <a:t>to the Rector, who shall decide on the appropriate action to be taken</a:t>
            </a:r>
          </a:p>
          <a:p>
            <a:pPr algn="ctr" eaLnBrk="0" fontAlgn="base" hangingPunct="0">
              <a:spcBef>
                <a:spcPct val="0"/>
              </a:spcBef>
              <a:spcAft>
                <a:spcPct val="0"/>
              </a:spcAft>
              <a:defRPr/>
            </a:pPr>
            <a:r>
              <a:rPr lang="zh-TW" altLang="en-US" sz="1400" b="1" dirty="0" smtClean="0">
                <a:solidFill>
                  <a:srgbClr val="1F497D">
                    <a:lumMod val="50000"/>
                  </a:srgbClr>
                </a:solidFill>
              </a:rPr>
              <a:t>性別平等委員會進行初步調查，並向校長提出建議，由校長決定應採取之行動</a:t>
            </a:r>
            <a:endParaRPr lang="zh-TW" altLang="zh-TW" sz="1400" dirty="0">
              <a:solidFill>
                <a:srgbClr val="1F497D">
                  <a:lumMod val="50000"/>
                </a:srgbClr>
              </a:solidFill>
            </a:endParaRPr>
          </a:p>
        </p:txBody>
      </p:sp>
      <p:sp>
        <p:nvSpPr>
          <p:cNvPr id="9" name="圓角矩形 8"/>
          <p:cNvSpPr/>
          <p:nvPr/>
        </p:nvSpPr>
        <p:spPr>
          <a:xfrm>
            <a:off x="2327023" y="5948786"/>
            <a:ext cx="5305514" cy="75462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500" b="1" dirty="0" smtClean="0">
                <a:solidFill>
                  <a:srgbClr val="1F497D">
                    <a:lumMod val="50000"/>
                  </a:srgbClr>
                </a:solidFill>
              </a:rPr>
              <a:t>The Gender Equity Officer shall inform the complainant of the decision</a:t>
            </a:r>
          </a:p>
          <a:p>
            <a:pPr algn="ctr" eaLnBrk="0" fontAlgn="base" hangingPunct="0">
              <a:spcBef>
                <a:spcPct val="0"/>
              </a:spcBef>
              <a:spcAft>
                <a:spcPct val="0"/>
              </a:spcAft>
              <a:defRPr/>
            </a:pPr>
            <a:r>
              <a:rPr lang="zh-TW" altLang="en-US" sz="1500" b="1" dirty="0" smtClean="0">
                <a:solidFill>
                  <a:srgbClr val="1F497D">
                    <a:lumMod val="50000"/>
                  </a:srgbClr>
                </a:solidFill>
              </a:rPr>
              <a:t>性別平等專員應將有關決定通知投訴人</a:t>
            </a:r>
            <a:endParaRPr lang="zh-TW" altLang="zh-TW" sz="1500" dirty="0">
              <a:solidFill>
                <a:srgbClr val="1F497D">
                  <a:lumMod val="50000"/>
                </a:srgbClr>
              </a:solidFill>
            </a:endParaRPr>
          </a:p>
        </p:txBody>
      </p:sp>
      <p:sp>
        <p:nvSpPr>
          <p:cNvPr id="17" name="向下箭號 16"/>
          <p:cNvSpPr/>
          <p:nvPr/>
        </p:nvSpPr>
        <p:spPr>
          <a:xfrm rot="120000">
            <a:off x="4779782" y="2779381"/>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pic>
        <p:nvPicPr>
          <p:cNvPr id="164868" name="Picture 4" descr="https://pixabay.com/static/uploads/photo/2014/02/12/06/59/confidential-264516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085" y="4745367"/>
            <a:ext cx="3193336" cy="225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向下箭號 16"/>
          <p:cNvSpPr/>
          <p:nvPr/>
        </p:nvSpPr>
        <p:spPr>
          <a:xfrm rot="120000">
            <a:off x="4772166" y="1965058"/>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
        <p:nvSpPr>
          <p:cNvPr id="15" name="向下箭號 16"/>
          <p:cNvSpPr/>
          <p:nvPr/>
        </p:nvSpPr>
        <p:spPr>
          <a:xfrm rot="120000">
            <a:off x="4807686" y="3947906"/>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
        <p:nvSpPr>
          <p:cNvPr id="20" name="向下箭號 16"/>
          <p:cNvSpPr/>
          <p:nvPr/>
        </p:nvSpPr>
        <p:spPr>
          <a:xfrm rot="120000">
            <a:off x="4807685" y="5669508"/>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Tree>
    <p:extLst>
      <p:ext uri="{BB962C8B-B14F-4D97-AF65-F5344CB8AC3E}">
        <p14:creationId xmlns:p14="http://schemas.microsoft.com/office/powerpoint/2010/main" val="17700841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additive="base">
                                        <p:cTn id="7" dur="500" fill="hold"/>
                                        <p:tgtEl>
                                          <p:spTgt spid="164868"/>
                                        </p:tgtEl>
                                        <p:attrNameLst>
                                          <p:attrName>ppt_x</p:attrName>
                                        </p:attrNameLst>
                                      </p:cBhvr>
                                      <p:tavLst>
                                        <p:tav tm="0">
                                          <p:val>
                                            <p:strVal val="#ppt_x"/>
                                          </p:val>
                                        </p:tav>
                                        <p:tav tm="100000">
                                          <p:val>
                                            <p:strVal val="#ppt_x"/>
                                          </p:val>
                                        </p:tav>
                                      </p:tavLst>
                                    </p:anim>
                                    <p:anim calcmode="lin" valueType="num">
                                      <p:cBhvr additive="base">
                                        <p:cTn id="8"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100794" y="248541"/>
            <a:ext cx="5808946" cy="6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a:solidFill>
                  <a:srgbClr val="4F81BD">
                    <a:lumMod val="50000"/>
                  </a:srgbClr>
                </a:solidFill>
              </a:rPr>
              <a:t>Gender Equity</a:t>
            </a:r>
            <a:r>
              <a:rPr lang="zh-TW" altLang="en-US" sz="4000" b="1" dirty="0">
                <a:solidFill>
                  <a:srgbClr val="4F81BD">
                    <a:lumMod val="50000"/>
                  </a:srgbClr>
                </a:solidFill>
              </a:rPr>
              <a:t> 性別平等</a:t>
            </a:r>
            <a:endParaRPr lang="en-US" sz="4000" b="1" dirty="0">
              <a:solidFill>
                <a:srgbClr val="4F81BD">
                  <a:lumMod val="50000"/>
                </a:srgbClr>
              </a:solidFill>
            </a:endParaRPr>
          </a:p>
        </p:txBody>
      </p:sp>
      <p:sp>
        <p:nvSpPr>
          <p:cNvPr id="48131" name="Content Placeholder 2"/>
          <p:cNvSpPr txBox="1">
            <a:spLocks/>
          </p:cNvSpPr>
          <p:nvPr/>
        </p:nvSpPr>
        <p:spPr bwMode="auto">
          <a:xfrm>
            <a:off x="2950323" y="974319"/>
            <a:ext cx="5808946" cy="536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Aft>
                <a:spcPct val="0"/>
              </a:spcAft>
              <a:buFontTx/>
              <a:buNone/>
            </a:pPr>
            <a:endParaRPr kumimoji="1" lang="en-US" altLang="zh-TW" sz="1125"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kumimoji="1" lang="en-US" altLang="zh-TW" sz="24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Committee on Gender Equity (CGE)</a:t>
            </a:r>
          </a:p>
          <a:p>
            <a:pPr eaLnBrk="0" fontAlgn="base" hangingPunct="0">
              <a:spcBef>
                <a:spcPct val="0"/>
              </a:spcBef>
              <a:spcAft>
                <a:spcPct val="0"/>
              </a:spcAft>
              <a:buFontTx/>
              <a:buNone/>
            </a:pPr>
            <a:r>
              <a:rPr kumimoji="1" lang="zh-TW" altLang="en-US" sz="2400" b="1"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性別平等</a:t>
            </a:r>
            <a:r>
              <a:rPr kumimoji="1" lang="zh-TW" altLang="en-US" sz="2400" b="1" dirty="0">
                <a:solidFill>
                  <a:srgbClr val="0070C0"/>
                </a:solidFill>
                <a:latin typeface="Times New Roman" panose="02020603050405020304" pitchFamily="18" charset="0"/>
                <a:ea typeface="標楷體" panose="03000509000000000000" pitchFamily="65" charset="-120"/>
              </a:rPr>
              <a:t>委員會</a:t>
            </a:r>
            <a:endParaRPr kumimoji="1" lang="en-US" altLang="zh-TW" sz="2400" b="1" dirty="0">
              <a:solidFill>
                <a:srgbClr val="0070C0"/>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Email: gender_equity@umac.mo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Webpage: http://</a:t>
            </a:r>
            <a:r>
              <a:rPr kumimoji="1" lang="en-US" altLang="zh-TW" sz="2400" dirty="0" smtClean="0">
                <a:solidFill>
                  <a:prstClr val="black"/>
                </a:solidFill>
                <a:latin typeface="Times New Roman" panose="02020603050405020304" pitchFamily="18" charset="0"/>
              </a:rPr>
              <a:t>www.umac.mo/cge</a:t>
            </a: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smtClean="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smtClean="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1500" dirty="0">
              <a:solidFill>
                <a:prstClr val="black"/>
              </a:solidFill>
              <a:latin typeface="Times New Roman" panose="02020603050405020304" pitchFamily="18" charset="0"/>
            </a:endParaRPr>
          </a:p>
          <a:p>
            <a:pPr eaLnBrk="0" fontAlgn="base" hangingPunct="0">
              <a:spcAft>
                <a:spcPct val="0"/>
              </a:spcAft>
              <a:buFontTx/>
              <a:buNone/>
            </a:pPr>
            <a:r>
              <a:rPr kumimoji="1" lang="en-US" altLang="zh-TW" sz="2400" b="1" dirty="0">
                <a:solidFill>
                  <a:srgbClr val="0070C0"/>
                </a:solidFill>
                <a:latin typeface="Times New Roman" panose="02020603050405020304" pitchFamily="18" charset="0"/>
              </a:rPr>
              <a:t>Gender Equity Officer</a:t>
            </a:r>
          </a:p>
          <a:p>
            <a:pPr eaLnBrk="0" fontAlgn="base" hangingPunct="0">
              <a:spcBef>
                <a:spcPct val="0"/>
              </a:spcBef>
              <a:spcAft>
                <a:spcPct val="0"/>
              </a:spcAft>
              <a:buFontTx/>
              <a:buNone/>
            </a:pPr>
            <a:r>
              <a:rPr kumimoji="1" lang="zh-TW" altLang="en-US" sz="2400" b="1" dirty="0">
                <a:solidFill>
                  <a:srgbClr val="0070C0"/>
                </a:solidFill>
                <a:latin typeface="標楷體" panose="03000509000000000000" pitchFamily="65" charset="-120"/>
                <a:ea typeface="標楷體" panose="03000509000000000000" pitchFamily="65" charset="-120"/>
              </a:rPr>
              <a:t>性別平等</a:t>
            </a:r>
            <a:r>
              <a:rPr kumimoji="1" lang="zh-TW" altLang="en-US" sz="2400" b="1" dirty="0">
                <a:solidFill>
                  <a:srgbClr val="0070C0"/>
                </a:solidFill>
                <a:latin typeface="Times New Roman" panose="02020603050405020304" pitchFamily="18" charset="0"/>
                <a:ea typeface="標楷體" panose="03000509000000000000" pitchFamily="65" charset="-120"/>
              </a:rPr>
              <a:t>專員</a:t>
            </a:r>
            <a:endParaRPr kumimoji="1" lang="en-US" altLang="zh-TW" sz="2400" b="1" dirty="0">
              <a:solidFill>
                <a:srgbClr val="0070C0"/>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Email: GE_Officer@umac.mo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zh-TW" altLang="zh-TW" sz="1800" dirty="0">
              <a:solidFill>
                <a:prstClr val="black"/>
              </a:solidFill>
              <a:latin typeface="新細明體"/>
              <a:ea typeface="新細明體"/>
            </a:endParaRPr>
          </a:p>
        </p:txBody>
      </p:sp>
      <p:pic>
        <p:nvPicPr>
          <p:cNvPr id="4813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31" y="1814839"/>
            <a:ext cx="2149360" cy="452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796" y="2893190"/>
            <a:ext cx="1905000" cy="1905000"/>
          </a:xfrm>
          <a:prstGeom prst="rect">
            <a:avLst/>
          </a:prstGeom>
        </p:spPr>
      </p:pic>
    </p:spTree>
    <p:extLst>
      <p:ext uri="{BB962C8B-B14F-4D97-AF65-F5344CB8AC3E}">
        <p14:creationId xmlns:p14="http://schemas.microsoft.com/office/powerpoint/2010/main" val="1187965702"/>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D482CF-7B59-4CDF-BE18-A77D658D97DC}" type="slidenum">
              <a:rPr lang="en-US" altLang="zh-TW" smtClean="0"/>
              <a:pPr>
                <a:defRPr/>
              </a:pPr>
              <a:t>9</a:t>
            </a:fld>
            <a:endParaRPr lang="en-US" altLang="zh-TW"/>
          </a:p>
        </p:txBody>
      </p:sp>
      <p:sp>
        <p:nvSpPr>
          <p:cNvPr id="5" name="Title 4"/>
          <p:cNvSpPr txBox="1">
            <a:spLocks noGrp="1"/>
          </p:cNvSpPr>
          <p:nvPr>
            <p:ph type="title"/>
          </p:nvPr>
        </p:nvSpPr>
        <p:spPr>
          <a:xfrm>
            <a:off x="382772" y="1469837"/>
            <a:ext cx="8761228" cy="1261884"/>
          </a:xfrm>
          <a:prstGeom prst="rect">
            <a:avLst/>
          </a:prstGeom>
          <a:noFill/>
        </p:spPr>
        <p:txBody>
          <a:bodyPr wrap="square" rtlCol="0">
            <a:spAutoFit/>
          </a:bodyPr>
          <a:lstStyle/>
          <a:p>
            <a:r>
              <a:rPr lang="en-US" sz="3600" b="1" dirty="0" smtClean="0">
                <a:latin typeface="Calibri Light" panose="020F0302020204030204" pitchFamily="34" charset="0"/>
              </a:rPr>
              <a:t>It is all about respect to yourself and others…</a:t>
            </a:r>
          </a:p>
          <a:p>
            <a:r>
              <a:rPr lang="zh-TW" altLang="en-US" sz="4000" b="1" dirty="0" smtClean="0">
                <a:latin typeface="Calibri Light" panose="020F0302020204030204" pitchFamily="34" charset="0"/>
              </a:rPr>
              <a:t>尊重自己和別人</a:t>
            </a:r>
            <a:r>
              <a:rPr lang="en-US" altLang="zh-TW" sz="4000" b="1" dirty="0" smtClean="0">
                <a:latin typeface="Calibri Light" panose="020F0302020204030204" pitchFamily="34" charset="0"/>
              </a:rPr>
              <a:t>…</a:t>
            </a:r>
            <a:endParaRPr lang="en-US" sz="4000" b="1" dirty="0">
              <a:latin typeface="Calibri Light" panose="020F0302020204030204" pitchFamily="34" charset="0"/>
            </a:endParaRPr>
          </a:p>
        </p:txBody>
      </p:sp>
      <p:sp>
        <p:nvSpPr>
          <p:cNvPr id="6" name="Text Box 4"/>
          <p:cNvSpPr txBox="1">
            <a:spLocks noGrp="1" noChangeArrowheads="1"/>
          </p:cNvSpPr>
          <p:nvPr>
            <p:ph idx="1"/>
          </p:nvPr>
        </p:nvSpPr>
        <p:spPr bwMode="auto">
          <a:xfrm>
            <a:off x="457200" y="3429006"/>
            <a:ext cx="822960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ctr">
              <a:buNone/>
            </a:pPr>
            <a:r>
              <a:rPr lang="en-US" sz="3600" b="1" dirty="0" smtClean="0">
                <a:solidFill>
                  <a:srgbClr val="7030A0"/>
                </a:solidFill>
              </a:rPr>
              <a:t>Prevention is the Best Policy</a:t>
            </a:r>
          </a:p>
          <a:p>
            <a:pPr marL="0" indent="0" algn="ctr">
              <a:buNone/>
            </a:pPr>
            <a:r>
              <a:rPr lang="zh-TW" altLang="en-US" sz="3600" b="1" dirty="0" smtClean="0">
                <a:solidFill>
                  <a:srgbClr val="7030A0"/>
                </a:solidFill>
              </a:rPr>
              <a:t>預防是最好的策略</a:t>
            </a:r>
            <a:endParaRPr lang="en-US" sz="3600" b="1" dirty="0">
              <a:solidFill>
                <a:srgbClr val="7030A0"/>
              </a:solidFill>
            </a:endParaRPr>
          </a:p>
          <a:p>
            <a:pPr algn="ctr" eaLnBrk="1" hangingPunct="1"/>
            <a:endParaRPr lang="en-US" altLang="zh-TW" sz="3600" dirty="0" smtClean="0"/>
          </a:p>
        </p:txBody>
      </p:sp>
      <p:pic>
        <p:nvPicPr>
          <p:cNvPr id="7" name="Picture 6" descr="Zero Tolerance Ru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894556"/>
            <a:ext cx="1503878" cy="1590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71569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A710E977041F459FA1EC238AD458EA" ma:contentTypeVersion="7" ma:contentTypeDescription="Create a new document." ma:contentTypeScope="" ma:versionID="aa61b51528477bee5d5808cf83cb7e80">
  <xsd:schema xmlns:xsd="http://www.w3.org/2001/XMLSchema" xmlns:xs="http://www.w3.org/2001/XMLSchema" xmlns:p="http://schemas.microsoft.com/office/2006/metadata/properties" xmlns:ns2="16d642bd-87c7-4027-beea-74b3224eb3b6" targetNamespace="http://schemas.microsoft.com/office/2006/metadata/properties" ma:root="true" ma:fieldsID="ebbfe14673d9c2da897bef6b20cd62e2" ns2:_="">
    <xsd:import namespace="16d642bd-87c7-4027-beea-74b3224eb3b6"/>
    <xsd:element name="properties">
      <xsd:complexType>
        <xsd:sequence>
          <xsd:element name="documentManagement">
            <xsd:complexType>
              <xsd:all>
                <xsd:element ref="ns2:_x0073_et1" minOccurs="0"/>
                <xsd:element ref="ns2:Year" minOccurs="0"/>
                <xsd:element ref="ns2:Colleague" minOccurs="0"/>
                <xsd:element ref="ns2:Monthly_x0020_record" minOccurs="0"/>
                <xsd:element ref="ns2:Team_x0020_Member_x0020_Endorse" minOccurs="0"/>
                <xsd:element ref="ns2:FH_x002f_TL_x0020_Endorsement"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642bd-87c7-4027-beea-74b3224eb3b6" elementFormDefault="qualified">
    <xsd:import namespace="http://schemas.microsoft.com/office/2006/documentManagement/types"/>
    <xsd:import namespace="http://schemas.microsoft.com/office/infopath/2007/PartnerControls"/>
    <xsd:element name="_x0073_et1" ma:index="8" nillable="true" ma:displayName="Category" ma:format="RadioButtons" ma:internalName="_x0073_et1">
      <xsd:simpleType>
        <xsd:restriction base="dms:Choice">
          <xsd:enumeration value="Leave Balance"/>
          <xsd:enumeration value="Check-in/out Report"/>
          <xsd:enumeration value="OT Approval Record"/>
          <xsd:enumeration value="Stationary ordering"/>
          <xsd:enumeration value="Event and Activity"/>
          <xsd:enumeration value="Official Trip Report"/>
          <xsd:enumeration value="Reports &amp; Documents"/>
        </xsd:restriction>
      </xsd:simpleType>
    </xsd:element>
    <xsd:element name="Year" ma:index="9" nillable="true" ma:displayName="Year" ma:internalName="Year">
      <xsd:simpleType>
        <xsd:restriction base="dms:Text">
          <xsd:maxLength value="255"/>
        </xsd:restriction>
      </xsd:simpleType>
    </xsd:element>
    <xsd:element name="Colleague" ma:index="10" nillable="true" ma:displayName="Colleague" ma:list="UserInfo" ma:SharePointGroup="0" ma:internalName="Colleag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nthly_x0020_record" ma:index="11" nillable="true" ma:displayName="Month" ma:internalName="Monthly_x0020_record">
      <xsd:simpleType>
        <xsd:restriction base="dms:Text">
          <xsd:maxLength value="255"/>
        </xsd:restriction>
      </xsd:simpleType>
    </xsd:element>
    <xsd:element name="Team_x0020_Member_x0020_Endorse" ma:index="12" nillable="true" ma:displayName="Team Member Endorse" ma:default="OK" ma:format="Dropdown" ma:internalName="Team_x0020_Member_x0020_Endorse">
      <xsd:simpleType>
        <xsd:restriction base="dms:Choice">
          <xsd:enumeration value="OK"/>
        </xsd:restriction>
      </xsd:simpleType>
    </xsd:element>
    <xsd:element name="FH_x002f_TL_x0020_Endorsement" ma:index="13" nillable="true" ma:displayName="FH/TL Endorsement" ma:default="OK" ma:format="Dropdown" ma:internalName="FH_x002f_TL_x0020_Endorsement">
      <xsd:simpleType>
        <xsd:restriction base="dms:Choice">
          <xsd:enumeration value="OK"/>
        </xsd:restriction>
      </xsd:simpleType>
    </xsd:element>
    <xsd:element name="Order0" ma:index="14"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m_x0020_Member_x0020_Endorse xmlns="16d642bd-87c7-4027-beea-74b3224eb3b6">OK</Team_x0020_Member_x0020_Endorse>
    <Order0 xmlns="16d642bd-87c7-4027-beea-74b3224eb3b6" xsi:nil="true"/>
    <Year xmlns="16d642bd-87c7-4027-beea-74b3224eb3b6">2017</Year>
    <Colleague xmlns="16d642bd-87c7-4027-beea-74b3224eb3b6">
      <UserInfo>
        <DisplayName/>
        <AccountId xsi:nil="true"/>
        <AccountType/>
      </UserInfo>
    </Colleague>
    <FH_x002f_TL_x0020_Endorsement xmlns="16d642bd-87c7-4027-beea-74b3224eb3b6">OK</FH_x002f_TL_x0020_Endorsement>
    <Monthly_x0020_record xmlns="16d642bd-87c7-4027-beea-74b3224eb3b6" xsi:nil="true"/>
    <_x0073_et1 xmlns="16d642bd-87c7-4027-beea-74b3224eb3b6">Event and Activity</_x0073_et1>
  </documentManagement>
</p:properties>
</file>

<file path=customXml/itemProps1.xml><?xml version="1.0" encoding="utf-8"?>
<ds:datastoreItem xmlns:ds="http://schemas.openxmlformats.org/officeDocument/2006/customXml" ds:itemID="{73964418-CCFF-4067-A7AE-A5B9C7E7416F}">
  <ds:schemaRefs>
    <ds:schemaRef ds:uri="http://schemas.microsoft.com/sharepoint/v3/contenttype/forms"/>
  </ds:schemaRefs>
</ds:datastoreItem>
</file>

<file path=customXml/itemProps2.xml><?xml version="1.0" encoding="utf-8"?>
<ds:datastoreItem xmlns:ds="http://schemas.openxmlformats.org/officeDocument/2006/customXml" ds:itemID="{014948E7-109B-4426-9419-F19CB3D7E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d642bd-87c7-4027-beea-74b3224eb3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CE3282-DDC4-406B-A369-DFD82DCE1294}">
  <ds:schemaRefs>
    <ds:schemaRef ds:uri="http://purl.org/dc/elements/1.1/"/>
    <ds:schemaRef ds:uri="http://schemas.microsoft.com/office/2006/documentManagement/types"/>
    <ds:schemaRef ds:uri="http://schemas.openxmlformats.org/package/2006/metadata/core-properties"/>
    <ds:schemaRef ds:uri="16d642bd-87c7-4027-beea-74b3224eb3b6"/>
    <ds:schemaRef ds:uri="http://purl.org/dc/dcmitype/"/>
    <ds:schemaRef ds:uri="http://purl.org/dc/term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776</TotalTime>
  <Words>1418</Words>
  <Application>Microsoft Office PowerPoint</Application>
  <PresentationFormat>On-screen Show (4:3)</PresentationFormat>
  <Paragraphs>115</Paragraphs>
  <Slides>10</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10</vt:i4>
      </vt:variant>
    </vt:vector>
  </HeadingPairs>
  <TitlesOfParts>
    <vt:vector size="27" baseType="lpstr">
      <vt:lpstr>DFKai-SB</vt:lpstr>
      <vt:lpstr>DFKai-SB</vt:lpstr>
      <vt:lpstr>Gill Sans</vt:lpstr>
      <vt:lpstr>Kozuka Gothic Pro L</vt:lpstr>
      <vt:lpstr>微軟正黑體</vt:lpstr>
      <vt:lpstr>新細明體</vt:lpstr>
      <vt:lpstr>STLiti</vt:lpstr>
      <vt:lpstr>Arial</vt:lpstr>
      <vt:lpstr>Book Antiqua</vt:lpstr>
      <vt:lpstr>Calibri</vt:lpstr>
      <vt:lpstr>Calibri Light</vt:lpstr>
      <vt:lpstr>Constantia</vt:lpstr>
      <vt:lpstr>Times New Roman</vt:lpstr>
      <vt:lpstr>Verdana</vt:lpstr>
      <vt:lpstr>Wingdings 2</vt:lpstr>
      <vt:lpstr>流線</vt:lpstr>
      <vt:lpstr>1_Office Theme</vt:lpstr>
      <vt:lpstr>PowerPoint Presentation</vt:lpstr>
      <vt:lpstr>Gender Equity 性別平等</vt:lpstr>
      <vt:lpstr>Gender Equity 性別平等</vt:lpstr>
      <vt:lpstr>PowerPoint Presentation</vt:lpstr>
      <vt:lpstr>PowerPoint Presentation</vt:lpstr>
      <vt:lpstr>PowerPoint Presentation</vt:lpstr>
      <vt:lpstr>PowerPoint Presentation</vt:lpstr>
      <vt:lpstr>PowerPoint Presentation</vt:lpstr>
      <vt:lpstr>It is all about respect to yourself and others… 尊重自己和別人…</vt:lpstr>
      <vt:lpstr>UM is a place where we learn, work, and grow together, let’s have a campus of gender equity.  澳大是我們共同學習、工作生活及成長的地方，讓我們為維護性別平等的校園而努力。</vt:lpstr>
    </vt:vector>
  </TitlesOfParts>
  <Company>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conniewong</dc:creator>
  <cp:lastModifiedBy>mchu</cp:lastModifiedBy>
  <cp:revision>71</cp:revision>
  <dcterms:created xsi:type="dcterms:W3CDTF">2017-06-01T03:20:35Z</dcterms:created>
  <dcterms:modified xsi:type="dcterms:W3CDTF">2018-07-02T03:32:15Z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0x010100CCA710E977041F459FA1EC238AD458EA</vt:lpwstr>
  </property>
</Properties>
</file>