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0" r:id="rId2"/>
  </p:sldMasterIdLst>
  <p:notesMasterIdLst>
    <p:notesMasterId r:id="rId18"/>
  </p:notesMasterIdLst>
  <p:handoutMasterIdLst>
    <p:handoutMasterId r:id="rId19"/>
  </p:handoutMasterIdLst>
  <p:sldIdLst>
    <p:sldId id="256" r:id="rId3"/>
    <p:sldId id="261" r:id="rId4"/>
    <p:sldId id="290" r:id="rId5"/>
    <p:sldId id="291" r:id="rId6"/>
    <p:sldId id="296" r:id="rId7"/>
    <p:sldId id="279" r:id="rId8"/>
    <p:sldId id="282" r:id="rId9"/>
    <p:sldId id="288" r:id="rId10"/>
    <p:sldId id="263" r:id="rId11"/>
    <p:sldId id="295" r:id="rId12"/>
    <p:sldId id="292" r:id="rId13"/>
    <p:sldId id="297" r:id="rId14"/>
    <p:sldId id="293" r:id="rId15"/>
    <p:sldId id="277" r:id="rId16"/>
    <p:sldId id="294" r:id="rId17"/>
  </p:sldIdLst>
  <p:sldSz cx="9144000" cy="6858000" type="screen4x3"/>
  <p:notesSz cx="6669088" cy="9926638"/>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DEA"/>
    <a:srgbClr val="23025E"/>
    <a:srgbClr val="1F4B24"/>
    <a:srgbClr val="8C5BCD"/>
    <a:srgbClr val="9966FF"/>
    <a:srgbClr val="B55B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241" autoAdjust="0"/>
  </p:normalViewPr>
  <p:slideViewPr>
    <p:cSldViewPr>
      <p:cViewPr>
        <p:scale>
          <a:sx n="120" d="100"/>
          <a:sy n="120" d="100"/>
        </p:scale>
        <p:origin x="-137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5254" tIns="47627" rIns="95254" bIns="47627" rtlCol="0"/>
          <a:lstStyle>
            <a:lvl1pPr algn="l">
              <a:defRPr sz="1300"/>
            </a:lvl1pPr>
          </a:lstStyle>
          <a:p>
            <a:endParaRPr lang="en-US"/>
          </a:p>
        </p:txBody>
      </p:sp>
      <p:sp>
        <p:nvSpPr>
          <p:cNvPr id="3" name="Date Placeholder 2"/>
          <p:cNvSpPr>
            <a:spLocks noGrp="1"/>
          </p:cNvSpPr>
          <p:nvPr>
            <p:ph type="dt" sz="quarter" idx="1"/>
          </p:nvPr>
        </p:nvSpPr>
        <p:spPr>
          <a:xfrm>
            <a:off x="3777607" y="0"/>
            <a:ext cx="2889938" cy="498056"/>
          </a:xfrm>
          <a:prstGeom prst="rect">
            <a:avLst/>
          </a:prstGeom>
        </p:spPr>
        <p:txBody>
          <a:bodyPr vert="horz" lIns="95254" tIns="47627" rIns="95254" bIns="47627" rtlCol="0"/>
          <a:lstStyle>
            <a:lvl1pPr algn="r">
              <a:defRPr sz="1300"/>
            </a:lvl1pPr>
          </a:lstStyle>
          <a:p>
            <a:fld id="{A96B4F57-E4EC-4EF5-8CDD-9C15665519D7}" type="datetimeFigureOut">
              <a:rPr lang="en-US" smtClean="0"/>
              <a:t>8/7/2018</a:t>
            </a:fld>
            <a:endParaRPr lang="en-US"/>
          </a:p>
        </p:txBody>
      </p:sp>
      <p:sp>
        <p:nvSpPr>
          <p:cNvPr id="4" name="Footer Placeholder 3"/>
          <p:cNvSpPr>
            <a:spLocks noGrp="1"/>
          </p:cNvSpPr>
          <p:nvPr>
            <p:ph type="ftr" sz="quarter" idx="2"/>
          </p:nvPr>
        </p:nvSpPr>
        <p:spPr>
          <a:xfrm>
            <a:off x="0" y="9428585"/>
            <a:ext cx="2889938" cy="498055"/>
          </a:xfrm>
          <a:prstGeom prst="rect">
            <a:avLst/>
          </a:prstGeom>
        </p:spPr>
        <p:txBody>
          <a:bodyPr vert="horz" lIns="95254" tIns="47627" rIns="95254" bIns="47627" rtlCol="0" anchor="b"/>
          <a:lstStyle>
            <a:lvl1pPr algn="l">
              <a:defRPr sz="1300"/>
            </a:lvl1pPr>
          </a:lstStyle>
          <a:p>
            <a:endParaRPr lang="en-US"/>
          </a:p>
        </p:txBody>
      </p:sp>
      <p:sp>
        <p:nvSpPr>
          <p:cNvPr id="5" name="Slide Number Placeholder 4"/>
          <p:cNvSpPr>
            <a:spLocks noGrp="1"/>
          </p:cNvSpPr>
          <p:nvPr>
            <p:ph type="sldNum" sz="quarter" idx="3"/>
          </p:nvPr>
        </p:nvSpPr>
        <p:spPr>
          <a:xfrm>
            <a:off x="3777607" y="9428585"/>
            <a:ext cx="2889938" cy="498055"/>
          </a:xfrm>
          <a:prstGeom prst="rect">
            <a:avLst/>
          </a:prstGeom>
        </p:spPr>
        <p:txBody>
          <a:bodyPr vert="horz" lIns="95254" tIns="47627" rIns="95254" bIns="47627" rtlCol="0" anchor="b"/>
          <a:lstStyle>
            <a:lvl1pPr algn="r">
              <a:defRPr sz="1300"/>
            </a:lvl1pPr>
          </a:lstStyle>
          <a:p>
            <a:fld id="{30181963-3942-4E73-95AB-813F91201A82}" type="slidenum">
              <a:rPr lang="en-US" smtClean="0"/>
              <a:t>‹#›</a:t>
            </a:fld>
            <a:endParaRPr lang="en-US"/>
          </a:p>
        </p:txBody>
      </p:sp>
    </p:spTree>
    <p:extLst>
      <p:ext uri="{BB962C8B-B14F-4D97-AF65-F5344CB8AC3E}">
        <p14:creationId xmlns:p14="http://schemas.microsoft.com/office/powerpoint/2010/main" val="32612881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5254" tIns="47627" rIns="95254" bIns="47627" rtlCol="0"/>
          <a:lstStyle>
            <a:lvl1pPr algn="l">
              <a:defRPr sz="1300"/>
            </a:lvl1pPr>
          </a:lstStyle>
          <a:p>
            <a:endParaRPr lang="en-US"/>
          </a:p>
        </p:txBody>
      </p:sp>
      <p:sp>
        <p:nvSpPr>
          <p:cNvPr id="3" name="Date Placeholder 2"/>
          <p:cNvSpPr>
            <a:spLocks noGrp="1"/>
          </p:cNvSpPr>
          <p:nvPr>
            <p:ph type="dt" idx="1"/>
          </p:nvPr>
        </p:nvSpPr>
        <p:spPr>
          <a:xfrm>
            <a:off x="3777607" y="0"/>
            <a:ext cx="2889938" cy="498056"/>
          </a:xfrm>
          <a:prstGeom prst="rect">
            <a:avLst/>
          </a:prstGeom>
        </p:spPr>
        <p:txBody>
          <a:bodyPr vert="horz" lIns="95254" tIns="47627" rIns="95254" bIns="47627" rtlCol="0"/>
          <a:lstStyle>
            <a:lvl1pPr algn="r">
              <a:defRPr sz="1300"/>
            </a:lvl1pPr>
          </a:lstStyle>
          <a:p>
            <a:fld id="{6B5F01C3-6339-4EE8-9C37-E1FF20E2A61D}" type="datetimeFigureOut">
              <a:rPr lang="en-US" smtClean="0"/>
              <a:t>8/7/2018</a:t>
            </a:fld>
            <a:endParaRPr lang="en-US"/>
          </a:p>
        </p:txBody>
      </p:sp>
      <p:sp>
        <p:nvSpPr>
          <p:cNvPr id="4" name="Slide Image Placeholder 3"/>
          <p:cNvSpPr>
            <a:spLocks noGrp="1" noRot="1" noChangeAspect="1"/>
          </p:cNvSpPr>
          <p:nvPr>
            <p:ph type="sldImg" idx="2"/>
          </p:nvPr>
        </p:nvSpPr>
        <p:spPr>
          <a:xfrm>
            <a:off x="1100138" y="1239838"/>
            <a:ext cx="4468812" cy="3352800"/>
          </a:xfrm>
          <a:prstGeom prst="rect">
            <a:avLst/>
          </a:prstGeom>
          <a:noFill/>
          <a:ln w="12700">
            <a:solidFill>
              <a:prstClr val="black"/>
            </a:solidFill>
          </a:ln>
        </p:spPr>
        <p:txBody>
          <a:bodyPr vert="horz" lIns="95254" tIns="47627" rIns="95254" bIns="47627" rtlCol="0" anchor="ctr"/>
          <a:lstStyle/>
          <a:p>
            <a:endParaRPr lang="en-US"/>
          </a:p>
        </p:txBody>
      </p:sp>
      <p:sp>
        <p:nvSpPr>
          <p:cNvPr id="5" name="Notes Placeholder 4"/>
          <p:cNvSpPr>
            <a:spLocks noGrp="1"/>
          </p:cNvSpPr>
          <p:nvPr>
            <p:ph type="body" sz="quarter" idx="3"/>
          </p:nvPr>
        </p:nvSpPr>
        <p:spPr>
          <a:xfrm>
            <a:off x="666909" y="4777195"/>
            <a:ext cx="5335270" cy="3908614"/>
          </a:xfrm>
          <a:prstGeom prst="rect">
            <a:avLst/>
          </a:prstGeom>
        </p:spPr>
        <p:txBody>
          <a:bodyPr vert="horz" lIns="95254" tIns="47627" rIns="95254" bIns="476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5"/>
            <a:ext cx="2889938" cy="498055"/>
          </a:xfrm>
          <a:prstGeom prst="rect">
            <a:avLst/>
          </a:prstGeom>
        </p:spPr>
        <p:txBody>
          <a:bodyPr vert="horz" lIns="95254" tIns="47627" rIns="95254" bIns="47627" rtlCol="0" anchor="b"/>
          <a:lstStyle>
            <a:lvl1pPr algn="l">
              <a:defRPr sz="1300"/>
            </a:lvl1pPr>
          </a:lstStyle>
          <a:p>
            <a:endParaRPr lang="en-US"/>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5254" tIns="47627" rIns="95254" bIns="47627" rtlCol="0" anchor="b"/>
          <a:lstStyle>
            <a:lvl1pPr algn="r">
              <a:defRPr sz="1300"/>
            </a:lvl1pPr>
          </a:lstStyle>
          <a:p>
            <a:fld id="{4461A8FA-7456-4A26-BD88-74163131F1AC}" type="slidenum">
              <a:rPr lang="en-US" smtClean="0"/>
              <a:t>‹#›</a:t>
            </a:fld>
            <a:endParaRPr lang="en-US"/>
          </a:p>
        </p:txBody>
      </p:sp>
    </p:spTree>
    <p:extLst>
      <p:ext uri="{BB962C8B-B14F-4D97-AF65-F5344CB8AC3E}">
        <p14:creationId xmlns:p14="http://schemas.microsoft.com/office/powerpoint/2010/main" val="37038501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43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zh-TW" dirty="0" smtClean="0">
                <a:solidFill>
                  <a:schemeClr val="tx1"/>
                </a:solidFill>
                <a:cs typeface="Times New Roman" panose="02020603050405020304" pitchFamily="18" charset="0"/>
              </a:rPr>
              <a:t>What you can do when facing sexual harassment or sexual bullying:</a:t>
            </a:r>
          </a:p>
          <a:p>
            <a:pPr eaLnBrk="1" hangingPunct="1">
              <a:spcBef>
                <a:spcPct val="0"/>
              </a:spcBef>
              <a:buFontTx/>
              <a:buChar char="•"/>
            </a:pPr>
            <a:r>
              <a:rPr lang="en-US" altLang="zh-TW" dirty="0" smtClean="0">
                <a:solidFill>
                  <a:schemeClr val="tx1"/>
                </a:solidFill>
                <a:cs typeface="Times New Roman" panose="02020603050405020304" pitchFamily="18" charset="0"/>
              </a:rPr>
              <a:t>Say “no” to any sexual harassment or sexual bullying.</a:t>
            </a:r>
          </a:p>
          <a:p>
            <a:pPr eaLnBrk="1" hangingPunct="1">
              <a:spcBef>
                <a:spcPct val="0"/>
              </a:spcBef>
              <a:buFontTx/>
              <a:buChar char="•"/>
            </a:pPr>
            <a:r>
              <a:rPr lang="en-US" altLang="zh-TW" dirty="0" smtClean="0">
                <a:solidFill>
                  <a:schemeClr val="tx1"/>
                </a:solidFill>
                <a:cs typeface="Times New Roman" panose="02020603050405020304" pitchFamily="18" charset="0"/>
              </a:rPr>
              <a:t>Be calm and collect evidence about the incident, seek help and report it immediately to the Committee on Gender Equity, through respective your Unit Head or the Gender Equity Officer.</a:t>
            </a:r>
          </a:p>
          <a:p>
            <a:pPr eaLnBrk="1" hangingPunct="1">
              <a:spcBef>
                <a:spcPct val="0"/>
              </a:spcBef>
              <a:buFontTx/>
              <a:buNone/>
            </a:pPr>
            <a:endParaRPr lang="en-US" altLang="zh-TW" dirty="0" smtClean="0">
              <a:solidFill>
                <a:schemeClr val="tx1"/>
              </a:solidFill>
              <a:cs typeface="Times New Roman" panose="02020603050405020304" pitchFamily="18" charset="0"/>
            </a:endParaRPr>
          </a:p>
          <a:p>
            <a:pPr eaLnBrk="1" hangingPunct="1">
              <a:spcBef>
                <a:spcPct val="0"/>
              </a:spcBef>
              <a:buFontTx/>
              <a:buNone/>
            </a:pPr>
            <a:r>
              <a:rPr lang="en-US" altLang="zh-TW" dirty="0" smtClean="0">
                <a:solidFill>
                  <a:schemeClr val="tx1"/>
                </a:solidFill>
                <a:cs typeface="Times New Roman" panose="02020603050405020304" pitchFamily="18" charset="0"/>
              </a:rPr>
              <a:t>It is normal that you may feel nervous and helpless when such an incident occurs to you. Seek help from respective unit head, the Gender Equity Officer or someone you can trust.</a:t>
            </a:r>
          </a:p>
          <a:p>
            <a:pPr eaLnBrk="1" hangingPunct="1">
              <a:spcBef>
                <a:spcPct val="0"/>
              </a:spcBef>
            </a:pPr>
            <a:endParaRPr lang="en-US" altLang="zh-TW" dirty="0" smtClean="0">
              <a:solidFill>
                <a:schemeClr val="tx1"/>
              </a:solidFill>
              <a:cs typeface="Times New Roman" panose="02020603050405020304" pitchFamily="18"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TW" dirty="0" smtClean="0">
                <a:solidFill>
                  <a:schemeClr val="tx1"/>
                </a:solidFill>
                <a:cs typeface="Times New Roman" panose="02020603050405020304" pitchFamily="18" charset="0"/>
              </a:rPr>
              <a:t>A friendly tip:</a:t>
            </a:r>
            <a:r>
              <a:rPr lang="zh-TW" altLang="en-US" dirty="0" smtClean="0">
                <a:solidFill>
                  <a:schemeClr val="tx1"/>
                </a:solidFill>
                <a:cs typeface="Times New Roman" panose="02020603050405020304" pitchFamily="18" charset="0"/>
              </a:rPr>
              <a:t> </a:t>
            </a:r>
            <a:r>
              <a:rPr lang="en-US" sz="1200" dirty="0" smtClean="0">
                <a:solidFill>
                  <a:schemeClr val="tx1"/>
                </a:solidFill>
              </a:rPr>
              <a:t>Try to choose a suitable public place for the one to one meeting with your colleague or student. If not possible, keep the door of the office open or ask to leave it open while the meeting is on.</a:t>
            </a:r>
          </a:p>
          <a:p>
            <a:pPr eaLnBrk="1" hangingPunct="1">
              <a:spcBef>
                <a:spcPct val="0"/>
              </a:spcBef>
            </a:pPr>
            <a:endParaRPr lang="en-US" altLang="zh-TW" dirty="0" smtClean="0">
              <a:solidFill>
                <a:schemeClr val="tx1"/>
              </a:solidFill>
              <a:cs typeface="Times New Roman" panose="02020603050405020304" pitchFamily="18" charset="0"/>
            </a:endParaRPr>
          </a:p>
          <a:p>
            <a:pPr eaLnBrk="1" hangingPunct="1">
              <a:spcBef>
                <a:spcPct val="0"/>
              </a:spcBef>
            </a:pPr>
            <a:endParaRPr lang="en-US" altLang="zh-TW" dirty="0" smtClean="0">
              <a:solidFill>
                <a:schemeClr val="tx1"/>
              </a:solidFill>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4167877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solidFill>
                  <a:schemeClr val="tx1"/>
                </a:solidFill>
              </a:rPr>
              <a:t>For any complaints about sexual harassment and bullying, staff may report the incident to the Gender Equity Officer or Unit Head verbally or in written. Once the Officer receives the complaint, it will be raised to the Committee on Gender Equity with recommendations. The Committee will then conduct a preliminary investigation, and will</a:t>
            </a:r>
            <a:r>
              <a:rPr lang="en-US" altLang="en-US" baseline="0" dirty="0" smtClean="0">
                <a:solidFill>
                  <a:schemeClr val="tx1"/>
                </a:solidFill>
              </a:rPr>
              <a:t> provide recommendations </a:t>
            </a:r>
            <a:r>
              <a:rPr lang="en-US" altLang="en-US" dirty="0" smtClean="0">
                <a:solidFill>
                  <a:schemeClr val="tx1"/>
                </a:solidFill>
              </a:rPr>
              <a:t>to the Rector, who shall</a:t>
            </a:r>
            <a:r>
              <a:rPr lang="en-US" altLang="en-US" baseline="0" dirty="0" smtClean="0">
                <a:solidFill>
                  <a:schemeClr val="tx1"/>
                </a:solidFill>
              </a:rPr>
              <a:t> decide on the appropriate action to be taken</a:t>
            </a:r>
            <a:r>
              <a:rPr lang="en-US" altLang="en-US" dirty="0" smtClean="0">
                <a:solidFill>
                  <a:schemeClr val="tx1"/>
                </a:solidFill>
              </a:rPr>
              <a:t>. The</a:t>
            </a:r>
            <a:r>
              <a:rPr lang="en-US" altLang="en-US" baseline="0" dirty="0" smtClean="0">
                <a:solidFill>
                  <a:schemeClr val="tx1"/>
                </a:solidFill>
              </a:rPr>
              <a:t> Gender Equity Officer shall inform the complainant of the decision.</a:t>
            </a:r>
            <a:endParaRPr lang="en-US" altLang="en-US" dirty="0" smtClean="0">
              <a:solidFill>
                <a:schemeClr val="tx1"/>
              </a:solidFill>
            </a:endParaRPr>
          </a:p>
          <a:p>
            <a:endParaRPr lang="en-US" altLang="en-US" dirty="0" smtClean="0">
              <a:solidFill>
                <a:schemeClr val="tx1"/>
              </a:solidFill>
            </a:endParaRPr>
          </a:p>
          <a:p>
            <a:r>
              <a:rPr lang="en-US" altLang="en-US" dirty="0" smtClean="0">
                <a:solidFill>
                  <a:schemeClr val="tx1"/>
                </a:solidFill>
              </a:rPr>
              <a:t>All records and documents related to the complaints will be treated with strict confidentiality.</a:t>
            </a:r>
          </a:p>
          <a:p>
            <a:endParaRPr lang="en-US" dirty="0">
              <a:solidFill>
                <a:schemeClr val="tx1"/>
              </a:solidFill>
            </a:endParaRPr>
          </a:p>
        </p:txBody>
      </p:sp>
    </p:spTree>
    <p:extLst>
      <p:ext uri="{BB962C8B-B14F-4D97-AF65-F5344CB8AC3E}">
        <p14:creationId xmlns:p14="http://schemas.microsoft.com/office/powerpoint/2010/main" val="1359481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xfrm>
            <a:off x="1101725" y="1241425"/>
            <a:ext cx="4465638" cy="3349625"/>
          </a:xfrm>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b="0" dirty="0" smtClean="0">
                <a:ea typeface="DFKai-SB" panose="03000509000000000000" pitchFamily="65" charset="-120"/>
                <a:cs typeface="Times New Roman" panose="02020603050405020304" pitchFamily="18" charset="0"/>
              </a:rPr>
              <a:t>性騷擾罪也已於去年正式被引入澳門的刑法典</a:t>
            </a:r>
            <a:r>
              <a:rPr lang="zh-TW" altLang="en-US" b="0" baseline="0" dirty="0" smtClean="0">
                <a:ea typeface="DFKai-SB" panose="03000509000000000000" pitchFamily="65" charset="-120"/>
                <a:cs typeface="Times New Roman" panose="02020603050405020304" pitchFamily="18" charset="0"/>
              </a:rPr>
              <a:t> </a:t>
            </a:r>
            <a:r>
              <a:rPr lang="en-US" altLang="zh-TW" b="0" baseline="0" dirty="0" smtClean="0">
                <a:ea typeface="DFKai-SB" panose="03000509000000000000" pitchFamily="65" charset="-120"/>
                <a:cs typeface="Times New Roman" panose="02020603050405020304" pitchFamily="18" charset="0"/>
              </a:rPr>
              <a:t>(</a:t>
            </a:r>
            <a:r>
              <a:rPr lang="zh-TW" altLang="en-US" b="0" baseline="0" dirty="0" smtClean="0">
                <a:ea typeface="DFKai-SB" panose="03000509000000000000" pitchFamily="65" charset="-120"/>
                <a:cs typeface="Times New Roman" panose="02020603050405020304" pitchFamily="18" charset="0"/>
              </a:rPr>
              <a:t>第</a:t>
            </a:r>
            <a:r>
              <a:rPr lang="en-US" altLang="zh-TW" b="0" baseline="0" dirty="0" smtClean="0">
                <a:ea typeface="DFKai-SB" panose="03000509000000000000" pitchFamily="65" charset="-120"/>
                <a:cs typeface="Times New Roman" panose="02020603050405020304" pitchFamily="18" charset="0"/>
              </a:rPr>
              <a:t>164-A</a:t>
            </a:r>
            <a:r>
              <a:rPr lang="zh-TW" altLang="en-US" b="0" baseline="0" dirty="0" smtClean="0">
                <a:ea typeface="DFKai-SB" panose="03000509000000000000" pitchFamily="65" charset="-120"/>
                <a:cs typeface="Times New Roman" panose="02020603050405020304" pitchFamily="18" charset="0"/>
              </a:rPr>
              <a:t>條</a:t>
            </a:r>
            <a:r>
              <a:rPr lang="en-US" altLang="zh-TW" b="0" baseline="0" dirty="0" smtClean="0">
                <a:ea typeface="DFKai-SB" panose="03000509000000000000" pitchFamily="65" charset="-120"/>
                <a:cs typeface="Times New Roman" panose="02020603050405020304" pitchFamily="18" charset="0"/>
              </a:rPr>
              <a:t>),</a:t>
            </a:r>
            <a:r>
              <a:rPr lang="zh-TW" altLang="en-US" b="0" baseline="0" dirty="0" smtClean="0">
                <a:ea typeface="DFKai-SB" panose="03000509000000000000" pitchFamily="65" charset="-120"/>
                <a:cs typeface="Times New Roman" panose="02020603050405020304" pitchFamily="18" charset="0"/>
              </a:rPr>
              <a:t>屬於半公罪</a:t>
            </a:r>
            <a:r>
              <a:rPr lang="en-US" altLang="zh-TW" b="0" baseline="0" dirty="0" smtClean="0">
                <a:ea typeface="DFKai-SB" panose="03000509000000000000" pitchFamily="65" charset="-120"/>
                <a:cs typeface="Times New Roman" panose="02020603050405020304" pitchFamily="18" charset="0"/>
              </a:rPr>
              <a:t>, </a:t>
            </a:r>
            <a:r>
              <a:rPr lang="zh-TW" altLang="en-US" b="0" baseline="0" dirty="0" smtClean="0">
                <a:ea typeface="DFKai-SB" panose="03000509000000000000" pitchFamily="65" charset="-120"/>
                <a:cs typeface="Times New Roman" panose="02020603050405020304" pitchFamily="18" charset="0"/>
              </a:rPr>
              <a:t>經被害人提告可進行刑事訴訟</a:t>
            </a:r>
            <a:r>
              <a:rPr lang="en-US" altLang="zh-TW" b="0" baseline="0" dirty="0" smtClean="0">
                <a:ea typeface="DFKai-SB" panose="03000509000000000000" pitchFamily="65" charset="-120"/>
                <a:cs typeface="Times New Roman" panose="02020603050405020304" pitchFamily="18" charset="0"/>
              </a:rPr>
              <a:t>,</a:t>
            </a:r>
            <a:r>
              <a:rPr lang="zh-TW" altLang="en-US" b="0" baseline="0" dirty="0" smtClean="0">
                <a:ea typeface="DFKai-SB" panose="03000509000000000000" pitchFamily="65" charset="-120"/>
                <a:cs typeface="Times New Roman" panose="02020603050405020304" pitchFamily="18" charset="0"/>
              </a:rPr>
              <a:t> 所以校園性騷擾行為不謹會被學校處分</a:t>
            </a:r>
            <a:r>
              <a:rPr lang="en-US" altLang="zh-TW" b="0" baseline="0" dirty="0" smtClean="0">
                <a:ea typeface="DFKai-SB" panose="03000509000000000000" pitchFamily="65" charset="-120"/>
                <a:cs typeface="Times New Roman" panose="02020603050405020304" pitchFamily="18" charset="0"/>
              </a:rPr>
              <a:t>, </a:t>
            </a:r>
            <a:r>
              <a:rPr lang="zh-TW" altLang="en-US" b="0" baseline="0" dirty="0" smtClean="0">
                <a:ea typeface="DFKai-SB" panose="03000509000000000000" pitchFamily="65" charset="-120"/>
                <a:cs typeface="Times New Roman" panose="02020603050405020304" pitchFamily="18" charset="0"/>
              </a:rPr>
              <a:t>也是犯法</a:t>
            </a:r>
            <a:r>
              <a:rPr lang="en-US" altLang="zh-TW" b="0" baseline="0" dirty="0" smtClean="0">
                <a:ea typeface="DFKai-SB" panose="03000509000000000000" pitchFamily="65" charset="-120"/>
                <a:cs typeface="Times New Roman" panose="02020603050405020304" pitchFamily="18" charset="0"/>
              </a:rPr>
              <a:t>, </a:t>
            </a:r>
            <a:r>
              <a:rPr lang="zh-TW" altLang="en-US" b="0" baseline="0" dirty="0" smtClean="0">
                <a:ea typeface="DFKai-SB" panose="03000509000000000000" pitchFamily="65" charset="-120"/>
                <a:cs typeface="Times New Roman" panose="02020603050405020304" pitchFamily="18" charset="0"/>
              </a:rPr>
              <a:t>要負上刑事責任</a:t>
            </a:r>
            <a:r>
              <a:rPr lang="en-US" altLang="zh-TW" b="0" baseline="0" dirty="0" smtClean="0">
                <a:ea typeface="DFKai-SB" panose="03000509000000000000" pitchFamily="65" charset="-120"/>
                <a:cs typeface="Times New Roman" panose="02020603050405020304" pitchFamily="18" charset="0"/>
              </a:rPr>
              <a:t>.</a:t>
            </a:r>
          </a:p>
          <a:p>
            <a:endParaRPr lang="en-US" altLang="zh-TW" b="0" dirty="0" smtClean="0">
              <a:ea typeface="DFKai-SB" panose="03000509000000000000" pitchFamily="65" charset="-120"/>
              <a:cs typeface="Times New Roman" panose="02020603050405020304" pitchFamily="18"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117A89-130A-4235-8733-949E0F2EBD22}" type="slidenum">
              <a:rPr lang="en-US" altLang="en-US" smtClean="0">
                <a:solidFill>
                  <a:srgbClr val="000000"/>
                </a:solidFill>
                <a:latin typeface="Times New Roman" panose="02020603050405020304" pitchFamily="18" charset="0"/>
              </a:rPr>
              <a:pPr/>
              <a:t>12</a:t>
            </a:fld>
            <a:endParaRPr lang="en-US" altLang="en-US" smtClean="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801976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For more information about the Guidelines, Complaint Procedures, Tips and other related information on gender equity, please refer to our </a:t>
            </a:r>
            <a:r>
              <a:rPr lang="en-US" altLang="en-US" b="1" dirty="0" smtClean="0">
                <a:solidFill>
                  <a:srgbClr val="0070C0"/>
                </a:solidFill>
              </a:rPr>
              <a:t>Pamphlets.</a:t>
            </a:r>
            <a:endParaRPr lang="en-US" altLang="en-US" dirty="0" smtClean="0"/>
          </a:p>
        </p:txBody>
      </p:sp>
      <p:sp>
        <p:nvSpPr>
          <p:cNvPr id="4" name="Slide Number Placeholder 3"/>
          <p:cNvSpPr>
            <a:spLocks noGrp="1"/>
          </p:cNvSpPr>
          <p:nvPr>
            <p:ph type="sldNum" sz="quarter" idx="10"/>
          </p:nvPr>
        </p:nvSpPr>
        <p:spPr/>
        <p:txBody>
          <a:bodyPr/>
          <a:lstStyle/>
          <a:p>
            <a:fld id="{300B9839-F4AB-4C7C-A706-4B27D1F9D2DB}" type="slidenum">
              <a:rPr lang="en-US" smtClean="0"/>
              <a:t>13</a:t>
            </a:fld>
            <a:endParaRPr lang="en-US"/>
          </a:p>
        </p:txBody>
      </p:sp>
    </p:spTree>
    <p:extLst>
      <p:ext uri="{BB962C8B-B14F-4D97-AF65-F5344CB8AC3E}">
        <p14:creationId xmlns:p14="http://schemas.microsoft.com/office/powerpoint/2010/main" val="3532603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34855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1"/>
                </a:solidFill>
              </a:rPr>
              <a:t>The bottom line is that UM has zero tolerance for sexual harassment and sexual bullying. So, don’t do it, and report it if it ever happens. Wish you an enjoyable journey at UM! Thank you.</a:t>
            </a:r>
          </a:p>
          <a:p>
            <a:endParaRPr lang="en-US" dirty="0">
              <a:solidFill>
                <a:schemeClr val="tx1"/>
              </a:solidFill>
            </a:endParaRPr>
          </a:p>
        </p:txBody>
      </p:sp>
    </p:spTree>
    <p:extLst>
      <p:ext uri="{BB962C8B-B14F-4D97-AF65-F5344CB8AC3E}">
        <p14:creationId xmlns:p14="http://schemas.microsoft.com/office/powerpoint/2010/main" val="102364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912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300B9839-F4AB-4C7C-A706-4B27D1F9D2DB}" type="slidenum">
              <a:rPr lang="en-US" smtClean="0"/>
              <a:t>3</a:t>
            </a:fld>
            <a:endParaRPr lang="en-US"/>
          </a:p>
        </p:txBody>
      </p:sp>
    </p:spTree>
    <p:extLst>
      <p:ext uri="{BB962C8B-B14F-4D97-AF65-F5344CB8AC3E}">
        <p14:creationId xmlns:p14="http://schemas.microsoft.com/office/powerpoint/2010/main" val="422898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367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840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840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2D0EB2"/>
                </a:solidFill>
                <a:cs typeface="Times New Roman" panose="02020603050405020304" pitchFamily="18" charset="0"/>
              </a:rPr>
              <a:t>The Committee on Gender Equity (CGE) was established to promote gender equity in the University. Led by the Rector, the CGE is composed of the representatives of academic staff, administrative staff and students.</a:t>
            </a:r>
          </a:p>
          <a:p>
            <a:endParaRPr lang="en-US" altLang="en-US" dirty="0" smtClean="0"/>
          </a:p>
        </p:txBody>
      </p:sp>
      <p:sp>
        <p:nvSpPr>
          <p:cNvPr id="4" name="Slide Number Placeholder 3"/>
          <p:cNvSpPr>
            <a:spLocks noGrp="1"/>
          </p:cNvSpPr>
          <p:nvPr>
            <p:ph type="sldNum" sz="quarter" idx="10"/>
          </p:nvPr>
        </p:nvSpPr>
        <p:spPr/>
        <p:txBody>
          <a:bodyPr/>
          <a:lstStyle/>
          <a:p>
            <a:fld id="{300B9839-F4AB-4C7C-A706-4B27D1F9D2DB}" type="slidenum">
              <a:rPr lang="en-US" smtClean="0"/>
              <a:t>7</a:t>
            </a:fld>
            <a:endParaRPr lang="en-US"/>
          </a:p>
        </p:txBody>
      </p:sp>
    </p:spTree>
    <p:extLst>
      <p:ext uri="{BB962C8B-B14F-4D97-AF65-F5344CB8AC3E}">
        <p14:creationId xmlns:p14="http://schemas.microsoft.com/office/powerpoint/2010/main" val="3372046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422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4066899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61076D6C-6E5C-4CC3-8D0C-8558F53B458D}" type="datetime1">
              <a:rPr lang="zh-HK" altLang="en-US" smtClean="0"/>
              <a:t>7/8/2018</a:t>
            </a:fld>
            <a:endParaRPr lang="zh-HK" altLang="en-US"/>
          </a:p>
        </p:txBody>
      </p:sp>
      <p:sp>
        <p:nvSpPr>
          <p:cNvPr id="5" name="Footer Placeholder 4"/>
          <p:cNvSpPr>
            <a:spLocks noGrp="1"/>
          </p:cNvSpPr>
          <p:nvPr>
            <p:ph type="ftr" sz="quarter" idx="11"/>
          </p:nvPr>
        </p:nvSpPr>
        <p:spPr>
          <a:xfrm>
            <a:off x="1921934" y="5054602"/>
            <a:ext cx="4064860" cy="279400"/>
          </a:xfrm>
        </p:spPr>
        <p:txBody>
          <a:bodyPr/>
          <a:lstStyle/>
          <a:p>
            <a:endParaRPr lang="zh-HK" altLang="en-US"/>
          </a:p>
        </p:txBody>
      </p:sp>
      <p:sp>
        <p:nvSpPr>
          <p:cNvPr id="6" name="Slide Number Placeholder 5"/>
          <p:cNvSpPr>
            <a:spLocks noGrp="1"/>
          </p:cNvSpPr>
          <p:nvPr>
            <p:ph type="sldNum" sz="quarter" idx="12"/>
          </p:nvPr>
        </p:nvSpPr>
        <p:spPr>
          <a:xfrm>
            <a:off x="6817317" y="5054602"/>
            <a:ext cx="413483" cy="279400"/>
          </a:xfrm>
        </p:spPr>
        <p:txBody>
          <a:bodyPr/>
          <a:lstStyle/>
          <a:p>
            <a:fld id="{1D4B6336-8E58-4E1D-8C10-120C700EAB1F}" type="slidenum">
              <a:rPr lang="zh-HK" altLang="en-US" smtClean="0"/>
              <a:t>‹#›</a:t>
            </a:fld>
            <a:endParaRPr lang="zh-HK"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508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92DD19-3513-46F2-8251-AB60B87704DE}" type="datetime1">
              <a:rPr lang="zh-HK" altLang="en-US" smtClean="0"/>
              <a:t>7/8/2018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3519875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5F781D-09CE-4111-9F6E-506BF35D5458}" type="datetime1">
              <a:rPr lang="zh-HK" altLang="en-US" smtClean="0"/>
              <a:t>7/8/2018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79349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A1BA36-E0BC-41E4-B6C9-AB2AD0A323EB}" type="datetime1">
              <a:rPr lang="zh-HK" altLang="en-US" smtClean="0"/>
              <a:t>7/8/2018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562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0822E6-8E81-479F-87D8-B77073896789}" type="datetime1">
              <a:rPr lang="zh-HK" altLang="en-US" smtClean="0"/>
              <a:t>7/8/2018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4195671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2BEFC6-DF9C-47C6-8240-4546FBE8B700}" type="datetime1">
              <a:rPr lang="zh-HK" altLang="en-US" smtClean="0"/>
              <a:t>7/8/2018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522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6AB9DD-AC72-44D4-8406-A4CEBC05BF10}" type="datetime1">
              <a:rPr lang="zh-HK" altLang="en-US" smtClean="0"/>
              <a:t>7/8/2018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190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1F0A6C-ABB6-4475-8224-9D9E24520824}" type="datetime1">
              <a:rPr lang="zh-HK" altLang="en-US" smtClean="0"/>
              <a:t>7/8/2018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1002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EB8269-2E53-499F-BB5F-4A268BDC6979}" type="datetime1">
              <a:rPr lang="zh-HK" altLang="en-US" smtClean="0"/>
              <a:t>7/8/2018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7363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ltLang="zh-HK" smtClean="0"/>
              <a:t>Click to edit Master title style</a:t>
            </a:r>
            <a:endParaRPr lang="zh-HK"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HK" smtClean="0"/>
              <a:t>Click to edit Master subtitle style</a:t>
            </a:r>
            <a:endParaRPr lang="zh-HK" altLang="en-US"/>
          </a:p>
        </p:txBody>
      </p:sp>
      <p:sp>
        <p:nvSpPr>
          <p:cNvPr id="4" name="Date Placeholder 3"/>
          <p:cNvSpPr>
            <a:spLocks noGrp="1"/>
          </p:cNvSpPr>
          <p:nvPr>
            <p:ph type="dt" sz="half" idx="10"/>
          </p:nvPr>
        </p:nvSpPr>
        <p:spPr/>
        <p:txBody>
          <a:bodyPr/>
          <a:lstStyle>
            <a:lvl1pPr>
              <a:defRPr/>
            </a:lvl1pPr>
          </a:lstStyle>
          <a:p>
            <a:pPr>
              <a:defRPr/>
            </a:pPr>
            <a:fld id="{56B1ABCE-01DD-440C-A3A2-1BACB403BFB3}" type="datetime1">
              <a:rPr lang="zh-HK" altLang="en-US" smtClean="0">
                <a:solidFill>
                  <a:prstClr val="black">
                    <a:tint val="75000"/>
                  </a:prstClr>
                </a:solidFill>
              </a:rPr>
              <a:t>7/8/2018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5E7F27E-AB65-4D0F-9D5E-0031DE15978F}"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1242075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idx="1"/>
          </p:nvPr>
        </p:nvSpPr>
        <p:spPr/>
        <p:txBody>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lvl1pPr>
              <a:defRPr/>
            </a:lvl1pPr>
          </a:lstStyle>
          <a:p>
            <a:pPr>
              <a:defRPr/>
            </a:pPr>
            <a:fld id="{E00B576F-A475-400B-B777-E09FC7B519E3}" type="datetime1">
              <a:rPr lang="zh-HK" altLang="en-US" smtClean="0">
                <a:solidFill>
                  <a:prstClr val="black">
                    <a:tint val="75000"/>
                  </a:prstClr>
                </a:solidFill>
              </a:rPr>
              <a:t>7/8/2018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87CEF3A-B17C-4F72-B949-AA50E8A2930E}"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1340706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BE875E-043F-492A-AD55-3262841EA992}" type="datetime1">
              <a:rPr lang="zh-HK" altLang="en-US" smtClean="0"/>
              <a:t>7/8/2018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4222746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HK"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B86D60-3965-454F-9A56-98CAE4BB95CD}" type="datetime1">
              <a:rPr lang="zh-HK" altLang="en-US" smtClean="0">
                <a:solidFill>
                  <a:prstClr val="black">
                    <a:tint val="75000"/>
                  </a:prstClr>
                </a:solidFill>
              </a:rPr>
              <a:t>7/8/2018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69468E-FE8C-4176-A8AD-ACDF928BB3F9}"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2970046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Date Placeholder 3"/>
          <p:cNvSpPr>
            <a:spLocks noGrp="1"/>
          </p:cNvSpPr>
          <p:nvPr>
            <p:ph type="dt" sz="half" idx="10"/>
          </p:nvPr>
        </p:nvSpPr>
        <p:spPr/>
        <p:txBody>
          <a:bodyPr/>
          <a:lstStyle>
            <a:lvl1pPr>
              <a:defRPr/>
            </a:lvl1pPr>
          </a:lstStyle>
          <a:p>
            <a:pPr>
              <a:defRPr/>
            </a:pPr>
            <a:fld id="{75684B26-ED8F-46B8-9505-3C9B7716E8C5}" type="datetime1">
              <a:rPr lang="zh-HK" altLang="en-US" smtClean="0">
                <a:solidFill>
                  <a:prstClr val="black">
                    <a:tint val="75000"/>
                  </a:prstClr>
                </a:solidFill>
              </a:rPr>
              <a:t>7/8/2018</a:t>
            </a:fld>
            <a:endParaRPr lang="zh-HK"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3485FAD-987C-496A-B3A9-27E5225397E7}"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3759796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ltLang="zh-HK" smtClean="0"/>
              <a:t>Click to edit Master title style</a:t>
            </a:r>
            <a:endParaRPr lang="zh-HK"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7" name="Date Placeholder 3"/>
          <p:cNvSpPr>
            <a:spLocks noGrp="1"/>
          </p:cNvSpPr>
          <p:nvPr>
            <p:ph type="dt" sz="half" idx="10"/>
          </p:nvPr>
        </p:nvSpPr>
        <p:spPr/>
        <p:txBody>
          <a:bodyPr/>
          <a:lstStyle>
            <a:lvl1pPr>
              <a:defRPr/>
            </a:lvl1pPr>
          </a:lstStyle>
          <a:p>
            <a:pPr>
              <a:defRPr/>
            </a:pPr>
            <a:fld id="{8A4EB9CB-D036-48C9-89CE-65BD3A5B5663}" type="datetime1">
              <a:rPr lang="zh-HK" altLang="en-US" smtClean="0">
                <a:solidFill>
                  <a:prstClr val="black">
                    <a:tint val="75000"/>
                  </a:prstClr>
                </a:solidFill>
              </a:rPr>
              <a:t>7/8/2018</a:t>
            </a:fld>
            <a:endParaRPr lang="zh-HK"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DE401C-1C97-42A1-89B7-D662E524B543}"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3094425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Date Placeholder 3"/>
          <p:cNvSpPr>
            <a:spLocks noGrp="1"/>
          </p:cNvSpPr>
          <p:nvPr>
            <p:ph type="dt" sz="half" idx="10"/>
          </p:nvPr>
        </p:nvSpPr>
        <p:spPr/>
        <p:txBody>
          <a:bodyPr/>
          <a:lstStyle>
            <a:lvl1pPr>
              <a:defRPr/>
            </a:lvl1pPr>
          </a:lstStyle>
          <a:p>
            <a:pPr>
              <a:defRPr/>
            </a:pPr>
            <a:fld id="{AF7E2294-E20E-484E-949B-3CAD45A5237B}" type="datetime1">
              <a:rPr lang="zh-HK" altLang="en-US" smtClean="0">
                <a:solidFill>
                  <a:prstClr val="black">
                    <a:tint val="75000"/>
                  </a:prstClr>
                </a:solidFill>
              </a:rPr>
              <a:t>7/8/2018</a:t>
            </a:fld>
            <a:endParaRPr lang="zh-HK"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EA6F50A-BF2D-4479-BA5C-6817BC79678B}"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4038398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DBD1EB-6615-4DAC-909B-010C9D83B543}" type="datetime1">
              <a:rPr lang="zh-HK" altLang="en-US" smtClean="0">
                <a:solidFill>
                  <a:prstClr val="black">
                    <a:tint val="75000"/>
                  </a:prstClr>
                </a:solidFill>
              </a:rPr>
              <a:t>7/8/2018</a:t>
            </a:fld>
            <a:endParaRPr lang="zh-HK"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D0DE337-F004-4729-BDAF-9EF16BCABF29}"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19745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HK" smtClean="0"/>
              <a:t>Click to edit Master title style</a:t>
            </a:r>
            <a:endParaRPr lang="zh-HK"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5725CF7-4563-458B-B5C6-253F34DF1ED4}" type="datetime1">
              <a:rPr lang="zh-HK" altLang="en-US" smtClean="0">
                <a:solidFill>
                  <a:prstClr val="black">
                    <a:tint val="75000"/>
                  </a:prstClr>
                </a:solidFill>
              </a:rPr>
              <a:t>7/8/2018</a:t>
            </a:fld>
            <a:endParaRPr lang="zh-HK"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931FEFC-EDA2-411C-A4C1-FC1EA30BDE34}"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890233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HK" smtClean="0"/>
              <a:t>Click to edit Master title style</a:t>
            </a:r>
            <a:endParaRPr lang="zh-HK" alt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HK" noProof="0" smtClean="0"/>
              <a:t>Click icon to add picture</a:t>
            </a:r>
            <a:endParaRPr lang="zh-HK"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HK"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DE052F-A3FD-4799-805B-D444BF84BB4E}" type="datetime1">
              <a:rPr lang="zh-HK" altLang="en-US" smtClean="0">
                <a:solidFill>
                  <a:prstClr val="black">
                    <a:tint val="75000"/>
                  </a:prstClr>
                </a:solidFill>
              </a:rPr>
              <a:t>7/8/2018</a:t>
            </a:fld>
            <a:endParaRPr lang="zh-HK"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B497AEC-5478-43D9-984B-CA262BFDA8BA}"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1550295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lvl1pPr>
              <a:defRPr/>
            </a:lvl1pPr>
          </a:lstStyle>
          <a:p>
            <a:pPr>
              <a:defRPr/>
            </a:pPr>
            <a:fld id="{1EB22CDC-22EF-434E-90F2-FED01747173B}" type="datetime1">
              <a:rPr lang="zh-HK" altLang="en-US" smtClean="0">
                <a:solidFill>
                  <a:prstClr val="black">
                    <a:tint val="75000"/>
                  </a:prstClr>
                </a:solidFill>
              </a:rPr>
              <a:t>7/8/2018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F994AD-1AEB-4BA9-B17A-D6CD0977A1E8}"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680526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ltLang="zh-HK" smtClean="0"/>
              <a:t>Click to edit Master title style</a:t>
            </a:r>
            <a:endParaRPr lang="zh-HK" alt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a:p>
        </p:txBody>
      </p:sp>
      <p:sp>
        <p:nvSpPr>
          <p:cNvPr id="4" name="Date Placeholder 3"/>
          <p:cNvSpPr>
            <a:spLocks noGrp="1"/>
          </p:cNvSpPr>
          <p:nvPr>
            <p:ph type="dt" sz="half" idx="10"/>
          </p:nvPr>
        </p:nvSpPr>
        <p:spPr/>
        <p:txBody>
          <a:bodyPr/>
          <a:lstStyle>
            <a:lvl1pPr>
              <a:defRPr/>
            </a:lvl1pPr>
          </a:lstStyle>
          <a:p>
            <a:pPr>
              <a:defRPr/>
            </a:pPr>
            <a:fld id="{FE354398-D8EF-44E2-8619-1D94F45BFC80}" type="datetime1">
              <a:rPr lang="zh-HK" altLang="en-US" smtClean="0">
                <a:solidFill>
                  <a:prstClr val="black">
                    <a:tint val="75000"/>
                  </a:prstClr>
                </a:solidFill>
              </a:rPr>
              <a:t>7/8/2018</a:t>
            </a:fld>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DAAF041-DAE2-44A3-9C5E-D1CDB278BEB5}"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2720801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DF98F-D542-471F-973A-1EEBD710FC73}" type="datetime1">
              <a:rPr lang="zh-HK" altLang="en-US" smtClean="0"/>
              <a:t>7/8/2018</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1D4B6336-8E58-4E1D-8C10-120C700EAB1F}" type="slidenum">
              <a:rPr lang="zh-HK" altLang="en-US" smtClean="0"/>
              <a:t>‹#›</a:t>
            </a:fld>
            <a:endParaRPr lang="zh-HK"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867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7C83C88-A193-4B85-BE15-CA7B18D630AF}" type="datetime1">
              <a:rPr lang="zh-HK" altLang="en-US" smtClean="0"/>
              <a:t>7/8/2018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1356048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D09D78-4110-4055-8905-5C14BC114A20}" type="datetime1">
              <a:rPr lang="zh-HK" altLang="en-US" smtClean="0"/>
              <a:t>7/8/2018</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1D4B6336-8E58-4E1D-8C10-120C700EAB1F}" type="slidenum">
              <a:rPr lang="zh-HK" altLang="en-US" smtClean="0"/>
              <a:t>‹#›</a:t>
            </a:fld>
            <a:endParaRPr lang="zh-HK"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498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3E9A23-135A-4D51-99E4-9B4421F26DE2}" type="datetime1">
              <a:rPr lang="zh-HK" altLang="en-US" smtClean="0"/>
              <a:t>7/8/2018</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1D4B6336-8E58-4E1D-8C10-120C700EAB1F}" type="slidenum">
              <a:rPr lang="zh-HK" altLang="en-US" smtClean="0"/>
              <a:t>‹#›</a:t>
            </a:fld>
            <a:endParaRPr lang="zh-HK"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873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7448E-AD89-46E7-9833-F8FF968934F4}" type="datetime1">
              <a:rPr lang="zh-HK" altLang="en-US" smtClean="0"/>
              <a:t>7/8/2018</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1918143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BC05A-3D51-47E9-B5F5-71C30951F762}" type="datetime1">
              <a:rPr lang="zh-HK" altLang="en-US" smtClean="0"/>
              <a:t>7/8/2018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D4B6336-8E58-4E1D-8C10-120C700EAB1F}" type="slidenum">
              <a:rPr lang="zh-HK" altLang="en-US" smtClean="0"/>
              <a:t>‹#›</a:t>
            </a:fld>
            <a:endParaRPr lang="zh-HK"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0490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56939C-53C5-48F3-B7CA-9854ACEC2F1A}" type="datetime1">
              <a:rPr lang="zh-HK" altLang="en-US" smtClean="0"/>
              <a:t>7/8/2018</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66598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7.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6A52F3-B71E-4700-8C6A-A1B0B642DA27}" type="datetime1">
              <a:rPr lang="zh-HK" altLang="en-US" smtClean="0"/>
              <a:t>7/8/2018</a:t>
            </a:fld>
            <a:endParaRPr lang="zh-HK"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zh-HK"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4B6336-8E58-4E1D-8C10-120C700EAB1F}" type="slidenum">
              <a:rPr lang="zh-HK" altLang="en-US" smtClean="0"/>
              <a:t>‹#›</a:t>
            </a:fld>
            <a:endParaRPr lang="zh-HK" altLang="en-US"/>
          </a:p>
        </p:txBody>
      </p:sp>
    </p:spTree>
    <p:extLst>
      <p:ext uri="{BB962C8B-B14F-4D97-AF65-F5344CB8AC3E}">
        <p14:creationId xmlns:p14="http://schemas.microsoft.com/office/powerpoint/2010/main" val="9707289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HK" smtClean="0"/>
              <a:t>Click to edit Master title style</a:t>
            </a:r>
            <a:endParaRPr lang="zh-HK"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HK" smtClean="0"/>
              <a:t>Click to edit Master text styles</a:t>
            </a:r>
          </a:p>
          <a:p>
            <a:pPr lvl="1"/>
            <a:r>
              <a:rPr lang="en-US" altLang="zh-HK" smtClean="0"/>
              <a:t>Second level</a:t>
            </a:r>
          </a:p>
          <a:p>
            <a:pPr lvl="2"/>
            <a:r>
              <a:rPr lang="en-US" altLang="zh-HK" smtClean="0"/>
              <a:t>Third level</a:t>
            </a:r>
          </a:p>
          <a:p>
            <a:pPr lvl="3"/>
            <a:r>
              <a:rPr lang="en-US" altLang="zh-HK" smtClean="0"/>
              <a:t>Fourth level</a:t>
            </a:r>
          </a:p>
          <a:p>
            <a:pPr lvl="4"/>
            <a:r>
              <a:rPr lang="en-US" altLang="zh-HK" smtClean="0"/>
              <a:t>Fifth level</a:t>
            </a:r>
            <a:endParaRPr lang="zh-HK"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CD8BC540-CFD3-4B17-B330-C6B9E4697EB3}" type="datetime1">
              <a:rPr lang="zh-HK" altLang="en-US" smtClean="0">
                <a:solidFill>
                  <a:prstClr val="black">
                    <a:tint val="75000"/>
                  </a:prstClr>
                </a:solidFill>
              </a:rPr>
              <a:t>7/8/2018</a:t>
            </a:fld>
            <a:endParaRPr lang="zh-HK" alt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zh-HK" alt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22830F34-53FC-4E9E-AC5E-CE9C536C3C07}" type="slidenum">
              <a:rPr lang="zh-HK" altLang="en-US">
                <a:solidFill>
                  <a:prstClr val="black">
                    <a:tint val="75000"/>
                  </a:prstClr>
                </a:solidFill>
              </a:rPr>
              <a:pPr>
                <a:defRPr/>
              </a:pPr>
              <a:t>‹#›</a:t>
            </a:fld>
            <a:endParaRPr lang="zh-HK" altLang="en-US">
              <a:solidFill>
                <a:prstClr val="black">
                  <a:tint val="75000"/>
                </a:prstClr>
              </a:solidFill>
            </a:endParaRPr>
          </a:p>
        </p:txBody>
      </p:sp>
    </p:spTree>
    <p:extLst>
      <p:ext uri="{BB962C8B-B14F-4D97-AF65-F5344CB8AC3E}">
        <p14:creationId xmlns:p14="http://schemas.microsoft.com/office/powerpoint/2010/main" val="363372120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新細明體" pitchFamily="18" charset="-120"/>
        </a:defRPr>
      </a:lvl2pPr>
      <a:lvl3pPr algn="ctr" rtl="0" eaLnBrk="1" fontAlgn="base" hangingPunct="1">
        <a:spcBef>
          <a:spcPct val="0"/>
        </a:spcBef>
        <a:spcAft>
          <a:spcPct val="0"/>
        </a:spcAft>
        <a:defRPr sz="4400">
          <a:solidFill>
            <a:schemeClr val="tx1"/>
          </a:solidFill>
          <a:latin typeface="Calibri" pitchFamily="34" charset="0"/>
          <a:ea typeface="新細明體" pitchFamily="18" charset="-120"/>
        </a:defRPr>
      </a:lvl3pPr>
      <a:lvl4pPr algn="ctr" rtl="0" eaLnBrk="1" fontAlgn="base" hangingPunct="1">
        <a:spcBef>
          <a:spcPct val="0"/>
        </a:spcBef>
        <a:spcAft>
          <a:spcPct val="0"/>
        </a:spcAft>
        <a:defRPr sz="4400">
          <a:solidFill>
            <a:schemeClr val="tx1"/>
          </a:solidFill>
          <a:latin typeface="Calibri" pitchFamily="34" charset="0"/>
          <a:ea typeface="新細明體" pitchFamily="18" charset="-120"/>
        </a:defRPr>
      </a:lvl4pPr>
      <a:lvl5pPr algn="ctr" rtl="0" eaLnBrk="1" fontAlgn="base" hangingPunct="1">
        <a:spcBef>
          <a:spcPct val="0"/>
        </a:spcBef>
        <a:spcAft>
          <a:spcPct val="0"/>
        </a:spcAft>
        <a:defRPr sz="4400">
          <a:solidFill>
            <a:schemeClr val="tx1"/>
          </a:solidFill>
          <a:latin typeface="Calibri" pitchFamily="34" charset="0"/>
          <a:ea typeface="新細明體" pitchFamily="18" charset="-120"/>
        </a:defRPr>
      </a:lvl5pPr>
      <a:lvl6pPr marL="457200" algn="ctr" rtl="0" eaLnBrk="1" fontAlgn="base" hangingPunct="1">
        <a:spcBef>
          <a:spcPct val="0"/>
        </a:spcBef>
        <a:spcAft>
          <a:spcPct val="0"/>
        </a:spcAft>
        <a:defRPr sz="4400">
          <a:solidFill>
            <a:schemeClr val="tx1"/>
          </a:solidFill>
          <a:latin typeface="Calibri" pitchFamily="34" charset="0"/>
          <a:ea typeface="新細明體" pitchFamily="18" charset="-120"/>
        </a:defRPr>
      </a:lvl6pPr>
      <a:lvl7pPr marL="914400" algn="ctr" rtl="0" eaLnBrk="1" fontAlgn="base" hangingPunct="1">
        <a:spcBef>
          <a:spcPct val="0"/>
        </a:spcBef>
        <a:spcAft>
          <a:spcPct val="0"/>
        </a:spcAft>
        <a:defRPr sz="4400">
          <a:solidFill>
            <a:schemeClr val="tx1"/>
          </a:solidFill>
          <a:latin typeface="Calibri" pitchFamily="34" charset="0"/>
          <a:ea typeface="新細明體" pitchFamily="18" charset="-120"/>
        </a:defRPr>
      </a:lvl7pPr>
      <a:lvl8pPr marL="1371600" algn="ctr" rtl="0" eaLnBrk="1" fontAlgn="base" hangingPunct="1">
        <a:spcBef>
          <a:spcPct val="0"/>
        </a:spcBef>
        <a:spcAft>
          <a:spcPct val="0"/>
        </a:spcAft>
        <a:defRPr sz="4400">
          <a:solidFill>
            <a:schemeClr val="tx1"/>
          </a:solidFill>
          <a:latin typeface="Calibri" pitchFamily="34" charset="0"/>
          <a:ea typeface="新細明體" pitchFamily="18" charset="-120"/>
        </a:defRPr>
      </a:lvl8pPr>
      <a:lvl9pPr marL="1828800" algn="ctr" rtl="0" eaLnBrk="1" fontAlgn="base" hangingPunct="1">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bo.io.gov.mo/bo/i/95/46/codpencn/codpen0001.asp" TargetMode="Externa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HK" dirty="0" smtClean="0"/>
              <a:t> </a:t>
            </a:r>
            <a:endParaRPr lang="zh-HK" altLang="en-US" dirty="0"/>
          </a:p>
        </p:txBody>
      </p:sp>
      <p:sp>
        <p:nvSpPr>
          <p:cNvPr id="3" name="Subtitle 2"/>
          <p:cNvSpPr>
            <a:spLocks noGrp="1"/>
          </p:cNvSpPr>
          <p:nvPr>
            <p:ph type="subTitle" idx="1"/>
          </p:nvPr>
        </p:nvSpPr>
        <p:spPr/>
        <p:txBody>
          <a:bodyPr/>
          <a:lstStyle/>
          <a:p>
            <a:endParaRPr lang="zh-HK"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9227941" cy="6912000"/>
          </a:xfrm>
          <a:prstGeom prst="rect">
            <a:avLst/>
          </a:prstGeom>
        </p:spPr>
      </p:pic>
      <p:sp>
        <p:nvSpPr>
          <p:cNvPr id="5" name="Text Box 4"/>
          <p:cNvSpPr txBox="1">
            <a:spLocks noChangeArrowheads="1"/>
          </p:cNvSpPr>
          <p:nvPr/>
        </p:nvSpPr>
        <p:spPr bwMode="auto">
          <a:xfrm>
            <a:off x="1033910" y="4699614"/>
            <a:ext cx="8100392"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spcBef>
                <a:spcPct val="50000"/>
              </a:spcBef>
            </a:pPr>
            <a:r>
              <a:rPr lang="en-US" altLang="zh-TW" sz="3600" b="1" dirty="0">
                <a:solidFill>
                  <a:schemeClr val="bg1"/>
                </a:solidFill>
                <a:latin typeface="Eras Medium ITC" panose="020B0602030504020804" pitchFamily="34" charset="0"/>
                <a:ea typeface="Verdana" panose="020B0604030504040204" pitchFamily="34" charset="0"/>
                <a:cs typeface="Verdana" panose="020B0604030504040204" pitchFamily="34" charset="0"/>
              </a:rPr>
              <a:t>A </a:t>
            </a:r>
            <a:r>
              <a:rPr lang="en-US" altLang="zh-TW" sz="3600" b="1" dirty="0" smtClean="0">
                <a:solidFill>
                  <a:schemeClr val="bg1"/>
                </a:solidFill>
                <a:latin typeface="Eras Medium ITC" panose="020B0602030504020804" pitchFamily="34" charset="0"/>
                <a:ea typeface="Verdana" panose="020B0604030504040204" pitchFamily="34" charset="0"/>
                <a:cs typeface="Verdana" panose="020B0604030504040204" pitchFamily="34" charset="0"/>
              </a:rPr>
              <a:t>Campus of Gender </a:t>
            </a:r>
            <a:r>
              <a:rPr lang="en-US" altLang="zh-TW" sz="3600" b="1" dirty="0" smtClean="0">
                <a:solidFill>
                  <a:schemeClr val="bg1"/>
                </a:solidFill>
                <a:latin typeface="Eras Medium ITC" panose="020B0602030504020804" pitchFamily="34" charset="0"/>
                <a:ea typeface="Verdana" panose="020B0604030504040204" pitchFamily="34" charset="0"/>
                <a:cs typeface="Verdana" panose="020B0604030504040204" pitchFamily="34" charset="0"/>
              </a:rPr>
              <a:t>Equity</a:t>
            </a:r>
          </a:p>
          <a:p>
            <a:pPr eaLnBrk="1" hangingPunct="1">
              <a:spcBef>
                <a:spcPts val="1200"/>
              </a:spcBef>
            </a:pPr>
            <a:r>
              <a:rPr lang="en-US" altLang="zh-TW" sz="4000" dirty="0" smtClean="0">
                <a:ln w="13462">
                  <a:solidFill>
                    <a:schemeClr val="bg1"/>
                  </a:solidFill>
                  <a:prstDash val="solid"/>
                </a:ln>
                <a:solidFill>
                  <a:schemeClr val="accent4">
                    <a:lumMod val="50000"/>
                  </a:schemeClr>
                </a:solidFill>
                <a:effectLst>
                  <a:outerShdw dist="38100" dir="2700000" algn="bl" rotWithShape="0">
                    <a:schemeClr val="accent5"/>
                  </a:outerShdw>
                </a:effectLst>
                <a:latin typeface="Kozuka Gothic Pro L" panose="020B0200000000000000" pitchFamily="34" charset="-128"/>
                <a:ea typeface="Kozuka Gothic Pro L" panose="020B0200000000000000" pitchFamily="34" charset="-128"/>
              </a:rPr>
              <a:t>                             </a:t>
            </a:r>
            <a:r>
              <a:rPr lang="en-US" altLang="zh-TW" sz="2800" b="1" dirty="0" smtClean="0">
                <a:solidFill>
                  <a:schemeClr val="bg1"/>
                </a:solidFill>
                <a:latin typeface="STLiti" panose="02010800040101010101" pitchFamily="2" charset="-122"/>
                <a:ea typeface="STLiti" panose="02010800040101010101" pitchFamily="2" charset="-122"/>
              </a:rPr>
              <a:t>Prof. Greta S. P. MOK</a:t>
            </a:r>
          </a:p>
          <a:p>
            <a:pPr eaLnBrk="1" hangingPunct="1"/>
            <a:r>
              <a:rPr lang="en-US" altLang="zh-TW" sz="2800" b="1" dirty="0" smtClean="0">
                <a:solidFill>
                  <a:schemeClr val="bg1"/>
                </a:solidFill>
                <a:latin typeface="STLiti" panose="02010800040101010101" pitchFamily="2" charset="-122"/>
                <a:ea typeface="STLiti" panose="02010800040101010101" pitchFamily="2" charset="-122"/>
              </a:rPr>
              <a:t>		       Gender Equity Officer</a:t>
            </a:r>
            <a:endParaRPr lang="en-US" altLang="zh-TW" sz="2800" b="1" dirty="0" smtClean="0">
              <a:solidFill>
                <a:schemeClr val="bg1"/>
              </a:solidFill>
              <a:latin typeface="STLiti" panose="02010800040101010101" pitchFamily="2" charset="-122"/>
              <a:ea typeface="STLiti" panose="02010800040101010101" pitchFamily="2" charset="-122"/>
            </a:endParaRPr>
          </a:p>
          <a:p>
            <a:pPr algn="ctr" eaLnBrk="1" hangingPunct="1">
              <a:spcBef>
                <a:spcPct val="50000"/>
              </a:spcBef>
            </a:pPr>
            <a:endParaRPr lang="en-US" altLang="zh-TW" sz="2800" dirty="0">
              <a:ln w="13462">
                <a:solidFill>
                  <a:schemeClr val="bg1"/>
                </a:solidFill>
                <a:prstDash val="solid"/>
              </a:ln>
              <a:solidFill>
                <a:schemeClr val="accent4">
                  <a:lumMod val="50000"/>
                </a:schemeClr>
              </a:solidFill>
              <a:effectLst>
                <a:outerShdw blurRad="38100" dist="38100" dir="2700000" algn="tl">
                  <a:srgbClr val="000000">
                    <a:alpha val="43137"/>
                  </a:srgbClr>
                </a:outerShdw>
              </a:effectLst>
              <a:latin typeface="Gill Sans MT" panose="020B0502020104020203" pitchFamily="34" charset="0"/>
              <a:ea typeface="Kozuka Gothic Pro L" panose="020B0200000000000000" pitchFamily="34" charset="-128"/>
            </a:endParaRPr>
          </a:p>
        </p:txBody>
      </p:sp>
    </p:spTree>
    <p:extLst>
      <p:ext uri="{BB962C8B-B14F-4D97-AF65-F5344CB8AC3E}">
        <p14:creationId xmlns:p14="http://schemas.microsoft.com/office/powerpoint/2010/main" val="3955004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9227940" cy="6912000"/>
          </a:xfrm>
          <a:prstGeom prst="rect">
            <a:avLst/>
          </a:prstGeom>
        </p:spPr>
      </p:pic>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eaLnBrk="1" hangingPunct="1"/>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 Box 4"/>
          <p:cNvSpPr txBox="1">
            <a:spLocks noChangeArrowheads="1"/>
          </p:cNvSpPr>
          <p:nvPr/>
        </p:nvSpPr>
        <p:spPr bwMode="auto">
          <a:xfrm>
            <a:off x="1592379" y="1298545"/>
            <a:ext cx="7228093" cy="188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342900" indent="-342900" algn="just" fontAlgn="base">
              <a:lnSpc>
                <a:spcPts val="2800"/>
              </a:lnSpc>
              <a:spcAft>
                <a:spcPct val="0"/>
              </a:spcAft>
              <a:buFont typeface="Arial" panose="020B0604020202020204" pitchFamily="34" charset="0"/>
              <a:buChar char="•"/>
            </a:pPr>
            <a:r>
              <a:rPr lang="en-US" altLang="zh-TW" sz="2400" dirty="0">
                <a:solidFill>
                  <a:prstClr val="black"/>
                </a:solidFill>
                <a:latin typeface="Arial" panose="020B0604020202020204" pitchFamily="34" charset="0"/>
                <a:ea typeface="標楷體" panose="03000509000000000000" pitchFamily="65" charset="-120"/>
                <a:cs typeface="Arial" panose="020B0604020202020204" pitchFamily="34" charset="0"/>
              </a:rPr>
              <a:t>Say “no” to any sexual harassment or sexual bullying</a:t>
            </a:r>
            <a:r>
              <a:rPr lang="en-US" altLang="zh-TW" sz="2400" dirty="0" smtClean="0">
                <a:solidFill>
                  <a:prstClr val="black"/>
                </a:solidFill>
                <a:latin typeface="Arial" panose="020B0604020202020204" pitchFamily="34" charset="0"/>
                <a:ea typeface="標楷體" panose="03000509000000000000" pitchFamily="65" charset="-120"/>
                <a:cs typeface="Arial" panose="020B0604020202020204" pitchFamily="34" charset="0"/>
              </a:rPr>
              <a:t>.</a:t>
            </a:r>
          </a:p>
          <a:p>
            <a:pPr marL="342900" indent="-342900" algn="just" fontAlgn="base">
              <a:lnSpc>
                <a:spcPts val="2800"/>
              </a:lnSpc>
              <a:spcAft>
                <a:spcPct val="0"/>
              </a:spcAft>
              <a:buFont typeface="Arial" panose="020B0604020202020204" pitchFamily="34" charset="0"/>
              <a:buChar char="•"/>
            </a:pPr>
            <a:endParaRPr lang="en-US" altLang="zh-TW" sz="2400" dirty="0">
              <a:solidFill>
                <a:prstClr val="black"/>
              </a:solidFill>
              <a:latin typeface="Arial" panose="020B0604020202020204" pitchFamily="34" charset="0"/>
              <a:ea typeface="標楷體" panose="03000509000000000000" pitchFamily="65" charset="-120"/>
              <a:cs typeface="Arial" panose="020B0604020202020204" pitchFamily="34" charset="0"/>
            </a:endParaRPr>
          </a:p>
          <a:p>
            <a:pPr marL="342900" indent="-342900" algn="just" fontAlgn="base">
              <a:lnSpc>
                <a:spcPts val="2800"/>
              </a:lnSpc>
              <a:spcAft>
                <a:spcPct val="0"/>
              </a:spcAft>
              <a:buFont typeface="Arial" panose="020B0604020202020204" pitchFamily="34" charset="0"/>
              <a:buChar char="•"/>
            </a:pPr>
            <a:r>
              <a:rPr lang="en-US" altLang="zh-TW" sz="2400" dirty="0">
                <a:solidFill>
                  <a:prstClr val="black"/>
                </a:solidFill>
                <a:latin typeface="Arial" panose="020B0604020202020204" pitchFamily="34" charset="0"/>
                <a:ea typeface="標楷體" panose="03000509000000000000" pitchFamily="65" charset="-120"/>
                <a:cs typeface="Arial" panose="020B0604020202020204" pitchFamily="34" charset="0"/>
              </a:rPr>
              <a:t>Be calm and collect evidence about the incident, seek help and report it immediately</a:t>
            </a:r>
            <a:r>
              <a:rPr lang="en-US" altLang="zh-TW" sz="2400" dirty="0" smtClean="0">
                <a:solidFill>
                  <a:prstClr val="black"/>
                </a:solidFill>
                <a:latin typeface="Arial" panose="020B0604020202020204" pitchFamily="34" charset="0"/>
                <a:ea typeface="標楷體" panose="03000509000000000000" pitchFamily="65" charset="-120"/>
                <a:cs typeface="Arial" panose="020B0604020202020204" pitchFamily="34" charset="0"/>
              </a:rPr>
              <a:t>.</a:t>
            </a:r>
            <a:endParaRPr lang="en-US" altLang="zh-TW" sz="2400" dirty="0">
              <a:solidFill>
                <a:prstClr val="black"/>
              </a:solidFill>
              <a:latin typeface="Arial" panose="020B0604020202020204" pitchFamily="34" charset="0"/>
              <a:ea typeface="標楷體" panose="03000509000000000000" pitchFamily="65" charset="-120"/>
              <a:cs typeface="Arial" panose="020B0604020202020204" pitchFamily="34" charset="0"/>
            </a:endParaRPr>
          </a:p>
        </p:txBody>
      </p:sp>
      <p:sp>
        <p:nvSpPr>
          <p:cNvPr id="2" name="Slide Number Placeholder 1"/>
          <p:cNvSpPr>
            <a:spLocks noGrp="1"/>
          </p:cNvSpPr>
          <p:nvPr>
            <p:ph type="sldNum" sz="quarter" idx="12"/>
          </p:nvPr>
        </p:nvSpPr>
        <p:spPr>
          <a:xfrm>
            <a:off x="8718452" y="6556943"/>
            <a:ext cx="395510" cy="279400"/>
          </a:xfrm>
        </p:spPr>
        <p:txBody>
          <a:bodyPr/>
          <a:lstStyle/>
          <a:p>
            <a:fld id="{1D4B6336-8E58-4E1D-8C10-120C700EAB1F}" type="slidenum">
              <a:rPr lang="zh-HK" altLang="en-US" smtClean="0"/>
              <a:t>10</a:t>
            </a:fld>
            <a:endParaRPr lang="zh-HK" altLang="en-US" dirty="0"/>
          </a:p>
        </p:txBody>
      </p:sp>
      <p:sp>
        <p:nvSpPr>
          <p:cNvPr id="8" name="文字方塊 7"/>
          <p:cNvSpPr txBox="1"/>
          <p:nvPr/>
        </p:nvSpPr>
        <p:spPr>
          <a:xfrm>
            <a:off x="1121073" y="220155"/>
            <a:ext cx="7992889" cy="646331"/>
          </a:xfrm>
          <a:prstGeom prst="rect">
            <a:avLst/>
          </a:prstGeom>
          <a:noFill/>
        </p:spPr>
        <p:txBody>
          <a:bodyPr wrap="square" rtlCol="0">
            <a:spAutoFit/>
          </a:bodyPr>
          <a:lstStyle/>
          <a:p>
            <a:pPr algn="ctr"/>
            <a:r>
              <a:rPr kumimoji="1" lang="en-US" altLang="zh-TW" sz="36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Protecting yourself and seek help</a:t>
            </a:r>
            <a:endParaRPr lang="en-US" sz="3600" dirty="0"/>
          </a:p>
        </p:txBody>
      </p:sp>
      <p:sp>
        <p:nvSpPr>
          <p:cNvPr id="9" name="矩形 8"/>
          <p:cNvSpPr/>
          <p:nvPr/>
        </p:nvSpPr>
        <p:spPr>
          <a:xfrm>
            <a:off x="1907704" y="3915361"/>
            <a:ext cx="6552728" cy="2300545"/>
          </a:xfrm>
          <a:prstGeom prst="rect">
            <a:avLst/>
          </a:prstGeom>
          <a:ln>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文字方塊 5"/>
          <p:cNvSpPr txBox="1"/>
          <p:nvPr/>
        </p:nvSpPr>
        <p:spPr>
          <a:xfrm>
            <a:off x="2280120" y="3815249"/>
            <a:ext cx="5735887" cy="2400657"/>
          </a:xfrm>
          <a:prstGeom prst="rect">
            <a:avLst/>
          </a:prstGeom>
          <a:noFill/>
        </p:spPr>
        <p:txBody>
          <a:bodyPr wrap="square" rtlCol="0">
            <a:spAutoFit/>
          </a:bodyPr>
          <a:lstStyle/>
          <a:p>
            <a:pPr algn="just">
              <a:lnSpc>
                <a:spcPts val="3600"/>
              </a:lnSpc>
              <a:spcBef>
                <a:spcPts val="1200"/>
              </a:spcBef>
            </a:pPr>
            <a:r>
              <a:rPr lang="en-US" sz="2400" dirty="0" smtClean="0"/>
              <a:t>        Try to choose a suitable public place for the one to one meeting with your colleague or student. If not possible, keep the door of the office open or ask to leave it open while the meeting is on.</a:t>
            </a:r>
            <a:endParaRPr lang="en-US" sz="2400" dirty="0"/>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1910" y="3686846"/>
            <a:ext cx="611898" cy="663000"/>
          </a:xfrm>
          <a:prstGeom prst="rect">
            <a:avLst/>
          </a:prstGeom>
        </p:spPr>
      </p:pic>
    </p:spTree>
    <p:extLst>
      <p:ext uri="{BB962C8B-B14F-4D97-AF65-F5344CB8AC3E}">
        <p14:creationId xmlns:p14="http://schemas.microsoft.com/office/powerpoint/2010/main" val="1231140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12169" y="116632"/>
            <a:ext cx="752432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fontAlgn="base">
              <a:spcBef>
                <a:spcPct val="0"/>
              </a:spcBef>
              <a:spcAft>
                <a:spcPct val="0"/>
              </a:spcAft>
              <a:defRPr/>
            </a:pPr>
            <a:r>
              <a:rPr lang="en-US" altLang="zh-TW" sz="2800" b="1" dirty="0" smtClean="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rPr>
              <a:t>Procedures </a:t>
            </a:r>
            <a:r>
              <a:rPr lang="en-US" altLang="zh-TW" sz="2800" b="1" dirty="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rPr>
              <a:t>for </a:t>
            </a:r>
            <a:r>
              <a:rPr lang="en-US" altLang="zh-TW" sz="2800" b="1" dirty="0" smtClean="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rPr>
              <a:t>Lodging Complaints about Sexual Harassment and Bullying </a:t>
            </a:r>
            <a:endParaRPr lang="en-US" altLang="zh-TW" sz="2800" b="1" dirty="0">
              <a:solidFill>
                <a:srgbClr val="0070C0"/>
              </a:solidFill>
              <a:effectLst>
                <a:outerShdw blurRad="38100" dist="38100" dir="2700000" algn="tl">
                  <a:srgbClr val="C0C0C0"/>
                </a:outerShdw>
              </a:effectLst>
              <a:latin typeface="Times New Roman" pitchFamily="18" charset="0"/>
              <a:ea typeface="標楷體" pitchFamily="65" charset="-120"/>
              <a:cs typeface="Times New Roman" pitchFamily="18" charset="0"/>
            </a:endParaRPr>
          </a:p>
        </p:txBody>
      </p:sp>
      <p:sp>
        <p:nvSpPr>
          <p:cNvPr id="4" name="Content Placeholder 2"/>
          <p:cNvSpPr>
            <a:spLocks noGrp="1"/>
          </p:cNvSpPr>
          <p:nvPr>
            <p:ph idx="1"/>
          </p:nvPr>
        </p:nvSpPr>
        <p:spPr>
          <a:xfrm>
            <a:off x="3947592" y="5139991"/>
            <a:ext cx="7344816" cy="3988893"/>
          </a:xfrm>
        </p:spPr>
        <p:txBody>
          <a:bodyPr/>
          <a:lstStyle/>
          <a:p>
            <a:endParaRPr lang="en-US" sz="2800"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p:txBody>
      </p:sp>
      <p:sp>
        <p:nvSpPr>
          <p:cNvPr id="14" name="圓角矩形 13"/>
          <p:cNvSpPr/>
          <p:nvPr/>
        </p:nvSpPr>
        <p:spPr>
          <a:xfrm>
            <a:off x="2727805" y="1106672"/>
            <a:ext cx="5479645" cy="83553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TW" sz="1500" b="1" dirty="0">
                <a:solidFill>
                  <a:srgbClr val="1F497D">
                    <a:lumMod val="50000"/>
                  </a:srgbClr>
                </a:solidFill>
              </a:rPr>
              <a:t>The complainant reports the incident to the Unit Head / Gender Equity Officer verbally or in </a:t>
            </a:r>
            <a:r>
              <a:rPr lang="en-US" altLang="zh-TW" sz="1500" b="1" dirty="0" smtClean="0">
                <a:solidFill>
                  <a:srgbClr val="1F497D">
                    <a:lumMod val="50000"/>
                  </a:srgbClr>
                </a:solidFill>
              </a:rPr>
              <a:t>writing</a:t>
            </a:r>
          </a:p>
          <a:p>
            <a:pPr algn="ctr" eaLnBrk="0" fontAlgn="base" hangingPunct="0">
              <a:spcBef>
                <a:spcPct val="0"/>
              </a:spcBef>
              <a:spcAft>
                <a:spcPct val="0"/>
              </a:spcAft>
              <a:defRPr/>
            </a:pPr>
            <a:r>
              <a:rPr lang="zh-TW" altLang="en-US" sz="1500" b="1" dirty="0" smtClean="0">
                <a:solidFill>
                  <a:srgbClr val="1F497D">
                    <a:lumMod val="50000"/>
                  </a:srgbClr>
                </a:solidFill>
              </a:rPr>
              <a:t>以書面或口頭形式向部門主管</a:t>
            </a:r>
            <a:r>
              <a:rPr lang="en-US" altLang="zh-TW" sz="1500" b="1" dirty="0" smtClean="0">
                <a:solidFill>
                  <a:srgbClr val="1F497D">
                    <a:lumMod val="50000"/>
                  </a:srgbClr>
                </a:solidFill>
              </a:rPr>
              <a:t>/</a:t>
            </a:r>
            <a:r>
              <a:rPr lang="zh-TW" altLang="en-US" sz="1500" b="1" dirty="0" smtClean="0">
                <a:solidFill>
                  <a:srgbClr val="1F497D">
                    <a:lumMod val="50000"/>
                  </a:srgbClr>
                </a:solidFill>
              </a:rPr>
              <a:t>性別平等專員提出投</a:t>
            </a:r>
            <a:r>
              <a:rPr lang="zh-TW" altLang="en-US" sz="1500" b="1" dirty="0">
                <a:solidFill>
                  <a:srgbClr val="1F497D">
                    <a:lumMod val="50000"/>
                  </a:srgbClr>
                </a:solidFill>
              </a:rPr>
              <a:t>訴</a:t>
            </a:r>
            <a:endParaRPr lang="zh-TW" altLang="zh-TW" sz="1500" dirty="0">
              <a:solidFill>
                <a:srgbClr val="1F497D">
                  <a:lumMod val="50000"/>
                </a:srgbClr>
              </a:solidFill>
            </a:endParaRPr>
          </a:p>
        </p:txBody>
      </p:sp>
      <p:sp>
        <p:nvSpPr>
          <p:cNvPr id="15" name="圓角矩形 14"/>
          <p:cNvSpPr/>
          <p:nvPr/>
        </p:nvSpPr>
        <p:spPr>
          <a:xfrm>
            <a:off x="2769689" y="2266701"/>
            <a:ext cx="5395876" cy="48358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ltLang="zh-TW" sz="900" dirty="0">
              <a:solidFill>
                <a:srgbClr val="1F497D">
                  <a:lumMod val="50000"/>
                </a:srgbClr>
              </a:solidFill>
            </a:endParaRPr>
          </a:p>
          <a:p>
            <a:pPr algn="ctr" eaLnBrk="0" fontAlgn="base" hangingPunct="0">
              <a:spcBef>
                <a:spcPct val="0"/>
              </a:spcBef>
              <a:spcAft>
                <a:spcPct val="0"/>
              </a:spcAft>
              <a:defRPr/>
            </a:pPr>
            <a:r>
              <a:rPr lang="en-US" altLang="zh-TW" sz="1400" b="1" dirty="0">
                <a:solidFill>
                  <a:srgbClr val="1F497D">
                    <a:lumMod val="50000"/>
                  </a:srgbClr>
                </a:solidFill>
              </a:rPr>
              <a:t>The Gender Equity Officer receives the </a:t>
            </a:r>
            <a:r>
              <a:rPr lang="en-US" altLang="zh-TW" sz="1400" b="1" dirty="0" smtClean="0">
                <a:solidFill>
                  <a:srgbClr val="1F497D">
                    <a:lumMod val="50000"/>
                  </a:srgbClr>
                </a:solidFill>
              </a:rPr>
              <a:t>complaint</a:t>
            </a:r>
          </a:p>
          <a:p>
            <a:pPr algn="ctr" eaLnBrk="0" fontAlgn="base" hangingPunct="0">
              <a:spcBef>
                <a:spcPct val="0"/>
              </a:spcBef>
              <a:spcAft>
                <a:spcPct val="0"/>
              </a:spcAft>
              <a:defRPr/>
            </a:pPr>
            <a:r>
              <a:rPr lang="zh-TW" altLang="en-US" sz="1400" b="1" dirty="0" smtClean="0">
                <a:solidFill>
                  <a:srgbClr val="1F497D">
                    <a:lumMod val="50000"/>
                  </a:srgbClr>
                </a:solidFill>
              </a:rPr>
              <a:t>性別平等專員接收投訴個案</a:t>
            </a:r>
            <a:endParaRPr lang="zh-TW" altLang="zh-TW" sz="1400" b="1" dirty="0">
              <a:solidFill>
                <a:srgbClr val="1F497D">
                  <a:lumMod val="50000"/>
                </a:srgbClr>
              </a:solidFill>
            </a:endParaRPr>
          </a:p>
          <a:p>
            <a:pPr algn="ctr" eaLnBrk="0" fontAlgn="base" hangingPunct="0">
              <a:spcBef>
                <a:spcPct val="0"/>
              </a:spcBef>
              <a:spcAft>
                <a:spcPct val="0"/>
              </a:spcAft>
              <a:defRPr/>
            </a:pPr>
            <a:endParaRPr lang="zh-TW" altLang="zh-TW" sz="900" dirty="0">
              <a:solidFill>
                <a:srgbClr val="1F497D">
                  <a:lumMod val="50000"/>
                </a:srgbClr>
              </a:solidFill>
            </a:endParaRPr>
          </a:p>
        </p:txBody>
      </p:sp>
      <p:sp>
        <p:nvSpPr>
          <p:cNvPr id="19" name="圓角矩形 18"/>
          <p:cNvSpPr/>
          <p:nvPr/>
        </p:nvSpPr>
        <p:spPr>
          <a:xfrm>
            <a:off x="2785678" y="3149716"/>
            <a:ext cx="5421772" cy="78525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TW" sz="1400" b="1" dirty="0">
                <a:solidFill>
                  <a:srgbClr val="1F497D">
                    <a:lumMod val="50000"/>
                  </a:srgbClr>
                </a:solidFill>
              </a:rPr>
              <a:t>The Gender Equity Officer reports the complaint and provides recommendations to the </a:t>
            </a:r>
            <a:r>
              <a:rPr lang="en-US" altLang="zh-TW" sz="1400" b="1" dirty="0" smtClean="0">
                <a:solidFill>
                  <a:srgbClr val="1F497D">
                    <a:lumMod val="50000"/>
                  </a:srgbClr>
                </a:solidFill>
              </a:rPr>
              <a:t>CGE</a:t>
            </a:r>
          </a:p>
          <a:p>
            <a:pPr algn="ctr" eaLnBrk="0" fontAlgn="base" hangingPunct="0">
              <a:spcBef>
                <a:spcPct val="0"/>
              </a:spcBef>
              <a:spcAft>
                <a:spcPct val="0"/>
              </a:spcAft>
              <a:defRPr/>
            </a:pPr>
            <a:r>
              <a:rPr lang="zh-TW" altLang="en-US" sz="1400" b="1" dirty="0" smtClean="0">
                <a:solidFill>
                  <a:srgbClr val="1F497D">
                    <a:lumMod val="50000"/>
                  </a:srgbClr>
                </a:solidFill>
              </a:rPr>
              <a:t>性別平等專員向性別平等委員會報告投訴個案及提出建議</a:t>
            </a:r>
            <a:endParaRPr lang="zh-TW" altLang="zh-TW" sz="1400" dirty="0">
              <a:solidFill>
                <a:srgbClr val="1F497D">
                  <a:lumMod val="50000"/>
                </a:srgbClr>
              </a:solidFill>
            </a:endParaRPr>
          </a:p>
        </p:txBody>
      </p:sp>
      <p:sp>
        <p:nvSpPr>
          <p:cNvPr id="20" name="圓角矩形 19"/>
          <p:cNvSpPr/>
          <p:nvPr/>
        </p:nvSpPr>
        <p:spPr>
          <a:xfrm>
            <a:off x="2843808" y="4274088"/>
            <a:ext cx="5421772" cy="13438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TW" sz="1400" b="1" dirty="0">
                <a:solidFill>
                  <a:srgbClr val="1F497D">
                    <a:lumMod val="50000"/>
                  </a:srgbClr>
                </a:solidFill>
              </a:rPr>
              <a:t>The CGE conducts a preliminary investigation </a:t>
            </a:r>
            <a:r>
              <a:rPr lang="en-US" altLang="zh-TW" sz="1400" b="1" dirty="0" smtClean="0">
                <a:solidFill>
                  <a:srgbClr val="1F497D">
                    <a:lumMod val="50000"/>
                  </a:srgbClr>
                </a:solidFill>
              </a:rPr>
              <a:t>and provides </a:t>
            </a:r>
            <a:r>
              <a:rPr lang="en-US" altLang="zh-TW" sz="1400" b="1" dirty="0">
                <a:solidFill>
                  <a:srgbClr val="1F497D">
                    <a:lumMod val="50000"/>
                  </a:srgbClr>
                </a:solidFill>
              </a:rPr>
              <a:t>recommendations </a:t>
            </a:r>
            <a:r>
              <a:rPr lang="en-US" altLang="zh-TW" sz="1400" b="1" dirty="0" smtClean="0">
                <a:solidFill>
                  <a:srgbClr val="1F497D">
                    <a:lumMod val="50000"/>
                  </a:srgbClr>
                </a:solidFill>
              </a:rPr>
              <a:t>to the Rector, who shall decide on the appropriate action to be taken</a:t>
            </a:r>
          </a:p>
          <a:p>
            <a:pPr algn="ctr" eaLnBrk="0" fontAlgn="base" hangingPunct="0">
              <a:spcBef>
                <a:spcPct val="0"/>
              </a:spcBef>
              <a:spcAft>
                <a:spcPct val="0"/>
              </a:spcAft>
              <a:defRPr/>
            </a:pPr>
            <a:r>
              <a:rPr lang="zh-TW" altLang="en-US" sz="1400" b="1" dirty="0" smtClean="0">
                <a:solidFill>
                  <a:srgbClr val="1F497D">
                    <a:lumMod val="50000"/>
                  </a:srgbClr>
                </a:solidFill>
              </a:rPr>
              <a:t>性別平等委員會進行初步調查，並向校長提出建議，由校長決定應採取之行動</a:t>
            </a:r>
            <a:endParaRPr lang="zh-TW" altLang="zh-TW" sz="1400" dirty="0">
              <a:solidFill>
                <a:srgbClr val="1F497D">
                  <a:lumMod val="50000"/>
                </a:srgbClr>
              </a:solidFill>
            </a:endParaRPr>
          </a:p>
        </p:txBody>
      </p:sp>
      <p:sp>
        <p:nvSpPr>
          <p:cNvPr id="21" name="圓角矩形 20"/>
          <p:cNvSpPr/>
          <p:nvPr/>
        </p:nvSpPr>
        <p:spPr>
          <a:xfrm>
            <a:off x="2901937" y="5987225"/>
            <a:ext cx="5305514" cy="75462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altLang="zh-TW" sz="1500" b="1" dirty="0" smtClean="0">
                <a:solidFill>
                  <a:srgbClr val="1F497D">
                    <a:lumMod val="50000"/>
                  </a:srgbClr>
                </a:solidFill>
              </a:rPr>
              <a:t>The Gender Equity Officer shall inform the complainant of the decision</a:t>
            </a:r>
          </a:p>
          <a:p>
            <a:pPr algn="ctr" eaLnBrk="0" fontAlgn="base" hangingPunct="0">
              <a:spcBef>
                <a:spcPct val="0"/>
              </a:spcBef>
              <a:spcAft>
                <a:spcPct val="0"/>
              </a:spcAft>
              <a:defRPr/>
            </a:pPr>
            <a:r>
              <a:rPr lang="zh-TW" altLang="en-US" sz="1500" b="1" dirty="0" smtClean="0">
                <a:solidFill>
                  <a:srgbClr val="1F497D">
                    <a:lumMod val="50000"/>
                  </a:srgbClr>
                </a:solidFill>
              </a:rPr>
              <a:t>性別平等專員應將有關決定通知投訴人</a:t>
            </a:r>
            <a:endParaRPr lang="zh-TW" altLang="zh-TW" sz="1500" dirty="0">
              <a:solidFill>
                <a:srgbClr val="1F497D">
                  <a:lumMod val="50000"/>
                </a:srgbClr>
              </a:solidFill>
            </a:endParaRPr>
          </a:p>
        </p:txBody>
      </p:sp>
      <p:sp>
        <p:nvSpPr>
          <p:cNvPr id="22" name="向下箭號 21"/>
          <p:cNvSpPr/>
          <p:nvPr/>
        </p:nvSpPr>
        <p:spPr>
          <a:xfrm rot="120000">
            <a:off x="5354696" y="2817820"/>
            <a:ext cx="145929" cy="20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TW" altLang="en-US" sz="1013">
              <a:solidFill>
                <a:prstClr val="white"/>
              </a:solidFill>
            </a:endParaRPr>
          </a:p>
        </p:txBody>
      </p:sp>
      <p:pic>
        <p:nvPicPr>
          <p:cNvPr id="23" name="Picture 4" descr="https://pixabay.com/static/uploads/photo/2014/02/12/06/59/confidential-264516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829" y="4783806"/>
            <a:ext cx="3193336" cy="225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向下箭號 16"/>
          <p:cNvSpPr/>
          <p:nvPr/>
        </p:nvSpPr>
        <p:spPr>
          <a:xfrm rot="120000">
            <a:off x="5347080" y="2003497"/>
            <a:ext cx="145929" cy="20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TW" altLang="en-US" sz="1013">
              <a:solidFill>
                <a:prstClr val="white"/>
              </a:solidFill>
            </a:endParaRPr>
          </a:p>
        </p:txBody>
      </p:sp>
      <p:sp>
        <p:nvSpPr>
          <p:cNvPr id="25" name="向下箭號 16"/>
          <p:cNvSpPr/>
          <p:nvPr/>
        </p:nvSpPr>
        <p:spPr>
          <a:xfrm rot="120000">
            <a:off x="5382600" y="3986345"/>
            <a:ext cx="145929" cy="20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TW" altLang="en-US" sz="1013">
              <a:solidFill>
                <a:prstClr val="white"/>
              </a:solidFill>
            </a:endParaRPr>
          </a:p>
        </p:txBody>
      </p:sp>
      <p:sp>
        <p:nvSpPr>
          <p:cNvPr id="26" name="向下箭號 16"/>
          <p:cNvSpPr/>
          <p:nvPr/>
        </p:nvSpPr>
        <p:spPr>
          <a:xfrm rot="120000">
            <a:off x="5382599" y="5707947"/>
            <a:ext cx="145929" cy="206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zh-TW" altLang="en-US" sz="1013">
              <a:solidFill>
                <a:prstClr val="white"/>
              </a:solidFill>
            </a:endParaRPr>
          </a:p>
        </p:txBody>
      </p:sp>
    </p:spTree>
    <p:extLst>
      <p:ext uri="{BB962C8B-B14F-4D97-AF65-F5344CB8AC3E}">
        <p14:creationId xmlns:p14="http://schemas.microsoft.com/office/powerpoint/2010/main" val="376798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bwMode="auto">
          <a:xfrm>
            <a:off x="1691680" y="1336214"/>
            <a:ext cx="7452320" cy="4685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latin typeface="Arial Unicode MS" panose="020B0604020202020204" pitchFamily="34" charset="-120"/>
                <a:ea typeface="Arial Unicode MS" panose="020B0604020202020204" pitchFamily="34" charset="-120"/>
                <a:cs typeface="Arial Unicode MS" panose="020B0604020202020204" pitchFamily="34" charset="-120"/>
              </a:rPr>
              <a:t>Effective from 26 Aug </a:t>
            </a:r>
            <a:r>
              <a:rPr lang="en-US" sz="2800" dirty="0" smtClean="0">
                <a:latin typeface="Arial Unicode MS" panose="020B0604020202020204" pitchFamily="34" charset="-120"/>
                <a:ea typeface="Arial Unicode MS" panose="020B0604020202020204" pitchFamily="34" charset="-120"/>
                <a:cs typeface="Arial Unicode MS" panose="020B0604020202020204" pitchFamily="34" charset="-120"/>
              </a:rPr>
              <a:t>2017</a:t>
            </a:r>
            <a:endParaRPr lang="en-US" sz="2800" dirty="0" smtClean="0">
              <a:latin typeface="Arial Unicode MS" panose="020B0604020202020204" pitchFamily="34" charset="-120"/>
              <a:ea typeface="Arial Unicode MS" panose="020B0604020202020204" pitchFamily="34" charset="-120"/>
              <a:cs typeface="Arial Unicode MS" panose="020B0604020202020204" pitchFamily="34" charset="-120"/>
            </a:endParaRPr>
          </a:p>
          <a:p>
            <a:r>
              <a:rPr lang="en-US" sz="2800" dirty="0" smtClean="0">
                <a:latin typeface="Arial Unicode MS" panose="020B0604020202020204" pitchFamily="34" charset="-120"/>
                <a:ea typeface="Arial Unicode MS" panose="020B0604020202020204" pitchFamily="34" charset="-120"/>
                <a:cs typeface="Arial Unicode MS" panose="020B0604020202020204" pitchFamily="34" charset="-120"/>
              </a:rPr>
              <a:t>Sexual </a:t>
            </a:r>
            <a:r>
              <a:rPr lang="en-US" sz="2800" dirty="0" smtClean="0">
                <a:latin typeface="Arial Unicode MS" panose="020B0604020202020204" pitchFamily="34" charset="-120"/>
                <a:ea typeface="Arial Unicode MS" panose="020B0604020202020204" pitchFamily="34" charset="-120"/>
                <a:cs typeface="Arial Unicode MS" panose="020B0604020202020204" pitchFamily="34" charset="-120"/>
              </a:rPr>
              <a:t>harassment (semi-public crime, Article 164-A) </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&amp;</a:t>
            </a:r>
            <a:r>
              <a:rPr lang="zh-TW" altLang="en-US"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r>
              <a:rPr lang="en-US" altLang="zh-TW" sz="2800" dirty="0" smtClean="0">
                <a:latin typeface="Arial Unicode MS" panose="020B0604020202020204" pitchFamily="34" charset="-120"/>
                <a:ea typeface="Arial Unicode MS" panose="020B0604020202020204" pitchFamily="34" charset="-120"/>
                <a:cs typeface="Arial Unicode MS" panose="020B0604020202020204" pitchFamily="34" charset="-120"/>
              </a:rPr>
              <a:t>other sexual crimes </a:t>
            </a:r>
            <a:r>
              <a:rPr lang="en-US" sz="2800" dirty="0" smtClean="0">
                <a:latin typeface="Arial Unicode MS" panose="020B0604020202020204" pitchFamily="34" charset="-120"/>
                <a:ea typeface="Arial Unicode MS" panose="020B0604020202020204" pitchFamily="34" charset="-120"/>
                <a:cs typeface="Arial Unicode MS" panose="020B0604020202020204" pitchFamily="34" charset="-120"/>
              </a:rPr>
              <a:t>– newly written into the stipulation</a:t>
            </a:r>
          </a:p>
          <a:p>
            <a:pPr marL="0" indent="0">
              <a:buNone/>
            </a:pPr>
            <a:r>
              <a:rPr lang="zh-TW" altLang="en-US" sz="2800" dirty="0" smtClean="0">
                <a:latin typeface="Arial Unicode MS" panose="020B0604020202020204" pitchFamily="34" charset="-120"/>
                <a:ea typeface="Arial Unicode MS" panose="020B0604020202020204" pitchFamily="34" charset="-120"/>
                <a:cs typeface="Arial Unicode MS" panose="020B0604020202020204" pitchFamily="34" charset="-120"/>
              </a:rPr>
              <a:t>  </a:t>
            </a:r>
            <a:endParaRPr lang="en-US" sz="1600" dirty="0">
              <a:latin typeface="Arial Unicode MS" panose="020B0604020202020204" pitchFamily="34" charset="-120"/>
              <a:ea typeface="Arial Unicode MS" panose="020B0604020202020204" pitchFamily="34" charset="-120"/>
              <a:cs typeface="Arial Unicode MS" panose="020B0604020202020204" pitchFamily="34" charset="-120"/>
            </a:endParaRPr>
          </a:p>
          <a:p>
            <a:pPr marL="0" indent="0">
              <a:buNone/>
            </a:pPr>
            <a:r>
              <a:rPr lang="en-US" sz="2000" dirty="0" smtClean="0">
                <a:latin typeface="Arial Unicode MS" panose="020B0604020202020204" pitchFamily="34" charset="-120"/>
                <a:ea typeface="Arial Unicode MS" panose="020B0604020202020204" pitchFamily="34" charset="-120"/>
                <a:cs typeface="Arial Unicode MS" panose="020B0604020202020204" pitchFamily="34" charset="-120"/>
              </a:rPr>
              <a:t>For more information, please </a:t>
            </a:r>
            <a:r>
              <a:rPr lang="en-US" sz="2000" dirty="0" smtClean="0">
                <a:latin typeface="Arial Unicode MS" panose="020B0604020202020204" pitchFamily="34" charset="-120"/>
                <a:ea typeface="Arial Unicode MS" panose="020B0604020202020204" pitchFamily="34" charset="-120"/>
                <a:cs typeface="Arial Unicode MS" panose="020B0604020202020204" pitchFamily="34" charset="-120"/>
              </a:rPr>
              <a:t>visit:</a:t>
            </a:r>
            <a:endParaRPr lang="en-US" sz="2000" dirty="0" smtClean="0">
              <a:latin typeface="Arial Unicode MS" panose="020B0604020202020204" pitchFamily="34" charset="-120"/>
              <a:ea typeface="Arial Unicode MS" panose="020B0604020202020204" pitchFamily="34" charset="-120"/>
              <a:cs typeface="Arial Unicode MS" panose="020B0604020202020204" pitchFamily="34" charset="-120"/>
              <a:hlinkClick r:id="rId3"/>
            </a:endParaRPr>
          </a:p>
          <a:p>
            <a:pPr marL="0" indent="0">
              <a:buNone/>
            </a:pPr>
            <a:r>
              <a:rPr lang="en-US" sz="2000" dirty="0" smtClean="0">
                <a:latin typeface="Arial Unicode MS" panose="020B0604020202020204" pitchFamily="34" charset="-120"/>
                <a:ea typeface="Arial Unicode MS" panose="020B0604020202020204" pitchFamily="34" charset="-120"/>
                <a:cs typeface="Arial Unicode MS" panose="020B0604020202020204" pitchFamily="34" charset="-120"/>
                <a:hlinkClick r:id="rId3"/>
              </a:rPr>
              <a:t>http</a:t>
            </a:r>
            <a:r>
              <a:rPr lang="en-US" sz="2000" dirty="0">
                <a:latin typeface="Arial Unicode MS" panose="020B0604020202020204" pitchFamily="34" charset="-120"/>
                <a:ea typeface="Arial Unicode MS" panose="020B0604020202020204" pitchFamily="34" charset="-120"/>
                <a:cs typeface="Arial Unicode MS" panose="020B0604020202020204" pitchFamily="34" charset="-120"/>
                <a:hlinkClick r:id="rId3"/>
              </a:rPr>
              <a:t>://</a:t>
            </a:r>
            <a:r>
              <a:rPr lang="en-US" sz="2000" dirty="0" smtClean="0">
                <a:latin typeface="Arial Unicode MS" panose="020B0604020202020204" pitchFamily="34" charset="-120"/>
                <a:ea typeface="Arial Unicode MS" panose="020B0604020202020204" pitchFamily="34" charset="-120"/>
                <a:cs typeface="Arial Unicode MS" panose="020B0604020202020204" pitchFamily="34" charset="-120"/>
                <a:hlinkClick r:id="rId3"/>
              </a:rPr>
              <a:t>bo.io.gov.mo/bo/i/95/46/codpencn/codpen0001.asp</a:t>
            </a:r>
            <a:endParaRPr lang="en-US" sz="20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sp>
        <p:nvSpPr>
          <p:cNvPr id="4" name="文字方塊 7"/>
          <p:cNvSpPr txBox="1"/>
          <p:nvPr/>
        </p:nvSpPr>
        <p:spPr>
          <a:xfrm>
            <a:off x="1121073" y="220155"/>
            <a:ext cx="7992889" cy="646331"/>
          </a:xfrm>
          <a:prstGeom prst="rect">
            <a:avLst/>
          </a:prstGeom>
          <a:noFill/>
        </p:spPr>
        <p:txBody>
          <a:bodyPr wrap="square" rtlCol="0">
            <a:spAutoFit/>
          </a:bodyPr>
          <a:lstStyle/>
          <a:p>
            <a:pPr algn="ctr"/>
            <a:r>
              <a:rPr kumimoji="1" lang="en-US" altLang="zh-TW" sz="36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Reference in Macau Penal Code</a:t>
            </a:r>
            <a:endParaRPr lang="en-US" sz="3600" dirty="0"/>
          </a:p>
        </p:txBody>
      </p:sp>
    </p:spTree>
    <p:extLst>
      <p:ext uri="{BB962C8B-B14F-4D97-AF65-F5344CB8AC3E}">
        <p14:creationId xmlns:p14="http://schemas.microsoft.com/office/powerpoint/2010/main" val="3135286311"/>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58" y="-27384"/>
            <a:ext cx="9227940" cy="6912000"/>
          </a:xfrm>
          <a:prstGeom prst="rect">
            <a:avLst/>
          </a:prstGeom>
        </p:spPr>
      </p:pic>
      <p:sp>
        <p:nvSpPr>
          <p:cNvPr id="12" name="Content Placeholder 2"/>
          <p:cNvSpPr txBox="1">
            <a:spLocks/>
          </p:cNvSpPr>
          <p:nvPr/>
        </p:nvSpPr>
        <p:spPr bwMode="auto">
          <a:xfrm>
            <a:off x="1640039" y="929625"/>
            <a:ext cx="5808946" cy="5368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Aft>
                <a:spcPct val="0"/>
              </a:spcAft>
              <a:buFontTx/>
              <a:buNone/>
            </a:pPr>
            <a:endParaRPr kumimoji="1" lang="en-US" altLang="zh-TW" sz="1125" dirty="0">
              <a:solidFill>
                <a:prstClr val="black"/>
              </a:solidFill>
              <a:latin typeface="Times New Roman" panose="02020603050405020304" pitchFamily="18" charset="0"/>
              <a:cs typeface="Times New Roman" panose="02020603050405020304" pitchFamily="18" charset="0"/>
            </a:endParaRPr>
          </a:p>
          <a:p>
            <a:pPr eaLnBrk="0" fontAlgn="base" hangingPunct="0">
              <a:spcBef>
                <a:spcPct val="0"/>
              </a:spcBef>
              <a:spcAft>
                <a:spcPct val="0"/>
              </a:spcAft>
              <a:buFontTx/>
              <a:buNone/>
            </a:pPr>
            <a:r>
              <a:rPr kumimoji="1" lang="en-US" altLang="zh-TW" sz="2400" b="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Committee on Gender Equity (CGE)</a:t>
            </a:r>
          </a:p>
          <a:p>
            <a:pPr eaLnBrk="0" fontAlgn="base" hangingPunct="0">
              <a:spcBef>
                <a:spcPct val="0"/>
              </a:spcBef>
              <a:spcAft>
                <a:spcPct val="0"/>
              </a:spcAft>
              <a:buFontTx/>
              <a:buNone/>
            </a:pPr>
            <a:r>
              <a:rPr kumimoji="1" lang="zh-TW" altLang="en-US" sz="2400" b="1" dirty="0">
                <a:solidFill>
                  <a:srgbClr val="0070C0"/>
                </a:solidFill>
                <a:latin typeface="標楷體" panose="03000509000000000000" pitchFamily="65" charset="-120"/>
                <a:ea typeface="標楷體" panose="03000509000000000000" pitchFamily="65" charset="-120"/>
                <a:cs typeface="Times New Roman" panose="02020603050405020304" pitchFamily="18" charset="0"/>
              </a:rPr>
              <a:t>性別平等</a:t>
            </a:r>
            <a:r>
              <a:rPr kumimoji="1" lang="zh-TW" altLang="en-US" sz="2400" b="1" dirty="0">
                <a:solidFill>
                  <a:srgbClr val="0070C0"/>
                </a:solidFill>
                <a:latin typeface="Times New Roman" panose="02020603050405020304" pitchFamily="18" charset="0"/>
                <a:ea typeface="標楷體" panose="03000509000000000000" pitchFamily="65" charset="-120"/>
              </a:rPr>
              <a:t>委員會</a:t>
            </a:r>
            <a:endParaRPr kumimoji="1" lang="en-US" altLang="zh-TW" sz="2400" b="1" dirty="0">
              <a:solidFill>
                <a:srgbClr val="0070C0"/>
              </a:solidFill>
              <a:latin typeface="Times New Roman" panose="02020603050405020304" pitchFamily="18" charset="0"/>
            </a:endParaRPr>
          </a:p>
          <a:p>
            <a:pPr eaLnBrk="0" fontAlgn="base" hangingPunct="0">
              <a:spcAft>
                <a:spcPct val="0"/>
              </a:spcAft>
              <a:buFontTx/>
              <a:buNone/>
            </a:pPr>
            <a:r>
              <a:rPr kumimoji="1" lang="en-US" altLang="zh-TW" sz="2400" dirty="0">
                <a:solidFill>
                  <a:prstClr val="black"/>
                </a:solidFill>
                <a:latin typeface="Times New Roman" panose="02020603050405020304" pitchFamily="18" charset="0"/>
              </a:rPr>
              <a:t>Email: gender_equity@umac.mo</a:t>
            </a:r>
            <a:endParaRPr kumimoji="1" lang="zh-TW" altLang="zh-TW" sz="2400" dirty="0">
              <a:solidFill>
                <a:prstClr val="black"/>
              </a:solidFill>
              <a:latin typeface="Times New Roman" panose="02020603050405020304" pitchFamily="18" charset="0"/>
            </a:endParaRPr>
          </a:p>
          <a:p>
            <a:pPr eaLnBrk="0" fontAlgn="base" hangingPunct="0">
              <a:spcAft>
                <a:spcPct val="0"/>
              </a:spcAft>
              <a:buFontTx/>
              <a:buNone/>
            </a:pPr>
            <a:r>
              <a:rPr kumimoji="1" lang="en-US" altLang="zh-TW" sz="2400" dirty="0">
                <a:solidFill>
                  <a:prstClr val="black"/>
                </a:solidFill>
                <a:latin typeface="Times New Roman" panose="02020603050405020304" pitchFamily="18" charset="0"/>
              </a:rPr>
              <a:t>Webpage: http://</a:t>
            </a:r>
            <a:r>
              <a:rPr kumimoji="1" lang="en-US" altLang="zh-TW" sz="2400" dirty="0" smtClean="0">
                <a:solidFill>
                  <a:prstClr val="black"/>
                </a:solidFill>
                <a:latin typeface="Times New Roman" panose="02020603050405020304" pitchFamily="18" charset="0"/>
              </a:rPr>
              <a:t>www.umac.mo/cge</a:t>
            </a:r>
          </a:p>
          <a:p>
            <a:pPr eaLnBrk="0" fontAlgn="base" hangingPunct="0">
              <a:spcAft>
                <a:spcPct val="0"/>
              </a:spcAft>
              <a:buFontTx/>
              <a:buNone/>
            </a:pPr>
            <a:endParaRPr kumimoji="1" lang="en-US"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smtClean="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smtClean="0">
              <a:solidFill>
                <a:prstClr val="black"/>
              </a:solidFill>
              <a:latin typeface="Times New Roman" panose="02020603050405020304" pitchFamily="18" charset="0"/>
            </a:endParaRPr>
          </a:p>
          <a:p>
            <a:pPr eaLnBrk="0" fontAlgn="base" hangingPunct="0">
              <a:spcAft>
                <a:spcPct val="0"/>
              </a:spcAft>
              <a:buFontTx/>
              <a:buNone/>
            </a:pPr>
            <a:endParaRPr kumimoji="1" lang="en-US"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en-US" altLang="zh-TW" sz="1500" dirty="0">
              <a:solidFill>
                <a:prstClr val="black"/>
              </a:solidFill>
              <a:latin typeface="Times New Roman" panose="02020603050405020304" pitchFamily="18" charset="0"/>
            </a:endParaRPr>
          </a:p>
          <a:p>
            <a:pPr eaLnBrk="0" fontAlgn="base" hangingPunct="0">
              <a:spcAft>
                <a:spcPct val="0"/>
              </a:spcAft>
              <a:buFontTx/>
              <a:buNone/>
            </a:pPr>
            <a:r>
              <a:rPr kumimoji="1" lang="en-US" altLang="zh-TW" sz="2400" b="1" dirty="0">
                <a:solidFill>
                  <a:srgbClr val="0070C0"/>
                </a:solidFill>
                <a:latin typeface="Times New Roman" panose="02020603050405020304" pitchFamily="18" charset="0"/>
              </a:rPr>
              <a:t>Gender Equity Officer</a:t>
            </a:r>
          </a:p>
          <a:p>
            <a:pPr eaLnBrk="0" fontAlgn="base" hangingPunct="0">
              <a:spcBef>
                <a:spcPct val="0"/>
              </a:spcBef>
              <a:spcAft>
                <a:spcPct val="0"/>
              </a:spcAft>
              <a:buFontTx/>
              <a:buNone/>
            </a:pPr>
            <a:r>
              <a:rPr kumimoji="1" lang="zh-TW" altLang="en-US" sz="2400" b="1" dirty="0">
                <a:solidFill>
                  <a:srgbClr val="0070C0"/>
                </a:solidFill>
                <a:latin typeface="標楷體" panose="03000509000000000000" pitchFamily="65" charset="-120"/>
                <a:ea typeface="標楷體" panose="03000509000000000000" pitchFamily="65" charset="-120"/>
              </a:rPr>
              <a:t>性別平等</a:t>
            </a:r>
            <a:r>
              <a:rPr kumimoji="1" lang="zh-TW" altLang="en-US" sz="2400" b="1" dirty="0">
                <a:solidFill>
                  <a:srgbClr val="0070C0"/>
                </a:solidFill>
                <a:latin typeface="Times New Roman" panose="02020603050405020304" pitchFamily="18" charset="0"/>
                <a:ea typeface="標楷體" panose="03000509000000000000" pitchFamily="65" charset="-120"/>
              </a:rPr>
              <a:t>專員</a:t>
            </a:r>
            <a:endParaRPr kumimoji="1" lang="en-US" altLang="zh-TW" sz="2400" b="1" dirty="0">
              <a:solidFill>
                <a:srgbClr val="0070C0"/>
              </a:solidFill>
              <a:latin typeface="Times New Roman" panose="02020603050405020304" pitchFamily="18" charset="0"/>
            </a:endParaRPr>
          </a:p>
          <a:p>
            <a:pPr eaLnBrk="0" fontAlgn="base" hangingPunct="0">
              <a:spcAft>
                <a:spcPct val="0"/>
              </a:spcAft>
              <a:buFontTx/>
              <a:buNone/>
            </a:pPr>
            <a:r>
              <a:rPr kumimoji="1" lang="en-US" altLang="zh-TW" sz="2400" dirty="0">
                <a:solidFill>
                  <a:prstClr val="black"/>
                </a:solidFill>
                <a:latin typeface="Times New Roman" panose="02020603050405020304" pitchFamily="18" charset="0"/>
              </a:rPr>
              <a:t>Email: GE_Officer@umac.mo</a:t>
            </a:r>
            <a:endParaRPr kumimoji="1" lang="zh-TW" altLang="zh-TW" sz="2400" dirty="0">
              <a:solidFill>
                <a:prstClr val="black"/>
              </a:solidFill>
              <a:latin typeface="Times New Roman" panose="02020603050405020304" pitchFamily="18" charset="0"/>
            </a:endParaRPr>
          </a:p>
          <a:p>
            <a:pPr eaLnBrk="0" fontAlgn="base" hangingPunct="0">
              <a:spcAft>
                <a:spcPct val="0"/>
              </a:spcAft>
              <a:buFontTx/>
              <a:buNone/>
            </a:pPr>
            <a:endParaRPr kumimoji="1" lang="zh-TW" altLang="zh-TW" sz="1800" dirty="0">
              <a:solidFill>
                <a:prstClr val="black"/>
              </a:solidFill>
              <a:latin typeface="新細明體"/>
              <a:ea typeface="新細明體"/>
            </a:endParaRPr>
          </a:p>
        </p:txBody>
      </p:sp>
      <p:pic>
        <p:nvPicPr>
          <p:cNvPr id="14"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0039" y="2889459"/>
            <a:ext cx="1905000" cy="1905000"/>
          </a:xfrm>
          <a:prstGeom prst="rect">
            <a:avLst/>
          </a:prstGeom>
        </p:spPr>
      </p:pic>
      <p:sp>
        <p:nvSpPr>
          <p:cNvPr id="15" name="Rectangle 2"/>
          <p:cNvSpPr>
            <a:spLocks noChangeArrowheads="1"/>
          </p:cNvSpPr>
          <p:nvPr/>
        </p:nvSpPr>
        <p:spPr bwMode="auto">
          <a:xfrm>
            <a:off x="1475656" y="109464"/>
            <a:ext cx="75868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40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Contact Points</a:t>
            </a:r>
            <a:endParaRPr lang="en-US" altLang="zh-TW" sz="32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endParaRPr>
          </a:p>
        </p:txBody>
      </p:sp>
      <p:pic>
        <p:nvPicPr>
          <p:cNvPr id="2" name="圖片 1"/>
          <p:cNvPicPr>
            <a:picLocks noChangeAspect="1"/>
          </p:cNvPicPr>
          <p:nvPr/>
        </p:nvPicPr>
        <p:blipFill>
          <a:blip r:embed="rId5"/>
          <a:stretch>
            <a:fillRect/>
          </a:stretch>
        </p:blipFill>
        <p:spPr>
          <a:xfrm>
            <a:off x="6300192" y="1659407"/>
            <a:ext cx="2158914" cy="4365104"/>
          </a:xfrm>
          <a:prstGeom prst="rect">
            <a:avLst/>
          </a:prstGeom>
        </p:spPr>
      </p:pic>
    </p:spTree>
    <p:extLst>
      <p:ext uri="{BB962C8B-B14F-4D97-AF65-F5344CB8AC3E}">
        <p14:creationId xmlns:p14="http://schemas.microsoft.com/office/powerpoint/2010/main" val="6967284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000"/>
            <a:ext cx="9227940" cy="6912000"/>
          </a:xfrm>
          <a:prstGeom prst="rect">
            <a:avLst/>
          </a:prstGeom>
        </p:spPr>
      </p:pic>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eaLnBrk="1" hangingPunct="1"/>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 Box 4"/>
          <p:cNvSpPr txBox="1">
            <a:spLocks noChangeArrowheads="1"/>
          </p:cNvSpPr>
          <p:nvPr/>
        </p:nvSpPr>
        <p:spPr bwMode="auto">
          <a:xfrm>
            <a:off x="1738764" y="4158265"/>
            <a:ext cx="65527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a:r>
              <a:rPr lang="en-US" sz="3600" b="1" dirty="0" smtClean="0">
                <a:solidFill>
                  <a:srgbClr val="7030A0"/>
                </a:solidFill>
              </a:rPr>
              <a:t>Prevention is the Best Policy</a:t>
            </a:r>
            <a:endParaRPr lang="en-US" sz="3600" b="1" dirty="0">
              <a:solidFill>
                <a:srgbClr val="7030A0"/>
              </a:solidFill>
            </a:endParaRPr>
          </a:p>
          <a:p>
            <a:pPr algn="ctr" eaLnBrk="1" hangingPunct="1"/>
            <a:endParaRPr lang="en-US" altLang="zh-TW" sz="3600" dirty="0" smtClean="0"/>
          </a:p>
        </p:txBody>
      </p:sp>
      <p:sp>
        <p:nvSpPr>
          <p:cNvPr id="2" name="TextBox 1"/>
          <p:cNvSpPr txBox="1"/>
          <p:nvPr/>
        </p:nvSpPr>
        <p:spPr>
          <a:xfrm>
            <a:off x="1691680" y="929576"/>
            <a:ext cx="7200800" cy="1323439"/>
          </a:xfrm>
          <a:prstGeom prst="rect">
            <a:avLst/>
          </a:prstGeom>
          <a:noFill/>
        </p:spPr>
        <p:txBody>
          <a:bodyPr wrap="square" rtlCol="0">
            <a:spAutoFit/>
          </a:bodyPr>
          <a:lstStyle/>
          <a:p>
            <a:r>
              <a:rPr lang="en-US" sz="4000" b="1" dirty="0" smtClean="0">
                <a:latin typeface="Calibri Light" panose="020F0302020204030204" pitchFamily="34" charset="0"/>
              </a:rPr>
              <a:t>It is all about respect to yourself and others…</a:t>
            </a:r>
            <a:endParaRPr lang="en-US" sz="4000" b="1" dirty="0">
              <a:latin typeface="Calibri Light" panose="020F0302020204030204" pitchFamily="34" charset="0"/>
            </a:endParaRPr>
          </a:p>
        </p:txBody>
      </p:sp>
      <p:sp>
        <p:nvSpPr>
          <p:cNvPr id="3" name="Slide Number Placeholder 2"/>
          <p:cNvSpPr>
            <a:spLocks noGrp="1"/>
          </p:cNvSpPr>
          <p:nvPr>
            <p:ph type="sldNum" sz="quarter" idx="12"/>
          </p:nvPr>
        </p:nvSpPr>
        <p:spPr/>
        <p:txBody>
          <a:bodyPr/>
          <a:lstStyle/>
          <a:p>
            <a:fld id="{1D4B6336-8E58-4E1D-8C10-120C700EAB1F}" type="slidenum">
              <a:rPr lang="zh-HK" altLang="en-US" smtClean="0"/>
              <a:t>14</a:t>
            </a:fld>
            <a:endParaRPr lang="zh-HK" altLang="en-US"/>
          </a:p>
        </p:txBody>
      </p:sp>
      <p:pic>
        <p:nvPicPr>
          <p:cNvPr id="6" name="圖片 5"/>
          <p:cNvPicPr>
            <a:picLocks noChangeAspect="1"/>
          </p:cNvPicPr>
          <p:nvPr/>
        </p:nvPicPr>
        <p:blipFill rotWithShape="1">
          <a:blip r:embed="rId4">
            <a:extLst>
              <a:ext uri="{28A0092B-C50C-407E-A947-70E740481C1C}">
                <a14:useLocalDpi xmlns:a14="http://schemas.microsoft.com/office/drawing/2010/main" val="0"/>
              </a:ext>
            </a:extLst>
          </a:blip>
          <a:srcRect r="887" b="29116"/>
          <a:stretch/>
        </p:blipFill>
        <p:spPr>
          <a:xfrm>
            <a:off x="3050728" y="2328435"/>
            <a:ext cx="4266680" cy="1281466"/>
          </a:xfrm>
          <a:prstGeom prst="rect">
            <a:avLst/>
          </a:prstGeom>
        </p:spPr>
      </p:pic>
    </p:spTree>
    <p:extLst>
      <p:ext uri="{BB962C8B-B14F-4D97-AF65-F5344CB8AC3E}">
        <p14:creationId xmlns:p14="http://schemas.microsoft.com/office/powerpoint/2010/main" val="25316623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71" y="-7238"/>
            <a:ext cx="9227940" cy="6912000"/>
          </a:xfrm>
          <a:prstGeom prst="rect">
            <a:avLst/>
          </a:prstGeom>
        </p:spPr>
      </p:pic>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eaLnBrk="1" hangingPunct="1"/>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8" name="Title 1"/>
          <p:cNvSpPr>
            <a:spLocks noGrp="1"/>
          </p:cNvSpPr>
          <p:nvPr>
            <p:ph type="title"/>
          </p:nvPr>
        </p:nvSpPr>
        <p:spPr>
          <a:xfrm>
            <a:off x="1922427" y="1124744"/>
            <a:ext cx="6787977" cy="2056708"/>
          </a:xfrm>
        </p:spPr>
        <p:txBody>
          <a:bodyPr>
            <a:normAutofit fontScale="90000"/>
          </a:bodyPr>
          <a:lstStyle/>
          <a:p>
            <a:r>
              <a:rPr lang="en-US" altLang="zh-TW" sz="32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UM </a:t>
            </a:r>
            <a:r>
              <a:rPr lang="en-US" altLang="zh-TW" sz="32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is a place where we learn, work, and grow </a:t>
            </a:r>
            <a:r>
              <a:rPr lang="en-US" altLang="zh-TW" sz="32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together, let’s have a campus of gender equity.</a:t>
            </a:r>
            <a:br>
              <a:rPr lang="en-US" altLang="zh-TW" sz="32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br>
            <a:r>
              <a:rPr lang="en-US" altLang="zh-TW" sz="32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
            </a:r>
            <a:br>
              <a:rPr lang="en-US" altLang="zh-TW" sz="32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br>
            <a:endParaRPr lang="en-US" sz="3200" dirty="0"/>
          </a:p>
        </p:txBody>
      </p:sp>
      <p:sp>
        <p:nvSpPr>
          <p:cNvPr id="9" name="Slide Number Placeholder 3"/>
          <p:cNvSpPr txBox="1">
            <a:spLocks/>
          </p:cNvSpPr>
          <p:nvPr/>
        </p:nvSpPr>
        <p:spPr>
          <a:xfrm>
            <a:off x="6553200" y="6356358"/>
            <a:ext cx="2133600" cy="365125"/>
          </a:xfrm>
          <a:prstGeom prst="rect">
            <a:avLst/>
          </a:prstGeom>
        </p:spPr>
        <p:txBody>
          <a:bodyPr vert="horz" lIns="91440" tIns="45720" rIns="91440" bIns="45720" rtlCol="0" anchor="ctr"/>
          <a:lstStyle>
            <a:defPPr>
              <a:defRPr lang="zh-HK"/>
            </a:defPPr>
            <a:lvl1pPr marL="0" algn="r"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8D482CF-7B59-4CDF-BE18-A77D658D97DC}" type="slidenum">
              <a:rPr lang="en-US" altLang="zh-TW" smtClean="0"/>
              <a:pPr>
                <a:defRPr/>
              </a:pPr>
              <a:t>15</a:t>
            </a:fld>
            <a:endParaRPr lang="en-US" altLang="zh-TW"/>
          </a:p>
        </p:txBody>
      </p:sp>
      <p:pic>
        <p:nvPicPr>
          <p:cNvPr id="10"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2823531"/>
            <a:ext cx="3083441" cy="2065906"/>
          </a:xfrm>
          <a:prstGeom prst="rect">
            <a:avLst/>
          </a:prstGeom>
        </p:spPr>
      </p:pic>
    </p:spTree>
    <p:extLst>
      <p:ext uri="{BB962C8B-B14F-4D97-AF65-F5344CB8AC3E}">
        <p14:creationId xmlns:p14="http://schemas.microsoft.com/office/powerpoint/2010/main" val="4073681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7940" cy="6912000"/>
          </a:xfrm>
          <a:prstGeom prst="rect">
            <a:avLst/>
          </a:prstGeom>
          <a:effectLst>
            <a:glow rad="127000">
              <a:schemeClr val="accent1">
                <a:alpha val="0"/>
              </a:schemeClr>
            </a:glow>
            <a:outerShdw blurRad="50800" dist="50800" dir="5400000" algn="ctr" rotWithShape="0">
              <a:srgbClr val="000000">
                <a:alpha val="0"/>
              </a:srgbClr>
            </a:outerShdw>
          </a:effectLst>
        </p:spPr>
      </p:pic>
      <p:sp>
        <p:nvSpPr>
          <p:cNvPr id="3" name="Text Box 4"/>
          <p:cNvSpPr txBox="1">
            <a:spLocks noChangeArrowheads="1"/>
          </p:cNvSpPr>
          <p:nvPr/>
        </p:nvSpPr>
        <p:spPr bwMode="auto">
          <a:xfrm>
            <a:off x="1691680" y="2204864"/>
            <a:ext cx="730525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just"/>
            <a:r>
              <a:rPr lang="en-US" sz="2800" dirty="0" smtClean="0">
                <a:solidFill>
                  <a:schemeClr val="accent4">
                    <a:lumMod val="50000"/>
                  </a:schemeClr>
                </a:solidFill>
                <a:latin typeface="Arial" panose="020B0604020202020204" pitchFamily="34" charset="0"/>
                <a:ea typeface="Kozuka Gothic Pro L" panose="020B0200000000000000" pitchFamily="34" charset="-128"/>
                <a:cs typeface="Arial" panose="020B0604020202020204" pitchFamily="34" charset="0"/>
              </a:rPr>
              <a:t>The University of Macau is </a:t>
            </a:r>
            <a:r>
              <a:rPr lang="en-US" sz="2800" dirty="0">
                <a:solidFill>
                  <a:schemeClr val="accent4">
                    <a:lumMod val="50000"/>
                  </a:schemeClr>
                </a:solidFill>
                <a:latin typeface="Arial" panose="020B0604020202020204" pitchFamily="34" charset="0"/>
                <a:ea typeface="Kozuka Gothic Pro L" panose="020B0200000000000000" pitchFamily="34" charset="-128"/>
                <a:cs typeface="Arial" panose="020B0604020202020204" pitchFamily="34" charset="0"/>
              </a:rPr>
              <a:t>committed to providing a </a:t>
            </a:r>
            <a:r>
              <a:rPr lang="en-US" sz="2800" dirty="0" smtClean="0">
                <a:solidFill>
                  <a:schemeClr val="accent4">
                    <a:lumMod val="50000"/>
                  </a:schemeClr>
                </a:solidFill>
                <a:latin typeface="Arial" panose="020B0604020202020204" pitchFamily="34" charset="0"/>
                <a:ea typeface="Kozuka Gothic Pro L" panose="020B0200000000000000" pitchFamily="34" charset="-128"/>
                <a:cs typeface="Arial" panose="020B0604020202020204" pitchFamily="34" charset="0"/>
              </a:rPr>
              <a:t>safe, healthy, and gender-friendly environment </a:t>
            </a:r>
            <a:r>
              <a:rPr lang="en-US" sz="2800" dirty="0">
                <a:solidFill>
                  <a:schemeClr val="accent4">
                    <a:lumMod val="50000"/>
                  </a:schemeClr>
                </a:solidFill>
                <a:latin typeface="Arial" panose="020B0604020202020204" pitchFamily="34" charset="0"/>
                <a:ea typeface="Kozuka Gothic Pro L" panose="020B0200000000000000" pitchFamily="34" charset="-128"/>
                <a:cs typeface="Arial" panose="020B0604020202020204" pitchFamily="34" charset="0"/>
              </a:rPr>
              <a:t>for academic </a:t>
            </a:r>
            <a:r>
              <a:rPr lang="en-US" sz="2800" dirty="0" smtClean="0">
                <a:solidFill>
                  <a:schemeClr val="accent4">
                    <a:lumMod val="50000"/>
                  </a:schemeClr>
                </a:solidFill>
                <a:latin typeface="Arial" panose="020B0604020202020204" pitchFamily="34" charset="0"/>
                <a:ea typeface="Kozuka Gothic Pro L" panose="020B0200000000000000" pitchFamily="34" charset="-128"/>
                <a:cs typeface="Arial" panose="020B0604020202020204" pitchFamily="34" charset="0"/>
              </a:rPr>
              <a:t>and career pursuits, by sharing with all staffs and students the University’s views on professional conducts and gender equity. </a:t>
            </a:r>
          </a:p>
        </p:txBody>
      </p:sp>
      <p:sp>
        <p:nvSpPr>
          <p:cNvPr id="2" name="Slide Number Placeholder 1"/>
          <p:cNvSpPr>
            <a:spLocks noGrp="1"/>
          </p:cNvSpPr>
          <p:nvPr>
            <p:ph type="sldNum" sz="quarter" idx="12"/>
          </p:nvPr>
        </p:nvSpPr>
        <p:spPr>
          <a:xfrm>
            <a:off x="8244408" y="6461397"/>
            <a:ext cx="395510" cy="279400"/>
          </a:xfrm>
        </p:spPr>
        <p:txBody>
          <a:bodyPr/>
          <a:lstStyle/>
          <a:p>
            <a:fld id="{1D4B6336-8E58-4E1D-8C10-120C700EAB1F}" type="slidenum">
              <a:rPr lang="zh-HK" altLang="en-US" smtClean="0"/>
              <a:t>2</a:t>
            </a:fld>
            <a:endParaRPr lang="zh-HK" altLang="en-US" dirty="0"/>
          </a:p>
        </p:txBody>
      </p:sp>
    </p:spTree>
    <p:extLst>
      <p:ext uri="{BB962C8B-B14F-4D97-AF65-F5344CB8AC3E}">
        <p14:creationId xmlns:p14="http://schemas.microsoft.com/office/powerpoint/2010/main" val="3672030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9227940" cy="6912000"/>
          </a:xfrm>
          <a:prstGeom prst="rect">
            <a:avLst/>
          </a:prstGeom>
        </p:spPr>
      </p:pic>
      <p:sp>
        <p:nvSpPr>
          <p:cNvPr id="3" name="Text Box 4"/>
          <p:cNvSpPr txBox="1">
            <a:spLocks noChangeArrowheads="1"/>
          </p:cNvSpPr>
          <p:nvPr/>
        </p:nvSpPr>
        <p:spPr bwMode="auto">
          <a:xfrm>
            <a:off x="1691680" y="1844675"/>
            <a:ext cx="66246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endParaRPr lang="en-US" altLang="zh-TW" sz="2800" dirty="0"/>
          </a:p>
        </p:txBody>
      </p:sp>
      <p:sp>
        <p:nvSpPr>
          <p:cNvPr id="6" name="Content Placeholder 2"/>
          <p:cNvSpPr>
            <a:spLocks noGrp="1"/>
          </p:cNvSpPr>
          <p:nvPr>
            <p:ph idx="1"/>
          </p:nvPr>
        </p:nvSpPr>
        <p:spPr>
          <a:xfrm>
            <a:off x="1691680" y="1484784"/>
            <a:ext cx="7146540" cy="2683162"/>
          </a:xfrm>
        </p:spPr>
        <p:txBody>
          <a:bodyPr>
            <a:noAutofit/>
          </a:bodyPr>
          <a:lstStyle/>
          <a:p>
            <a:pPr marL="0" indent="0" algn="just">
              <a:buClr>
                <a:srgbClr val="7030A0"/>
              </a:buClr>
              <a:buNone/>
              <a:defRPr/>
            </a:pPr>
            <a:r>
              <a:rPr lang="en-US" dirty="0">
                <a:latin typeface="Arial" panose="020B0604020202020204" pitchFamily="34" charset="0"/>
                <a:cs typeface="Arial" panose="020B0604020202020204" pitchFamily="34" charset="0"/>
              </a:rPr>
              <a:t>It is essential that all the University members respect one another and the University strives to maintain an academic and work environment that is free from sexual harassment and sexual bullying</a:t>
            </a:r>
            <a:r>
              <a:rPr lang="en-US" dirty="0" smtClean="0">
                <a:latin typeface="Arial" panose="020B0604020202020204" pitchFamily="34" charset="0"/>
                <a:cs typeface="Arial" panose="020B0604020202020204" pitchFamily="34" charset="0"/>
              </a:rPr>
              <a:t>.</a:t>
            </a:r>
          </a:p>
          <a:p>
            <a:pPr marL="0" indent="0" algn="just">
              <a:buClr>
                <a:srgbClr val="7030A0"/>
              </a:buClr>
              <a:buNone/>
              <a:defRPr/>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University has </a:t>
            </a:r>
            <a:r>
              <a:rPr lang="en-US" i="1" u="sng"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zero tolerance</a:t>
            </a:r>
            <a:r>
              <a:rPr lang="en-US" dirty="0">
                <a:solidFill>
                  <a:srgbClr val="C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sexual harassment and sexual bullying and will take prompt legal and disciplinary action where the case is substantiated. </a:t>
            </a:r>
            <a:endParaRPr lang="en-US" altLang="en-US" dirty="0" smtClean="0">
              <a:latin typeface="Arial" panose="020B0604020202020204" pitchFamily="34" charset="0"/>
              <a:ea typeface="DFKai-SB" panose="03000509000000000000" pitchFamily="65" charset="-120"/>
              <a:cs typeface="Arial" panose="020B0604020202020204" pitchFamily="34" charset="0"/>
            </a:endParaRPr>
          </a:p>
        </p:txBody>
      </p:sp>
      <p:pic>
        <p:nvPicPr>
          <p:cNvPr id="7" name="Picture 2" descr="http://www.themuslimtimes.org/wp-content/themes/advanced-newspaper/timthumb.php?src=http%3A%2F%2Fwww.themuslimtimes.org%2Fwp-content%2Fuploads%2F2013%2F06%2Fgender-equality.jpg&amp;q=90&amp;w=479&amp;zc=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575" y="4618033"/>
            <a:ext cx="2771002" cy="2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1"/>
          <p:cNvSpPr>
            <a:spLocks noGrp="1"/>
          </p:cNvSpPr>
          <p:nvPr>
            <p:ph type="sldNum" sz="quarter" idx="12"/>
          </p:nvPr>
        </p:nvSpPr>
        <p:spPr>
          <a:xfrm>
            <a:off x="8028384" y="6365970"/>
            <a:ext cx="395510" cy="279400"/>
          </a:xfrm>
        </p:spPr>
        <p:txBody>
          <a:bodyPr/>
          <a:lstStyle/>
          <a:p>
            <a:r>
              <a:rPr lang="en-US" altLang="zh-HK" dirty="0" smtClean="0"/>
              <a:t>8</a:t>
            </a:r>
            <a:endParaRPr lang="zh-HK" altLang="en-US" dirty="0"/>
          </a:p>
        </p:txBody>
      </p:sp>
      <p:sp>
        <p:nvSpPr>
          <p:cNvPr id="10" name="文字方塊 9"/>
          <p:cNvSpPr txBox="1"/>
          <p:nvPr/>
        </p:nvSpPr>
        <p:spPr>
          <a:xfrm>
            <a:off x="1142211" y="332656"/>
            <a:ext cx="7992889" cy="646331"/>
          </a:xfrm>
          <a:prstGeom prst="rect">
            <a:avLst/>
          </a:prstGeom>
          <a:noFill/>
        </p:spPr>
        <p:txBody>
          <a:bodyPr wrap="square" rtlCol="0">
            <a:spAutoFit/>
          </a:bodyPr>
          <a:lstStyle/>
          <a:p>
            <a:pPr algn="ctr"/>
            <a:r>
              <a:rPr kumimoji="1" lang="en-US" altLang="zh-TW" sz="36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Gender Equity</a:t>
            </a:r>
            <a:endParaRPr lang="en-US" sz="3600" dirty="0"/>
          </a:p>
        </p:txBody>
      </p:sp>
    </p:spTree>
    <p:extLst>
      <p:ext uri="{BB962C8B-B14F-4D97-AF65-F5344CB8AC3E}">
        <p14:creationId xmlns:p14="http://schemas.microsoft.com/office/powerpoint/2010/main" val="469009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9227940" cy="6912000"/>
          </a:xfrm>
          <a:prstGeom prst="rect">
            <a:avLst/>
          </a:prstGeom>
        </p:spPr>
      </p:pic>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eaLnBrk="1" hangingPunct="1"/>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Text Box 4"/>
          <p:cNvSpPr txBox="1">
            <a:spLocks noChangeArrowheads="1"/>
          </p:cNvSpPr>
          <p:nvPr/>
        </p:nvSpPr>
        <p:spPr bwMode="auto">
          <a:xfrm>
            <a:off x="1592379" y="1298545"/>
            <a:ext cx="7372109" cy="4260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nSpc>
                <a:spcPts val="2500"/>
              </a:lnSpc>
            </a:pPr>
            <a:r>
              <a:rPr lang="en-US" altLang="en-US" sz="2000" b="1" dirty="0">
                <a:solidFill>
                  <a:schemeClr val="accent2"/>
                </a:solidFill>
                <a:latin typeface="Arial" panose="020B0604020202020204" pitchFamily="34" charset="0"/>
                <a:cs typeface="Arial" panose="020B0604020202020204" pitchFamily="34" charset="0"/>
              </a:rPr>
              <a:t>Sexual harassment </a:t>
            </a:r>
            <a:r>
              <a:rPr lang="en-US" altLang="en-US" sz="2000" dirty="0">
                <a:latin typeface="Arial" panose="020B0604020202020204" pitchFamily="34" charset="0"/>
                <a:cs typeface="Arial" panose="020B0604020202020204" pitchFamily="34" charset="0"/>
              </a:rPr>
              <a:t>is an unwelcome or unwanted conduct of sexual nature, including unwelcome sexual advances, requests for sexual favors, and other verbal, non-verbal, visual, or physical conduct of sexual nature</a:t>
            </a:r>
            <a:r>
              <a:rPr lang="en-US" altLang="en-US" sz="2000" dirty="0" smtClean="0">
                <a:latin typeface="Arial" panose="020B0604020202020204" pitchFamily="34" charset="0"/>
                <a:cs typeface="Arial" panose="020B0604020202020204" pitchFamily="34" charset="0"/>
              </a:rPr>
              <a:t>.</a:t>
            </a:r>
          </a:p>
          <a:p>
            <a:pPr>
              <a:lnSpc>
                <a:spcPts val="2500"/>
              </a:lnSpc>
            </a:pPr>
            <a:endParaRPr lang="en-US" altLang="en-US" sz="2000" dirty="0">
              <a:latin typeface="Arial" panose="020B0604020202020204" pitchFamily="34" charset="0"/>
              <a:cs typeface="Arial" panose="020B0604020202020204" pitchFamily="34" charset="0"/>
            </a:endParaRPr>
          </a:p>
          <a:p>
            <a:pPr>
              <a:lnSpc>
                <a:spcPts val="2500"/>
              </a:lnSpc>
            </a:pPr>
            <a:endParaRPr lang="en-US" altLang="en-US" sz="2000" dirty="0">
              <a:latin typeface="Arial" panose="020B0604020202020204" pitchFamily="34" charset="0"/>
              <a:cs typeface="Arial" panose="020B0604020202020204" pitchFamily="34" charset="0"/>
            </a:endParaRPr>
          </a:p>
          <a:p>
            <a:pPr algn="just">
              <a:lnSpc>
                <a:spcPts val="2500"/>
              </a:lnSpc>
            </a:pPr>
            <a:endParaRPr lang="en-US" altLang="zh-TW" sz="2000" b="1" dirty="0" smtClean="0">
              <a:solidFill>
                <a:srgbClr val="984807"/>
              </a:solidFill>
              <a:latin typeface="Arial" panose="020B0604020202020204" pitchFamily="34" charset="0"/>
              <a:cs typeface="Arial" panose="020B0604020202020204" pitchFamily="34" charset="0"/>
            </a:endParaRPr>
          </a:p>
          <a:p>
            <a:pPr algn="just">
              <a:lnSpc>
                <a:spcPts val="2500"/>
              </a:lnSpc>
            </a:pPr>
            <a:r>
              <a:rPr lang="en-US" altLang="zh-TW" sz="2000" b="1" dirty="0" smtClean="0">
                <a:solidFill>
                  <a:srgbClr val="984807"/>
                </a:solidFill>
                <a:latin typeface="Arial" panose="020B0604020202020204" pitchFamily="34" charset="0"/>
                <a:cs typeface="Arial" panose="020B0604020202020204" pitchFamily="34" charset="0"/>
              </a:rPr>
              <a:t>Sexual </a:t>
            </a:r>
            <a:r>
              <a:rPr lang="en-US" altLang="zh-TW" sz="2000" b="1" dirty="0">
                <a:solidFill>
                  <a:srgbClr val="984807"/>
                </a:solidFill>
                <a:latin typeface="Arial" panose="020B0604020202020204" pitchFamily="34" charset="0"/>
                <a:cs typeface="Arial" panose="020B0604020202020204" pitchFamily="34" charset="0"/>
              </a:rPr>
              <a:t>bullying </a:t>
            </a:r>
            <a:r>
              <a:rPr lang="en-US" altLang="zh-TW" sz="2000" dirty="0">
                <a:latin typeface="Arial" panose="020B0604020202020204" pitchFamily="34" charset="0"/>
                <a:cs typeface="Arial" panose="020B0604020202020204" pitchFamily="34" charset="0"/>
              </a:rPr>
              <a:t>is any coercive behavior or act against somebody, through the use of any tool, technological or otherwise, based on or by taking advantage of their sexuality or gender regardless whether the behavior or act in question is physical, verbal or otherwise and regardless whether it is carried out in their presence or absence.</a:t>
            </a:r>
          </a:p>
        </p:txBody>
      </p:sp>
      <p:sp>
        <p:nvSpPr>
          <p:cNvPr id="2" name="Slide Number Placeholder 1"/>
          <p:cNvSpPr>
            <a:spLocks noGrp="1"/>
          </p:cNvSpPr>
          <p:nvPr>
            <p:ph type="sldNum" sz="quarter" idx="12"/>
          </p:nvPr>
        </p:nvSpPr>
        <p:spPr>
          <a:xfrm>
            <a:off x="8718452" y="6556943"/>
            <a:ext cx="395510" cy="279400"/>
          </a:xfrm>
        </p:spPr>
        <p:txBody>
          <a:bodyPr/>
          <a:lstStyle/>
          <a:p>
            <a:fld id="{1D4B6336-8E58-4E1D-8C10-120C700EAB1F}" type="slidenum">
              <a:rPr lang="zh-HK" altLang="en-US" smtClean="0"/>
              <a:t>4</a:t>
            </a:fld>
            <a:endParaRPr lang="zh-HK" altLang="en-US" dirty="0"/>
          </a:p>
        </p:txBody>
      </p:sp>
      <p:sp>
        <p:nvSpPr>
          <p:cNvPr id="8" name="文字方塊 7"/>
          <p:cNvSpPr txBox="1"/>
          <p:nvPr/>
        </p:nvSpPr>
        <p:spPr>
          <a:xfrm>
            <a:off x="1142211" y="102932"/>
            <a:ext cx="7992889" cy="646331"/>
          </a:xfrm>
          <a:prstGeom prst="rect">
            <a:avLst/>
          </a:prstGeom>
          <a:noFill/>
        </p:spPr>
        <p:txBody>
          <a:bodyPr wrap="square" rtlCol="0">
            <a:spAutoFit/>
          </a:bodyPr>
          <a:lstStyle/>
          <a:p>
            <a:pPr algn="ctr"/>
            <a:r>
              <a:rPr kumimoji="1" lang="en-US" altLang="zh-TW" sz="36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Gender Equity</a:t>
            </a:r>
            <a:endParaRPr lang="en-US" sz="3600" dirty="0"/>
          </a:p>
        </p:txBody>
      </p:sp>
    </p:spTree>
    <p:extLst>
      <p:ext uri="{BB962C8B-B14F-4D97-AF65-F5344CB8AC3E}">
        <p14:creationId xmlns:p14="http://schemas.microsoft.com/office/powerpoint/2010/main" val="3754307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5" y="27384"/>
            <a:ext cx="9789499" cy="6858000"/>
          </a:xfrm>
          <a:prstGeom prst="rect">
            <a:avLst/>
          </a:prstGeom>
        </p:spPr>
      </p:pic>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eaLnBrk="1" hangingPunct="1"/>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Text Box 4"/>
          <p:cNvSpPr txBox="1">
            <a:spLocks noChangeArrowheads="1"/>
          </p:cNvSpPr>
          <p:nvPr/>
        </p:nvSpPr>
        <p:spPr bwMode="auto">
          <a:xfrm>
            <a:off x="1475438" y="56525"/>
            <a:ext cx="7403945"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38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Stipulations established by </a:t>
            </a:r>
            <a:r>
              <a:rPr lang="en-US" altLang="zh-TW" sz="38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UM</a:t>
            </a:r>
          </a:p>
          <a:p>
            <a:pPr eaLnBrk="1" hangingPunct="1"/>
            <a:endParaRPr lang="en-US" altLang="zh-TW" sz="1100" dirty="0" smtClean="0">
              <a:solidFill>
                <a:schemeClr val="accent4">
                  <a:lumMod val="50000"/>
                </a:schemeClr>
              </a:solidFill>
            </a:endParaRPr>
          </a:p>
          <a:p>
            <a:pPr algn="ctr" eaLnBrk="1" hangingPunct="1"/>
            <a:endParaRPr lang="en-US" altLang="zh-TW" sz="2400" dirty="0" smtClean="0">
              <a:solidFill>
                <a:schemeClr val="accent4">
                  <a:lumMod val="50000"/>
                </a:schemeClr>
              </a:solidFill>
            </a:endParaRPr>
          </a:p>
          <a:p>
            <a:pPr algn="ctr" eaLnBrk="1" hangingPunct="1"/>
            <a:endParaRPr lang="en-US" altLang="zh-TW" sz="2400" dirty="0">
              <a:solidFill>
                <a:schemeClr val="accent4">
                  <a:lumMod val="50000"/>
                </a:schemeClr>
              </a:solidFill>
            </a:endParaRPr>
          </a:p>
          <a:p>
            <a:pPr algn="ctr" eaLnBrk="1" hangingPunct="1"/>
            <a:endParaRPr lang="en-US" altLang="zh-TW" sz="2400" dirty="0" smtClean="0">
              <a:solidFill>
                <a:schemeClr val="accent4">
                  <a:lumMod val="50000"/>
                </a:schemeClr>
              </a:solidFill>
            </a:endParaRPr>
          </a:p>
          <a:p>
            <a:pPr marL="514350" indent="-514350" eaLnBrk="1" hangingPunct="1">
              <a:buFont typeface="+mj-lt"/>
              <a:buAutoNum type="arabicPeriod" startAt="5"/>
            </a:pPr>
            <a:endParaRPr lang="en-US" altLang="zh-TW" sz="1000" dirty="0">
              <a:solidFill>
                <a:schemeClr val="accent4">
                  <a:lumMod val="50000"/>
                </a:schemeClr>
              </a:solidFill>
            </a:endParaRPr>
          </a:p>
          <a:p>
            <a:pPr eaLnBrk="1" hangingPunct="1"/>
            <a:r>
              <a:rPr lang="en-US" sz="1600" i="1" dirty="0" smtClean="0">
                <a:solidFill>
                  <a:schemeClr val="tx1">
                    <a:lumMod val="75000"/>
                    <a:lumOff val="25000"/>
                  </a:schemeClr>
                </a:solidFill>
              </a:rPr>
              <a:t/>
            </a:r>
            <a:br>
              <a:rPr lang="en-US" sz="1600" i="1" dirty="0" smtClean="0">
                <a:solidFill>
                  <a:schemeClr val="tx1">
                    <a:lumMod val="75000"/>
                    <a:lumOff val="25000"/>
                  </a:schemeClr>
                </a:solidFill>
              </a:rPr>
            </a:br>
            <a:r>
              <a:rPr lang="en-US" sz="1000" i="1" dirty="0" smtClean="0">
                <a:solidFill>
                  <a:schemeClr val="tx1">
                    <a:lumMod val="75000"/>
                    <a:lumOff val="25000"/>
                  </a:schemeClr>
                </a:solidFill>
              </a:rPr>
              <a:t> </a:t>
            </a:r>
            <a:endParaRPr lang="en-US" sz="1600" i="1" dirty="0" smtClean="0">
              <a:solidFill>
                <a:schemeClr val="tx1">
                  <a:lumMod val="75000"/>
                  <a:lumOff val="25000"/>
                </a:schemeClr>
              </a:solidFill>
            </a:endParaRPr>
          </a:p>
        </p:txBody>
      </p:sp>
      <p:sp>
        <p:nvSpPr>
          <p:cNvPr id="2" name="Slide Number Placeholder 1"/>
          <p:cNvSpPr>
            <a:spLocks noGrp="1"/>
          </p:cNvSpPr>
          <p:nvPr>
            <p:ph type="sldNum" sz="quarter" idx="12"/>
          </p:nvPr>
        </p:nvSpPr>
        <p:spPr>
          <a:xfrm>
            <a:off x="9220048" y="6381328"/>
            <a:ext cx="395510" cy="279400"/>
          </a:xfrm>
        </p:spPr>
        <p:txBody>
          <a:bodyPr/>
          <a:lstStyle/>
          <a:p>
            <a:fld id="{1D4B6336-8E58-4E1D-8C10-120C700EAB1F}" type="slidenum">
              <a:rPr lang="zh-HK" altLang="en-US" smtClean="0"/>
              <a:t>5</a:t>
            </a:fld>
            <a:endParaRPr lang="zh-HK" altLang="en-US" dirty="0"/>
          </a:p>
        </p:txBody>
      </p:sp>
      <p:sp>
        <p:nvSpPr>
          <p:cNvPr id="5" name="文字方塊 4"/>
          <p:cNvSpPr txBox="1"/>
          <p:nvPr/>
        </p:nvSpPr>
        <p:spPr>
          <a:xfrm>
            <a:off x="1619672" y="878087"/>
            <a:ext cx="7200800" cy="1692771"/>
          </a:xfrm>
          <a:prstGeom prst="rect">
            <a:avLst/>
          </a:prstGeom>
          <a:ln w="9525">
            <a:prstDash val="sysDash"/>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altLang="zh-TW" sz="2400" b="1" dirty="0">
                <a:solidFill>
                  <a:schemeClr val="accent4">
                    <a:lumMod val="50000"/>
                  </a:schemeClr>
                </a:solidFill>
                <a:latin typeface="Adobe Hebrew" panose="02040503050201020203" pitchFamily="18" charset="-79"/>
                <a:cs typeface="Adobe Hebrew" panose="02040503050201020203" pitchFamily="18" charset="-79"/>
              </a:rPr>
              <a:t>The Personnel Statute of the UM</a:t>
            </a:r>
            <a:r>
              <a:rPr lang="en-US" altLang="zh-TW" sz="1600" b="1" dirty="0">
                <a:solidFill>
                  <a:schemeClr val="accent4">
                    <a:lumMod val="50000"/>
                  </a:schemeClr>
                </a:solidFill>
                <a:latin typeface="Adobe Hebrew" panose="02040503050201020203" pitchFamily="18" charset="-79"/>
                <a:cs typeface="Adobe Hebrew" panose="02040503050201020203" pitchFamily="18" charset="-79"/>
              </a:rPr>
              <a:t/>
            </a:r>
            <a:br>
              <a:rPr lang="en-US" altLang="zh-TW" sz="1600" b="1" dirty="0">
                <a:solidFill>
                  <a:schemeClr val="accent4">
                    <a:lumMod val="50000"/>
                  </a:schemeClr>
                </a:solidFill>
                <a:latin typeface="Adobe Hebrew" panose="02040503050201020203" pitchFamily="18" charset="-79"/>
                <a:cs typeface="Adobe Hebrew" panose="02040503050201020203" pitchFamily="18" charset="-79"/>
              </a:rPr>
            </a:b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Article 12   Obligations of Personnel </a:t>
            </a:r>
            <a:r>
              <a:rPr lang="en-US" sz="1600" dirty="0" smtClean="0">
                <a:solidFill>
                  <a:schemeClr val="tx1">
                    <a:lumMod val="75000"/>
                    <a:lumOff val="25000"/>
                  </a:schemeClr>
                </a:solidFill>
                <a:latin typeface="Adobe Hebrew" panose="02040503050201020203" pitchFamily="18" charset="-79"/>
                <a:cs typeface="Adobe Hebrew" panose="02040503050201020203" pitchFamily="18" charset="-79"/>
              </a:rPr>
              <a:t/>
            </a:r>
            <a:br>
              <a:rPr lang="en-US" sz="1600" dirty="0" smtClean="0">
                <a:solidFill>
                  <a:schemeClr val="tx1">
                    <a:lumMod val="75000"/>
                    <a:lumOff val="25000"/>
                  </a:schemeClr>
                </a:solidFill>
                <a:latin typeface="Adobe Hebrew" panose="02040503050201020203" pitchFamily="18" charset="-79"/>
                <a:cs typeface="Adobe Hebrew" panose="02040503050201020203" pitchFamily="18" charset="-79"/>
              </a:rPr>
            </a:br>
            <a:endParaRPr lang="en-US" sz="1600" dirty="0" smtClean="0">
              <a:solidFill>
                <a:schemeClr val="tx1">
                  <a:lumMod val="75000"/>
                  <a:lumOff val="25000"/>
                </a:schemeClr>
              </a:solidFill>
              <a:latin typeface="Adobe Hebrew" panose="02040503050201020203" pitchFamily="18" charset="-79"/>
              <a:cs typeface="Adobe Hebrew" panose="02040503050201020203" pitchFamily="18" charset="-79"/>
            </a:endParaRPr>
          </a:p>
          <a:p>
            <a:r>
              <a:rPr lang="en-US" sz="1600" dirty="0" smtClean="0">
                <a:solidFill>
                  <a:schemeClr val="tx1">
                    <a:lumMod val="75000"/>
                    <a:lumOff val="25000"/>
                  </a:schemeClr>
                </a:solidFill>
                <a:latin typeface="Adobe Hebrew" panose="02040503050201020203" pitchFamily="18" charset="-79"/>
                <a:cs typeface="Adobe Hebrew" panose="02040503050201020203" pitchFamily="18" charset="-79"/>
              </a:rPr>
              <a:t>1</a:t>
            </a: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 The obligations of the UM staff members shall be: </a:t>
            </a:r>
            <a:br>
              <a:rPr lang="en-US" sz="1600" dirty="0">
                <a:solidFill>
                  <a:schemeClr val="tx1">
                    <a:lumMod val="75000"/>
                    <a:lumOff val="25000"/>
                  </a:schemeClr>
                </a:solidFill>
                <a:latin typeface="Adobe Hebrew" panose="02040503050201020203" pitchFamily="18" charset="-79"/>
                <a:cs typeface="Adobe Hebrew" panose="02040503050201020203" pitchFamily="18" charset="-79"/>
              </a:rPr>
            </a:b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1) </a:t>
            </a:r>
            <a:r>
              <a:rPr lang="en-US" sz="1600" dirty="0">
                <a:solidFill>
                  <a:srgbClr val="00B050"/>
                </a:solidFill>
                <a:latin typeface="Adobe Hebrew" panose="02040503050201020203" pitchFamily="18" charset="-79"/>
                <a:cs typeface="Adobe Hebrew" panose="02040503050201020203" pitchFamily="18" charset="-79"/>
              </a:rPr>
              <a:t>Respecting</a:t>
            </a: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 and </a:t>
            </a:r>
            <a:r>
              <a:rPr lang="en-US" sz="1600" dirty="0">
                <a:solidFill>
                  <a:srgbClr val="00B050"/>
                </a:solidFill>
                <a:latin typeface="Adobe Hebrew" panose="02040503050201020203" pitchFamily="18" charset="-79"/>
                <a:cs typeface="Adobe Hebrew" panose="02040503050201020203" pitchFamily="18" charset="-79"/>
              </a:rPr>
              <a:t>treating with civility both superiors and subordinates</a:t>
            </a: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 colleagues and all other persons who have relations with UM</a:t>
            </a:r>
            <a:r>
              <a:rPr lang="en-US" sz="1600" dirty="0" smtClean="0">
                <a:solidFill>
                  <a:schemeClr val="tx1">
                    <a:lumMod val="75000"/>
                    <a:lumOff val="25000"/>
                  </a:schemeClr>
                </a:solidFill>
                <a:latin typeface="Adobe Hebrew" panose="02040503050201020203" pitchFamily="18" charset="-79"/>
                <a:cs typeface="Adobe Hebrew" panose="02040503050201020203" pitchFamily="18" charset="-79"/>
              </a:rPr>
              <a:t>;</a:t>
            </a:r>
            <a:endParaRPr lang="en-US" sz="1600" dirty="0">
              <a:solidFill>
                <a:schemeClr val="tx1">
                  <a:lumMod val="75000"/>
                  <a:lumOff val="25000"/>
                </a:schemeClr>
              </a:solidFill>
              <a:latin typeface="Adobe Hebrew" panose="02040503050201020203" pitchFamily="18" charset="-79"/>
              <a:cs typeface="Adobe Hebrew" panose="02040503050201020203" pitchFamily="18" charset="-79"/>
            </a:endParaRPr>
          </a:p>
        </p:txBody>
      </p:sp>
      <p:sp>
        <p:nvSpPr>
          <p:cNvPr id="10" name="矩形 9"/>
          <p:cNvSpPr/>
          <p:nvPr/>
        </p:nvSpPr>
        <p:spPr>
          <a:xfrm>
            <a:off x="1619672" y="2530639"/>
            <a:ext cx="7200800" cy="2554545"/>
          </a:xfrm>
          <a:prstGeom prst="rect">
            <a:avLst/>
          </a:prstGeom>
          <a:ln w="9525">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文字方塊 7"/>
          <p:cNvSpPr txBox="1"/>
          <p:nvPr/>
        </p:nvSpPr>
        <p:spPr>
          <a:xfrm>
            <a:off x="1091168" y="2708920"/>
            <a:ext cx="7873320" cy="2693045"/>
          </a:xfrm>
          <a:prstGeom prst="rect">
            <a:avLst/>
          </a:prstGeom>
          <a:noFill/>
        </p:spPr>
        <p:txBody>
          <a:bodyPr wrap="square" rtlCol="0">
            <a:spAutoFit/>
          </a:bodyPr>
          <a:lstStyle/>
          <a:p>
            <a:pPr algn="ctr"/>
            <a:r>
              <a:rPr lang="en-US" altLang="zh-TW" sz="2400" b="1" dirty="0">
                <a:solidFill>
                  <a:schemeClr val="accent4">
                    <a:lumMod val="50000"/>
                  </a:schemeClr>
                </a:solidFill>
                <a:latin typeface="Adobe Hebrew" panose="02040503050201020203" pitchFamily="18" charset="-79"/>
                <a:cs typeface="Adobe Hebrew" panose="02040503050201020203" pitchFamily="18" charset="-79"/>
              </a:rPr>
              <a:t>Guidelines on the Professional Conduct for </a:t>
            </a:r>
            <a:endParaRPr lang="en-US" altLang="zh-TW" sz="2400" b="1" dirty="0" smtClean="0">
              <a:solidFill>
                <a:schemeClr val="accent4">
                  <a:lumMod val="50000"/>
                </a:schemeClr>
              </a:solidFill>
              <a:latin typeface="Adobe Hebrew" panose="02040503050201020203" pitchFamily="18" charset="-79"/>
              <a:cs typeface="Adobe Hebrew" panose="02040503050201020203" pitchFamily="18" charset="-79"/>
            </a:endParaRPr>
          </a:p>
          <a:p>
            <a:pPr algn="ctr"/>
            <a:r>
              <a:rPr lang="en-US" altLang="zh-TW" sz="2400" b="1" dirty="0" smtClean="0">
                <a:solidFill>
                  <a:schemeClr val="accent4">
                    <a:lumMod val="50000"/>
                  </a:schemeClr>
                </a:solidFill>
                <a:latin typeface="Adobe Hebrew" panose="02040503050201020203" pitchFamily="18" charset="-79"/>
                <a:cs typeface="Adobe Hebrew" panose="02040503050201020203" pitchFamily="18" charset="-79"/>
              </a:rPr>
              <a:t>the </a:t>
            </a:r>
            <a:r>
              <a:rPr lang="en-US" altLang="zh-TW" sz="2400" b="1" dirty="0">
                <a:solidFill>
                  <a:schemeClr val="accent4">
                    <a:lumMod val="50000"/>
                  </a:schemeClr>
                </a:solidFill>
                <a:latin typeface="Adobe Hebrew" panose="02040503050201020203" pitchFamily="18" charset="-79"/>
                <a:cs typeface="Adobe Hebrew" panose="02040503050201020203" pitchFamily="18" charset="-79"/>
              </a:rPr>
              <a:t>Academic Staff of the UM </a:t>
            </a:r>
            <a:endParaRPr lang="en-US" altLang="zh-TW" sz="2400" b="1" dirty="0" smtClean="0">
              <a:solidFill>
                <a:schemeClr val="accent4">
                  <a:lumMod val="50000"/>
                </a:schemeClr>
              </a:solidFill>
              <a:latin typeface="Adobe Hebrew" panose="02040503050201020203" pitchFamily="18" charset="-79"/>
              <a:cs typeface="Adobe Hebrew" panose="02040503050201020203" pitchFamily="18" charset="-79"/>
            </a:endParaRPr>
          </a:p>
          <a:p>
            <a:pPr marL="514350"/>
            <a:endParaRPr lang="en-US" altLang="zh-TW" sz="900" dirty="0" smtClean="0">
              <a:solidFill>
                <a:schemeClr val="tx1">
                  <a:lumMod val="75000"/>
                  <a:lumOff val="25000"/>
                </a:schemeClr>
              </a:solidFill>
              <a:latin typeface="Adobe Hebrew" panose="02040503050201020203" pitchFamily="18" charset="-79"/>
              <a:cs typeface="Adobe Hebrew" panose="02040503050201020203" pitchFamily="18" charset="-79"/>
            </a:endParaRPr>
          </a:p>
          <a:p>
            <a:pPr marL="514350"/>
            <a:r>
              <a:rPr lang="en-US" altLang="zh-TW" sz="1600" dirty="0" smtClean="0">
                <a:solidFill>
                  <a:schemeClr val="tx1">
                    <a:lumMod val="75000"/>
                    <a:lumOff val="25000"/>
                  </a:schemeClr>
                </a:solidFill>
                <a:latin typeface="Adobe Hebrew" panose="02040503050201020203" pitchFamily="18" charset="-79"/>
                <a:cs typeface="Adobe Hebrew" panose="02040503050201020203" pitchFamily="18" charset="-79"/>
              </a:rPr>
              <a:t>II.</a:t>
            </a:r>
            <a:r>
              <a:rPr lang="zh-TW" altLang="en-US" sz="1600" dirty="0" smtClean="0">
                <a:solidFill>
                  <a:schemeClr val="tx1">
                    <a:lumMod val="75000"/>
                    <a:lumOff val="25000"/>
                  </a:schemeClr>
                </a:solidFill>
                <a:latin typeface="Adobe Hebrew" panose="02040503050201020203" pitchFamily="18" charset="-79"/>
                <a:cs typeface="Adobe Hebrew" panose="02040503050201020203" pitchFamily="18" charset="-79"/>
              </a:rPr>
              <a:t>  </a:t>
            </a:r>
            <a:r>
              <a:rPr lang="en-US" altLang="zh-TW" sz="1600" dirty="0" smtClean="0">
                <a:solidFill>
                  <a:schemeClr val="tx1">
                    <a:lumMod val="75000"/>
                    <a:lumOff val="25000"/>
                  </a:schemeClr>
                </a:solidFill>
                <a:latin typeface="Adobe Hebrew" panose="02040503050201020203" pitchFamily="18" charset="-79"/>
                <a:cs typeface="Adobe Hebrew" panose="02040503050201020203" pitchFamily="18" charset="-79"/>
              </a:rPr>
              <a:t>Ethical Commitments</a:t>
            </a:r>
          </a:p>
          <a:p>
            <a:pPr marL="1258888" indent="-463550"/>
            <a:r>
              <a:rPr lang="en-US" sz="1600" dirty="0" smtClean="0">
                <a:solidFill>
                  <a:schemeClr val="tx1">
                    <a:lumMod val="75000"/>
                    <a:lumOff val="25000"/>
                  </a:schemeClr>
                </a:solidFill>
                <a:latin typeface="Adobe Hebrew" panose="02040503050201020203" pitchFamily="18" charset="-79"/>
                <a:cs typeface="Adobe Hebrew" panose="02040503050201020203" pitchFamily="18" charset="-79"/>
              </a:rPr>
              <a:t>2.2   </a:t>
            </a:r>
            <a:r>
              <a:rPr lang="en-US" sz="1600" dirty="0">
                <a:solidFill>
                  <a:srgbClr val="00B050"/>
                </a:solidFill>
                <a:latin typeface="Adobe Hebrew" panose="02040503050201020203" pitchFamily="18" charset="-79"/>
                <a:cs typeface="Adobe Hebrew" panose="02040503050201020203" pitchFamily="18" charset="-79"/>
              </a:rPr>
              <a:t>Deal with students respectfully</a:t>
            </a: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 and </a:t>
            </a:r>
            <a:r>
              <a:rPr lang="en-US" sz="1600" dirty="0">
                <a:solidFill>
                  <a:srgbClr val="00B050"/>
                </a:solidFill>
                <a:latin typeface="Adobe Hebrew" panose="02040503050201020203" pitchFamily="18" charset="-79"/>
                <a:cs typeface="Adobe Hebrew" panose="02040503050201020203" pitchFamily="18" charset="-79"/>
              </a:rPr>
              <a:t>fairly</a:t>
            </a: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 without discrimination of any kind. </a:t>
            </a:r>
          </a:p>
          <a:p>
            <a:pPr marL="1258888" indent="-463550"/>
            <a:r>
              <a:rPr lang="en-US" sz="1600" dirty="0">
                <a:solidFill>
                  <a:schemeClr val="tx1">
                    <a:lumMod val="75000"/>
                    <a:lumOff val="25000"/>
                  </a:schemeClr>
                </a:solidFill>
                <a:latin typeface="Adobe Hebrew" panose="02040503050201020203" pitchFamily="18" charset="-79"/>
                <a:cs typeface="Adobe Hebrew" panose="02040503050201020203" pitchFamily="18" charset="-79"/>
              </a:rPr>
              <a:t>2.3   </a:t>
            </a:r>
            <a:r>
              <a:rPr lang="en-US" sz="1600" dirty="0">
                <a:solidFill>
                  <a:srgbClr val="00B050"/>
                </a:solidFill>
                <a:latin typeface="Adobe Hebrew" panose="02040503050201020203" pitchFamily="18" charset="-79"/>
                <a:cs typeface="Adobe Hebrew" panose="02040503050201020203" pitchFamily="18" charset="-79"/>
              </a:rPr>
              <a:t>Exercise due care for students </a:t>
            </a:r>
            <a:r>
              <a:rPr lang="en-US" sz="1600" dirty="0">
                <a:solidFill>
                  <a:schemeClr val="tx1">
                    <a:lumMod val="75000"/>
                    <a:lumOff val="25000"/>
                  </a:schemeClr>
                </a:solidFill>
                <a:latin typeface="Adobe Hebrew" panose="02040503050201020203" pitchFamily="18" charset="-79"/>
                <a:cs typeface="Adobe Hebrew" panose="02040503050201020203" pitchFamily="18" charset="-79"/>
              </a:rPr>
              <a:t>and pay close attention to their whole person development.</a:t>
            </a:r>
          </a:p>
          <a:p>
            <a:pPr marL="1258888" indent="-463550"/>
            <a:r>
              <a:rPr lang="en-US" sz="1600" dirty="0">
                <a:solidFill>
                  <a:schemeClr val="tx1">
                    <a:lumMod val="75000"/>
                    <a:lumOff val="25000"/>
                  </a:schemeClr>
                </a:solidFill>
                <a:latin typeface="Adobe Hebrew" panose="02040503050201020203" pitchFamily="18" charset="-79"/>
                <a:cs typeface="Adobe Hebrew" panose="02040503050201020203" pitchFamily="18" charset="-79"/>
              </a:rPr>
              <a:t>2.10   Avoid placing students in situations which may unnecessarily cause them embarrassment.</a:t>
            </a:r>
            <a:endParaRPr lang="en-US" sz="1600" dirty="0">
              <a:latin typeface="Adobe Hebrew" panose="02040503050201020203" pitchFamily="18" charset="-79"/>
              <a:cs typeface="Adobe Hebrew" panose="02040503050201020203" pitchFamily="18" charset="-79"/>
            </a:endParaRPr>
          </a:p>
        </p:txBody>
      </p:sp>
      <p:sp>
        <p:nvSpPr>
          <p:cNvPr id="11" name="文字方塊 8"/>
          <p:cNvSpPr txBox="1"/>
          <p:nvPr/>
        </p:nvSpPr>
        <p:spPr>
          <a:xfrm>
            <a:off x="1619672" y="5589240"/>
            <a:ext cx="7200800" cy="830997"/>
          </a:xfrm>
          <a:prstGeom prst="rect">
            <a:avLst/>
          </a:prstGeom>
          <a:ln>
            <a:prstDash val="sysDash"/>
          </a:ln>
        </p:spPr>
        <p:style>
          <a:lnRef idx="2">
            <a:schemeClr val="accent3"/>
          </a:lnRef>
          <a:fillRef idx="1">
            <a:schemeClr val="lt1"/>
          </a:fillRef>
          <a:effectRef idx="0">
            <a:schemeClr val="accent3"/>
          </a:effectRef>
          <a:fontRef idx="minor">
            <a:schemeClr val="dk1"/>
          </a:fontRef>
        </p:style>
        <p:txBody>
          <a:bodyPr wrap="square" rtlCol="0">
            <a:spAutoFit/>
          </a:bodyPr>
          <a:lstStyle/>
          <a:p>
            <a:pPr lvl="0" algn="ctr"/>
            <a:r>
              <a:rPr lang="en-US" altLang="zh-TW" sz="2400" b="1" dirty="0">
                <a:solidFill>
                  <a:schemeClr val="accent4">
                    <a:lumMod val="50000"/>
                  </a:schemeClr>
                </a:solidFill>
                <a:latin typeface="Adobe Hebrew" panose="02040503050201020203" pitchFamily="18" charset="-79"/>
                <a:cs typeface="Adobe Hebrew" panose="02040503050201020203" pitchFamily="18" charset="-79"/>
              </a:rPr>
              <a:t>Guidelines for Handling Sexual Harassment and Sexual Bullying Cases of the </a:t>
            </a:r>
            <a:r>
              <a:rPr lang="en-US" altLang="zh-TW" sz="2400" b="1" dirty="0" smtClean="0">
                <a:solidFill>
                  <a:schemeClr val="accent4">
                    <a:lumMod val="50000"/>
                  </a:schemeClr>
                </a:solidFill>
                <a:latin typeface="Adobe Hebrew" panose="02040503050201020203" pitchFamily="18" charset="-79"/>
                <a:cs typeface="Adobe Hebrew" panose="02040503050201020203" pitchFamily="18" charset="-79"/>
              </a:rPr>
              <a:t>UM</a:t>
            </a:r>
            <a:endParaRPr lang="en-US" altLang="zh-TW" sz="2400" b="1" dirty="0">
              <a:solidFill>
                <a:schemeClr val="accent4">
                  <a:lumMod val="50000"/>
                </a:schemeClr>
              </a:solidFill>
              <a:latin typeface="Adobe Hebrew" panose="02040503050201020203" pitchFamily="18" charset="-79"/>
              <a:cs typeface="Adobe Hebrew" panose="02040503050201020203" pitchFamily="18" charset="-79"/>
            </a:endParaRPr>
          </a:p>
        </p:txBody>
      </p:sp>
    </p:spTree>
    <p:extLst>
      <p:ext uri="{BB962C8B-B14F-4D97-AF65-F5344CB8AC3E}">
        <p14:creationId xmlns:p14="http://schemas.microsoft.com/office/powerpoint/2010/main" val="2630401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15" y="27384"/>
            <a:ext cx="9789499" cy="6858000"/>
          </a:xfrm>
          <a:prstGeom prst="rect">
            <a:avLst/>
          </a:prstGeom>
        </p:spPr>
      </p:pic>
      <p:sp>
        <p:nvSpPr>
          <p:cNvPr id="7" name="Rectangle 6"/>
          <p:cNvSpPr/>
          <p:nvPr/>
        </p:nvSpPr>
        <p:spPr>
          <a:xfrm>
            <a:off x="4479634" y="2551837"/>
            <a:ext cx="184731" cy="923330"/>
          </a:xfrm>
          <a:prstGeom prst="rect">
            <a:avLst/>
          </a:prstGeom>
          <a:noFill/>
        </p:spPr>
        <p:txBody>
          <a:bodyPr wrap="none" lIns="91440" tIns="45720" rIns="91440" bIns="45720">
            <a:spAutoFit/>
          </a:bodyPr>
          <a:lstStyle/>
          <a:p>
            <a:pPr algn="ctr" eaLnBrk="1" hangingPunct="1"/>
            <a:endParaRPr lang="en-US"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6" name="Text Box 4"/>
          <p:cNvSpPr txBox="1">
            <a:spLocks noChangeArrowheads="1"/>
          </p:cNvSpPr>
          <p:nvPr/>
        </p:nvSpPr>
        <p:spPr bwMode="auto">
          <a:xfrm>
            <a:off x="1475438" y="344557"/>
            <a:ext cx="7403945"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lang="en-US" altLang="zh-TW" sz="38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Stipulations established by </a:t>
            </a:r>
            <a:r>
              <a:rPr lang="en-US" altLang="zh-TW" sz="3800" dirty="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UM</a:t>
            </a:r>
          </a:p>
          <a:p>
            <a:pPr eaLnBrk="1" hangingPunct="1"/>
            <a:endParaRPr lang="en-US" altLang="zh-TW" sz="1100" dirty="0" smtClean="0">
              <a:solidFill>
                <a:schemeClr val="accent4">
                  <a:lumMod val="50000"/>
                </a:schemeClr>
              </a:solidFill>
            </a:endParaRPr>
          </a:p>
          <a:p>
            <a:pPr algn="ctr" eaLnBrk="1" hangingPunct="1"/>
            <a:endParaRPr lang="en-US" altLang="zh-TW" sz="2400" dirty="0" smtClean="0">
              <a:solidFill>
                <a:schemeClr val="accent4">
                  <a:lumMod val="50000"/>
                </a:schemeClr>
              </a:solidFill>
            </a:endParaRPr>
          </a:p>
          <a:p>
            <a:pPr algn="ctr" eaLnBrk="1" hangingPunct="1"/>
            <a:endParaRPr lang="en-US" altLang="zh-TW" sz="2400" dirty="0">
              <a:solidFill>
                <a:schemeClr val="accent4">
                  <a:lumMod val="50000"/>
                </a:schemeClr>
              </a:solidFill>
            </a:endParaRPr>
          </a:p>
          <a:p>
            <a:pPr algn="ctr" eaLnBrk="1" hangingPunct="1"/>
            <a:endParaRPr lang="en-US" altLang="zh-TW" sz="2400" dirty="0" smtClean="0">
              <a:solidFill>
                <a:schemeClr val="accent4">
                  <a:lumMod val="50000"/>
                </a:schemeClr>
              </a:solidFill>
            </a:endParaRPr>
          </a:p>
          <a:p>
            <a:pPr marL="514350" indent="-514350" eaLnBrk="1" hangingPunct="1">
              <a:buFont typeface="+mj-lt"/>
              <a:buAutoNum type="arabicPeriod" startAt="5"/>
            </a:pPr>
            <a:endParaRPr lang="en-US" altLang="zh-TW" sz="1000" dirty="0">
              <a:solidFill>
                <a:schemeClr val="accent4">
                  <a:lumMod val="50000"/>
                </a:schemeClr>
              </a:solidFill>
            </a:endParaRPr>
          </a:p>
          <a:p>
            <a:pPr eaLnBrk="1" hangingPunct="1"/>
            <a:r>
              <a:rPr lang="en-US" sz="1600" i="1" dirty="0" smtClean="0">
                <a:solidFill>
                  <a:schemeClr val="tx1">
                    <a:lumMod val="75000"/>
                    <a:lumOff val="25000"/>
                  </a:schemeClr>
                </a:solidFill>
              </a:rPr>
              <a:t/>
            </a:r>
            <a:br>
              <a:rPr lang="en-US" sz="1600" i="1" dirty="0" smtClean="0">
                <a:solidFill>
                  <a:schemeClr val="tx1">
                    <a:lumMod val="75000"/>
                    <a:lumOff val="25000"/>
                  </a:schemeClr>
                </a:solidFill>
              </a:rPr>
            </a:br>
            <a:r>
              <a:rPr lang="en-US" sz="1000" i="1" dirty="0" smtClean="0">
                <a:solidFill>
                  <a:schemeClr val="tx1">
                    <a:lumMod val="75000"/>
                    <a:lumOff val="25000"/>
                  </a:schemeClr>
                </a:solidFill>
              </a:rPr>
              <a:t> </a:t>
            </a:r>
            <a:endParaRPr lang="en-US" sz="1600" i="1" dirty="0" smtClean="0">
              <a:solidFill>
                <a:schemeClr val="tx1">
                  <a:lumMod val="75000"/>
                  <a:lumOff val="25000"/>
                </a:schemeClr>
              </a:solidFill>
            </a:endParaRPr>
          </a:p>
        </p:txBody>
      </p:sp>
      <p:sp>
        <p:nvSpPr>
          <p:cNvPr id="2" name="Slide Number Placeholder 1"/>
          <p:cNvSpPr>
            <a:spLocks noGrp="1"/>
          </p:cNvSpPr>
          <p:nvPr>
            <p:ph type="sldNum" sz="quarter" idx="12"/>
          </p:nvPr>
        </p:nvSpPr>
        <p:spPr>
          <a:xfrm>
            <a:off x="9220048" y="6381328"/>
            <a:ext cx="395510" cy="279400"/>
          </a:xfrm>
        </p:spPr>
        <p:txBody>
          <a:bodyPr/>
          <a:lstStyle/>
          <a:p>
            <a:fld id="{1D4B6336-8E58-4E1D-8C10-120C700EAB1F}" type="slidenum">
              <a:rPr lang="zh-HK" altLang="en-US" smtClean="0"/>
              <a:t>6</a:t>
            </a:fld>
            <a:endParaRPr lang="zh-HK" altLang="en-US" dirty="0"/>
          </a:p>
        </p:txBody>
      </p:sp>
      <p:sp>
        <p:nvSpPr>
          <p:cNvPr id="3" name="TextBox 2"/>
          <p:cNvSpPr txBox="1"/>
          <p:nvPr/>
        </p:nvSpPr>
        <p:spPr>
          <a:xfrm>
            <a:off x="1835696" y="1807656"/>
            <a:ext cx="8136903" cy="1477328"/>
          </a:xfrm>
          <a:prstGeom prst="rect">
            <a:avLst/>
          </a:prstGeom>
          <a:noFill/>
        </p:spPr>
        <p:txBody>
          <a:bodyPr wrap="square" rtlCol="0">
            <a:spAutoFit/>
          </a:bodyPr>
          <a:lstStyle/>
          <a:p>
            <a:r>
              <a:rPr lang="en-US" altLang="zh-TW" dirty="0">
                <a:solidFill>
                  <a:schemeClr val="accent4">
                    <a:lumMod val="50000"/>
                  </a:schemeClr>
                </a:solidFill>
                <a:latin typeface="Adobe Hebrew" panose="02040503050201020203" pitchFamily="18" charset="-79"/>
                <a:cs typeface="Adobe Hebrew" panose="02040503050201020203" pitchFamily="18" charset="-79"/>
              </a:rPr>
              <a:t>A</a:t>
            </a:r>
            <a:r>
              <a:rPr lang="en-US" altLang="zh-TW" dirty="0">
                <a:solidFill>
                  <a:schemeClr val="tx1">
                    <a:lumMod val="75000"/>
                    <a:lumOff val="25000"/>
                  </a:schemeClr>
                </a:solidFill>
                <a:latin typeface="Adobe Hebrew" panose="02040503050201020203" pitchFamily="18" charset="-79"/>
                <a:cs typeface="Adobe Hebrew" panose="02040503050201020203" pitchFamily="18" charset="-79"/>
              </a:rPr>
              <a:t>ll </a:t>
            </a:r>
            <a:r>
              <a:rPr lang="en-US" altLang="zh-TW" dirty="0" smtClean="0">
                <a:solidFill>
                  <a:schemeClr val="tx1">
                    <a:lumMod val="75000"/>
                    <a:lumOff val="25000"/>
                  </a:schemeClr>
                </a:solidFill>
                <a:latin typeface="Adobe Hebrew" panose="02040503050201020203" pitchFamily="18" charset="-79"/>
                <a:cs typeface="Adobe Hebrew" panose="02040503050201020203" pitchFamily="18" charset="-79"/>
              </a:rPr>
              <a:t>related guidelines </a:t>
            </a:r>
            <a:r>
              <a:rPr lang="en-US" altLang="zh-TW" dirty="0">
                <a:solidFill>
                  <a:schemeClr val="tx1">
                    <a:lumMod val="75000"/>
                    <a:lumOff val="25000"/>
                  </a:schemeClr>
                </a:solidFill>
                <a:latin typeface="Adobe Hebrew" panose="02040503050201020203" pitchFamily="18" charset="-79"/>
                <a:cs typeface="Adobe Hebrew" panose="02040503050201020203" pitchFamily="18" charset="-79"/>
              </a:rPr>
              <a:t>are in harmony with our educational ideal as conceived in our University Motto – </a:t>
            </a:r>
            <a:endParaRPr lang="en-US" altLang="zh-TW" dirty="0" smtClean="0">
              <a:solidFill>
                <a:schemeClr val="tx1">
                  <a:lumMod val="75000"/>
                  <a:lumOff val="25000"/>
                </a:schemeClr>
              </a:solidFill>
              <a:latin typeface="Adobe Hebrew" panose="02040503050201020203" pitchFamily="18" charset="-79"/>
              <a:cs typeface="Adobe Hebrew" panose="02040503050201020203" pitchFamily="18" charset="-79"/>
            </a:endParaRPr>
          </a:p>
          <a:p>
            <a:endParaRPr lang="en-US" altLang="zh-TW" dirty="0">
              <a:solidFill>
                <a:schemeClr val="tx1">
                  <a:lumMod val="75000"/>
                  <a:lumOff val="25000"/>
                </a:schemeClr>
              </a:solidFill>
              <a:latin typeface="Adobe Hebrew" panose="02040503050201020203" pitchFamily="18" charset="-79"/>
              <a:cs typeface="Adobe Hebrew" panose="02040503050201020203" pitchFamily="18" charset="-79"/>
            </a:endParaRPr>
          </a:p>
          <a:p>
            <a:r>
              <a:rPr lang="en-US" altLang="zh-TW" b="1" dirty="0" smtClean="0">
                <a:solidFill>
                  <a:srgbClr val="00B050"/>
                </a:solidFill>
                <a:latin typeface="Adobe Hebrew" panose="02040503050201020203" pitchFamily="18" charset="-79"/>
                <a:cs typeface="Adobe Hebrew" panose="02040503050201020203" pitchFamily="18" charset="-79"/>
              </a:rPr>
              <a:t>Humanity</a:t>
            </a:r>
            <a:r>
              <a:rPr lang="en-US" altLang="zh-TW" b="1" dirty="0">
                <a:solidFill>
                  <a:srgbClr val="00B050"/>
                </a:solidFill>
                <a:latin typeface="Adobe Hebrew" panose="02040503050201020203" pitchFamily="18" charset="-79"/>
                <a:cs typeface="Adobe Hebrew" panose="02040503050201020203" pitchFamily="18" charset="-79"/>
              </a:rPr>
              <a:t>, Integrity, Propriety, Wisdom and </a:t>
            </a:r>
            <a:r>
              <a:rPr lang="en-US" altLang="zh-TW" b="1" dirty="0" smtClean="0">
                <a:solidFill>
                  <a:srgbClr val="00B050"/>
                </a:solidFill>
                <a:latin typeface="Adobe Hebrew" panose="02040503050201020203" pitchFamily="18" charset="-79"/>
                <a:cs typeface="Adobe Hebrew" panose="02040503050201020203" pitchFamily="18" charset="-79"/>
              </a:rPr>
              <a:t>Sincerity</a:t>
            </a:r>
            <a:endParaRPr lang="en-US" b="1" dirty="0"/>
          </a:p>
          <a:p>
            <a:endParaRPr lang="en-US" dirty="0"/>
          </a:p>
        </p:txBody>
      </p:sp>
    </p:spTree>
    <p:extLst>
      <p:ext uri="{BB962C8B-B14F-4D97-AF65-F5344CB8AC3E}">
        <p14:creationId xmlns:p14="http://schemas.microsoft.com/office/powerpoint/2010/main" val="3167284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27384"/>
            <a:ext cx="9227940" cy="6912000"/>
          </a:xfrm>
          <a:prstGeom prst="rect">
            <a:avLst/>
          </a:prstGeom>
        </p:spPr>
      </p:pic>
      <p:sp>
        <p:nvSpPr>
          <p:cNvPr id="9" name="Slide Number Placeholder 1"/>
          <p:cNvSpPr>
            <a:spLocks noGrp="1"/>
          </p:cNvSpPr>
          <p:nvPr>
            <p:ph type="sldNum" sz="quarter" idx="12"/>
          </p:nvPr>
        </p:nvSpPr>
        <p:spPr>
          <a:xfrm>
            <a:off x="8028384" y="6365970"/>
            <a:ext cx="395510" cy="279400"/>
          </a:xfrm>
        </p:spPr>
        <p:txBody>
          <a:bodyPr/>
          <a:lstStyle/>
          <a:p>
            <a:r>
              <a:rPr lang="en-US" altLang="zh-HK" dirty="0" smtClean="0"/>
              <a:t>8</a:t>
            </a:r>
            <a:endParaRPr lang="zh-HK" altLang="en-US" dirty="0"/>
          </a:p>
        </p:txBody>
      </p:sp>
      <p:pic>
        <p:nvPicPr>
          <p:cNvPr id="10" name="Picture 1"/>
          <p:cNvPicPr>
            <a:picLocks noGrp="1" noChangeAspect="1"/>
          </p:cNvPicPr>
          <p:nvPr>
            <p:ph idx="1"/>
          </p:nvPr>
        </p:nvPicPr>
        <p:blipFill rotWithShape="1">
          <a:blip r:embed="rId4">
            <a:extLst>
              <a:ext uri="{28A0092B-C50C-407E-A947-70E740481C1C}">
                <a14:useLocalDpi xmlns:a14="http://schemas.microsoft.com/office/drawing/2010/main" val="0"/>
              </a:ext>
            </a:extLst>
          </a:blip>
          <a:srcRect r="1360" b="6640"/>
          <a:stretch/>
        </p:blipFill>
        <p:spPr>
          <a:xfrm>
            <a:off x="1666051" y="828001"/>
            <a:ext cx="7082414" cy="800799"/>
          </a:xfrm>
          <a:prstGeom prst="rect">
            <a:avLst/>
          </a:prstGeom>
        </p:spPr>
      </p:pic>
      <p:sp>
        <p:nvSpPr>
          <p:cNvPr id="11" name="文字方塊 10"/>
          <p:cNvSpPr txBox="1"/>
          <p:nvPr/>
        </p:nvSpPr>
        <p:spPr>
          <a:xfrm>
            <a:off x="1142211" y="102932"/>
            <a:ext cx="7992889" cy="646331"/>
          </a:xfrm>
          <a:prstGeom prst="rect">
            <a:avLst/>
          </a:prstGeom>
          <a:noFill/>
        </p:spPr>
        <p:txBody>
          <a:bodyPr wrap="square" rtlCol="0">
            <a:spAutoFit/>
          </a:bodyPr>
          <a:lstStyle/>
          <a:p>
            <a:pPr algn="ctr"/>
            <a:r>
              <a:rPr kumimoji="1" lang="en-US" altLang="zh-TW" sz="36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Committee on Gender Equity</a:t>
            </a:r>
            <a:endParaRPr lang="en-US" sz="3600"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2200" y="1935958"/>
            <a:ext cx="7463481" cy="4547286"/>
          </a:xfrm>
          <a:prstGeom prst="rect">
            <a:avLst/>
          </a:prstGeom>
        </p:spPr>
      </p:pic>
    </p:spTree>
    <p:extLst>
      <p:ext uri="{BB962C8B-B14F-4D97-AF65-F5344CB8AC3E}">
        <p14:creationId xmlns:p14="http://schemas.microsoft.com/office/powerpoint/2010/main" val="96574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Ref idx="1003">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2" y="-315416"/>
            <a:ext cx="9227940" cy="7173416"/>
          </a:xfrm>
          <a:prstGeom prst="rect">
            <a:avLst/>
          </a:prstGeom>
        </p:spPr>
      </p:pic>
      <p:sp>
        <p:nvSpPr>
          <p:cNvPr id="6" name="Content Placeholder 2"/>
          <p:cNvSpPr txBox="1">
            <a:spLocks/>
          </p:cNvSpPr>
          <p:nvPr/>
        </p:nvSpPr>
        <p:spPr bwMode="auto">
          <a:xfrm>
            <a:off x="1475656" y="1095402"/>
            <a:ext cx="8064896" cy="551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r>
              <a:rPr lang="en-US" altLang="zh-TW" sz="2400" b="1" dirty="0" smtClean="0">
                <a:latin typeface="Arial" panose="020B0604020202020204" pitchFamily="34" charset="0"/>
                <a:cs typeface="Arial" panose="020B0604020202020204" pitchFamily="34" charset="0"/>
              </a:rPr>
              <a:t>Terms of Reference</a:t>
            </a:r>
            <a:r>
              <a:rPr lang="en-US" altLang="zh-TW" sz="2400" dirty="0" smtClean="0">
                <a:latin typeface="Times New Roman" panose="02020603050405020304" pitchFamily="18" charset="0"/>
                <a:cs typeface="Times New Roman" panose="02020603050405020304" pitchFamily="18" charset="0"/>
              </a:rPr>
              <a:t/>
            </a:r>
            <a:br>
              <a:rPr lang="en-US" altLang="zh-TW" sz="2400" dirty="0" smtClean="0">
                <a:latin typeface="Times New Roman" panose="02020603050405020304" pitchFamily="18" charset="0"/>
                <a:cs typeface="Times New Roman" panose="02020603050405020304" pitchFamily="18" charset="0"/>
              </a:rPr>
            </a:br>
            <a:endParaRPr lang="en-US" altLang="zh-TW" sz="2400" dirty="0" smtClean="0">
              <a:latin typeface="Times New Roman" panose="02020603050405020304" pitchFamily="18" charset="0"/>
              <a:cs typeface="Times New Roman" panose="02020603050405020304" pitchFamily="18" charset="0"/>
            </a:endParaRPr>
          </a:p>
          <a:p>
            <a:pPr marL="342900" lvl="0" indent="-360000" algn="l">
              <a:spcAft>
                <a:spcPts val="1000"/>
              </a:spcAft>
              <a:buFont typeface="Wingdings" panose="05000000000000000000" pitchFamily="2" charset="2"/>
              <a:buChar char="Ø"/>
            </a:pPr>
            <a:r>
              <a:rPr lang="en-US" altLang="zh-TW" sz="2000" dirty="0" smtClean="0">
                <a:latin typeface="Arial" panose="020B0604020202020204" pitchFamily="34" charset="0"/>
                <a:cs typeface="Arial" panose="020B0604020202020204" pitchFamily="34" charset="0"/>
              </a:rPr>
              <a:t>To promote gender equity in the University by way of publicity, education or any other means. </a:t>
            </a:r>
          </a:p>
          <a:p>
            <a:pPr marL="342900" lvl="0" indent="-360000" algn="l">
              <a:spcAft>
                <a:spcPts val="1000"/>
              </a:spcAft>
              <a:buFont typeface="Wingdings" panose="05000000000000000000" pitchFamily="2" charset="2"/>
              <a:buChar char="Ø"/>
            </a:pPr>
            <a:r>
              <a:rPr lang="en-US" altLang="zh-TW" sz="2000" dirty="0" smtClean="0">
                <a:latin typeface="Arial" panose="020B0604020202020204" pitchFamily="34" charset="0"/>
                <a:cs typeface="Arial" panose="020B0604020202020204" pitchFamily="34" charset="0"/>
              </a:rPr>
              <a:t>To </a:t>
            </a:r>
            <a:r>
              <a:rPr lang="en-US" altLang="zh-TW" sz="2000" dirty="0">
                <a:latin typeface="Arial" panose="020B0604020202020204" pitchFamily="34" charset="0"/>
                <a:cs typeface="Arial" panose="020B0604020202020204" pitchFamily="34" charset="0"/>
              </a:rPr>
              <a:t>monitor the situation of gender equity in the University and assist in </a:t>
            </a:r>
            <a:r>
              <a:rPr lang="en-US" altLang="zh-TW" sz="2000" dirty="0" smtClean="0">
                <a:latin typeface="Arial" panose="020B0604020202020204" pitchFamily="34" charset="0"/>
                <a:cs typeface="Arial" panose="020B0604020202020204" pitchFamily="34" charset="0"/>
              </a:rPr>
              <a:t>the investigation </a:t>
            </a:r>
            <a:r>
              <a:rPr lang="en-US" altLang="zh-TW" sz="2000" dirty="0">
                <a:latin typeface="Arial" panose="020B0604020202020204" pitchFamily="34" charset="0"/>
                <a:cs typeface="Arial" panose="020B0604020202020204" pitchFamily="34" charset="0"/>
              </a:rPr>
              <a:t>and handling of complaints when necessary.</a:t>
            </a:r>
          </a:p>
          <a:p>
            <a:pPr marL="342900" indent="-360000" algn="l">
              <a:spcAft>
                <a:spcPts val="1000"/>
              </a:spcAft>
              <a:buFont typeface="Wingdings" panose="05000000000000000000" pitchFamily="2" charset="2"/>
              <a:buChar char="Ø"/>
            </a:pPr>
            <a:r>
              <a:rPr lang="en-US" altLang="zh-TW" sz="2000" dirty="0">
                <a:latin typeface="Arial" panose="020B0604020202020204" pitchFamily="34" charset="0"/>
                <a:cs typeface="Arial" panose="020B0604020202020204" pitchFamily="34" charset="0"/>
              </a:rPr>
              <a:t>To devise, review and modify the guidelines, for handling the gender </a:t>
            </a:r>
            <a:r>
              <a:rPr lang="en-US" altLang="zh-TW" sz="2000" dirty="0" smtClean="0">
                <a:latin typeface="Arial" panose="020B0604020202020204" pitchFamily="34" charset="0"/>
                <a:cs typeface="Arial" panose="020B0604020202020204" pitchFamily="34" charset="0"/>
              </a:rPr>
              <a:t>equity issues </a:t>
            </a:r>
            <a:r>
              <a:rPr lang="en-US" altLang="zh-TW" sz="2000" dirty="0">
                <a:latin typeface="Arial" panose="020B0604020202020204" pitchFamily="34" charset="0"/>
                <a:cs typeface="Arial" panose="020B0604020202020204" pitchFamily="34" charset="0"/>
              </a:rPr>
              <a:t>or any other related guidelines.</a:t>
            </a:r>
          </a:p>
          <a:p>
            <a:pPr marL="342900" indent="-360000" algn="l">
              <a:spcAft>
                <a:spcPts val="1000"/>
              </a:spcAft>
              <a:buFont typeface="Wingdings" panose="05000000000000000000" pitchFamily="2" charset="2"/>
              <a:buChar char="Ø"/>
            </a:pPr>
            <a:r>
              <a:rPr lang="en-US" altLang="zh-TW" sz="2000" dirty="0" smtClean="0">
                <a:latin typeface="Arial" panose="020B0604020202020204" pitchFamily="34" charset="0"/>
                <a:cs typeface="Arial" panose="020B0604020202020204" pitchFamily="34" charset="0"/>
              </a:rPr>
              <a:t>To </a:t>
            </a:r>
            <a:r>
              <a:rPr lang="en-US" altLang="zh-TW" sz="2000" dirty="0">
                <a:latin typeface="Arial" panose="020B0604020202020204" pitchFamily="34" charset="0"/>
                <a:cs typeface="Arial" panose="020B0604020202020204" pitchFamily="34" charset="0"/>
              </a:rPr>
              <a:t>assist in instituting and implementing the University’s gender </a:t>
            </a:r>
            <a:r>
              <a:rPr lang="en-US" altLang="zh-TW" sz="2000" dirty="0" smtClean="0">
                <a:latin typeface="Arial" panose="020B0604020202020204" pitchFamily="34" charset="0"/>
                <a:cs typeface="Arial" panose="020B0604020202020204" pitchFamily="34" charset="0"/>
              </a:rPr>
              <a:t>equity initiatives.</a:t>
            </a:r>
          </a:p>
          <a:p>
            <a:pPr>
              <a:spcAft>
                <a:spcPts val="1000"/>
              </a:spcAft>
            </a:pPr>
            <a:r>
              <a:rPr lang="en-US" altLang="zh-TW" sz="1800" dirty="0">
                <a:latin typeface="Arial" panose="020B0604020202020204" pitchFamily="34" charset="0"/>
                <a:cs typeface="Arial" panose="020B0604020202020204" pitchFamily="34" charset="0"/>
              </a:rPr>
              <a:t/>
            </a:r>
            <a:br>
              <a:rPr lang="en-US" altLang="zh-TW" sz="1800" dirty="0">
                <a:latin typeface="Arial" panose="020B0604020202020204" pitchFamily="34" charset="0"/>
                <a:cs typeface="Arial" panose="020B0604020202020204" pitchFamily="34" charset="0"/>
              </a:rPr>
            </a:br>
            <a:r>
              <a:rPr lang="en-US" altLang="zh-TW" sz="1600" b="1" dirty="0" smtClean="0">
                <a:latin typeface="Arial" panose="020B0604020202020204" pitchFamily="34" charset="0"/>
                <a:cs typeface="Arial" panose="020B0604020202020204" pitchFamily="34" charset="0"/>
              </a:rPr>
              <a:t>Email</a:t>
            </a:r>
            <a:r>
              <a:rPr lang="en-US" altLang="zh-TW" sz="1600" b="1" dirty="0">
                <a:latin typeface="Arial" panose="020B0604020202020204" pitchFamily="34" charset="0"/>
                <a:cs typeface="Arial" panose="020B0604020202020204" pitchFamily="34" charset="0"/>
              </a:rPr>
              <a:t>: </a:t>
            </a:r>
            <a:r>
              <a:rPr lang="en-US" altLang="zh-TW" sz="1600" b="1" dirty="0">
                <a:solidFill>
                  <a:srgbClr val="0070C0"/>
                </a:solidFill>
                <a:latin typeface="Arial" panose="020B0604020202020204" pitchFamily="34" charset="0"/>
                <a:cs typeface="Arial" panose="020B0604020202020204" pitchFamily="34" charset="0"/>
              </a:rPr>
              <a:t>gender_equity@umac.mo</a:t>
            </a:r>
            <a:r>
              <a:rPr lang="zh-TW" altLang="en-US" sz="1600" b="1" dirty="0">
                <a:solidFill>
                  <a:srgbClr val="0070C0"/>
                </a:solidFill>
                <a:latin typeface="Arial" panose="020B0604020202020204" pitchFamily="34" charset="0"/>
                <a:cs typeface="Arial" panose="020B0604020202020204" pitchFamily="34" charset="0"/>
              </a:rPr>
              <a:t> </a:t>
            </a:r>
            <a:r>
              <a:rPr lang="zh-TW" altLang="en-US" sz="1600" b="1"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t>
            </a:r>
            <a:r>
              <a:rPr lang="zh-TW" altLang="en-US" sz="1600" b="1" dirty="0">
                <a:latin typeface="Arial" panose="020B0604020202020204" pitchFamily="34" charset="0"/>
                <a:cs typeface="Arial" panose="020B0604020202020204" pitchFamily="34" charset="0"/>
              </a:rPr>
              <a:t>  </a:t>
            </a:r>
            <a:r>
              <a:rPr lang="en-US" altLang="zh-TW" sz="1600" b="1" dirty="0">
                <a:latin typeface="Arial" panose="020B0604020202020204" pitchFamily="34" charset="0"/>
                <a:cs typeface="Arial" panose="020B0604020202020204" pitchFamily="34" charset="0"/>
              </a:rPr>
              <a:t>Webpage: </a:t>
            </a:r>
            <a:r>
              <a:rPr lang="en-US" altLang="zh-TW" sz="1600" b="1" dirty="0">
                <a:solidFill>
                  <a:srgbClr val="0070C0"/>
                </a:solidFill>
                <a:latin typeface="Arial" panose="020B0604020202020204" pitchFamily="34" charset="0"/>
                <a:cs typeface="Arial" panose="020B0604020202020204" pitchFamily="34" charset="0"/>
              </a:rPr>
              <a:t>http://www.umac.mo/cge</a:t>
            </a:r>
            <a:endParaRPr lang="zh-TW" altLang="zh-TW" sz="1600" b="1" dirty="0">
              <a:solidFill>
                <a:srgbClr val="0070C0"/>
              </a:solidFill>
              <a:latin typeface="Arial" panose="020B0604020202020204" pitchFamily="34" charset="0"/>
              <a:cs typeface="Arial" panose="020B0604020202020204" pitchFamily="34" charset="0"/>
            </a:endParaRPr>
          </a:p>
          <a:p>
            <a:pPr algn="l">
              <a:spcAft>
                <a:spcPts val="1000"/>
              </a:spcAft>
            </a:pPr>
            <a:endParaRPr lang="en-US" altLang="zh-TW" sz="2400" dirty="0">
              <a:latin typeface="Times New Roman" panose="02020603050405020304" pitchFamily="18" charset="0"/>
              <a:cs typeface="Times New Roman" panose="02020603050405020304" pitchFamily="18" charset="0"/>
            </a:endParaRPr>
          </a:p>
          <a:p>
            <a:pPr marL="342900" indent="-360000" algn="l">
              <a:spcAft>
                <a:spcPts val="1000"/>
              </a:spcAft>
              <a:buFont typeface="Arial" panose="020B0604020202020204" pitchFamily="34" charset="0"/>
              <a:buChar char="•"/>
            </a:pPr>
            <a:endParaRPr lang="en-US" altLang="zh-TW" sz="2000" dirty="0">
              <a:latin typeface="Times New Roman" panose="02020603050405020304" pitchFamily="18" charset="0"/>
              <a:cs typeface="Times New Roman" panose="02020603050405020304" pitchFamily="18" charset="0"/>
            </a:endParaRPr>
          </a:p>
          <a:p>
            <a:pPr marL="342900" lvl="0" indent="-360000" algn="l">
              <a:spcAft>
                <a:spcPts val="1000"/>
              </a:spcAft>
              <a:buFont typeface="Arial" panose="020B0604020202020204" pitchFamily="34" charset="0"/>
              <a:buChar char="•"/>
            </a:pPr>
            <a:endParaRPr lang="zh-TW" altLang="zh-TW" sz="2000" dirty="0">
              <a:latin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a:xfrm>
            <a:off x="8532440" y="6538028"/>
            <a:ext cx="395510" cy="279400"/>
          </a:xfrm>
        </p:spPr>
        <p:txBody>
          <a:bodyPr/>
          <a:lstStyle/>
          <a:p>
            <a:fld id="{1D4B6336-8E58-4E1D-8C10-120C700EAB1F}" type="slidenum">
              <a:rPr lang="zh-HK" altLang="en-US" smtClean="0"/>
              <a:t>8</a:t>
            </a:fld>
            <a:endParaRPr lang="zh-HK" altLang="en-US" dirty="0"/>
          </a:p>
        </p:txBody>
      </p:sp>
      <p:sp>
        <p:nvSpPr>
          <p:cNvPr id="7" name="文字方塊 6"/>
          <p:cNvSpPr txBox="1"/>
          <p:nvPr/>
        </p:nvSpPr>
        <p:spPr>
          <a:xfrm>
            <a:off x="1259632" y="107921"/>
            <a:ext cx="7992889" cy="646331"/>
          </a:xfrm>
          <a:prstGeom prst="rect">
            <a:avLst/>
          </a:prstGeom>
          <a:noFill/>
        </p:spPr>
        <p:txBody>
          <a:bodyPr wrap="square" rtlCol="0">
            <a:spAutoFit/>
          </a:bodyPr>
          <a:lstStyle/>
          <a:p>
            <a:pPr algn="ctr"/>
            <a:r>
              <a:rPr kumimoji="1" lang="en-US" altLang="zh-TW" sz="3600" dirty="0" smtClean="0">
                <a:effectLst>
                  <a:outerShdw blurRad="38100" dist="38100" dir="2700000" algn="tl">
                    <a:srgbClr val="000000">
                      <a:alpha val="43137"/>
                    </a:srgbClr>
                  </a:outerShdw>
                </a:effectLst>
                <a:latin typeface="Calibri Light" panose="020F0302020204030204" pitchFamily="34" charset="0"/>
                <a:ea typeface="Kozuka Gothic Pro L" panose="020B0200000000000000" pitchFamily="34" charset="-128"/>
              </a:rPr>
              <a:t>Committee on Gender Equity</a:t>
            </a:r>
            <a:endParaRPr lang="en-US" sz="3600" dirty="0"/>
          </a:p>
        </p:txBody>
      </p:sp>
    </p:spTree>
    <p:extLst>
      <p:ext uri="{BB962C8B-B14F-4D97-AF65-F5344CB8AC3E}">
        <p14:creationId xmlns:p14="http://schemas.microsoft.com/office/powerpoint/2010/main" val="400063297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9" y="-67065"/>
            <a:ext cx="9227940" cy="6912000"/>
          </a:xfrm>
          <a:prstGeom prst="rect">
            <a:avLst/>
          </a:prstGeom>
        </p:spPr>
      </p:pic>
      <p:sp>
        <p:nvSpPr>
          <p:cNvPr id="3" name="Text Box 4"/>
          <p:cNvSpPr txBox="1">
            <a:spLocks noChangeArrowheads="1"/>
          </p:cNvSpPr>
          <p:nvPr/>
        </p:nvSpPr>
        <p:spPr bwMode="auto">
          <a:xfrm>
            <a:off x="1403648" y="47988"/>
            <a:ext cx="7992888" cy="6093976"/>
          </a:xfrm>
          <a:prstGeom prst="rect">
            <a:avLst/>
          </a:prstGeom>
          <a:noFill/>
          <a:ln w="9525">
            <a:noFill/>
            <a:miter lim="800000"/>
            <a:headEnd/>
            <a:tailEnd/>
          </a:ln>
          <a:extLst/>
        </p:spPr>
        <p:txBody>
          <a:bodyPr wrap="square">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marL="344488" eaLnBrk="1" hangingPunct="1">
              <a:tabLst>
                <a:tab pos="344488" algn="l"/>
              </a:tabLst>
            </a:pPr>
            <a:r>
              <a:rPr kumimoji="0" lang="zh-TW" altLang="en-US" sz="2800" b="1" spc="-50" dirty="0" smtClean="0">
                <a:solidFill>
                  <a:schemeClr val="bg2">
                    <a:lumMod val="25000"/>
                  </a:schemeClr>
                </a:solidFill>
                <a:effectLst>
                  <a:outerShdw blurRad="38100" dist="38100" dir="2700000" algn="tl">
                    <a:srgbClr val="000000">
                      <a:alpha val="43137"/>
                    </a:srgbClr>
                  </a:outerShdw>
                </a:effectLst>
                <a:latin typeface="+mn-ea"/>
                <a:ea typeface="+mn-ea"/>
                <a:cs typeface="+mj-cs"/>
              </a:rPr>
              <a:t>性別平等主任</a:t>
            </a:r>
            <a:r>
              <a:rPr kumimoji="0" lang="en-US" sz="2800" b="1" spc="-50" dirty="0" smtClean="0">
                <a:solidFill>
                  <a:schemeClr val="bg2">
                    <a:lumMod val="25000"/>
                  </a:schemeClr>
                </a:solidFill>
                <a:effectLst>
                  <a:outerShdw blurRad="38100" dist="38100" dir="2700000" algn="tl">
                    <a:srgbClr val="000000">
                      <a:alpha val="43137"/>
                    </a:srgbClr>
                  </a:outerShdw>
                </a:effectLst>
                <a:latin typeface="+mn-ea"/>
                <a:ea typeface="+mn-ea"/>
                <a:cs typeface="+mj-cs"/>
              </a:rPr>
              <a:t> </a:t>
            </a:r>
            <a:endParaRPr kumimoji="0" lang="en-US" sz="2800" b="1" spc="-50" dirty="0" smtClean="0">
              <a:solidFill>
                <a:schemeClr val="accent4">
                  <a:lumMod val="75000"/>
                </a:schemeClr>
              </a:solidFill>
              <a:effectLst>
                <a:outerShdw blurRad="38100" dist="38100" dir="2700000" algn="tl">
                  <a:srgbClr val="000000">
                    <a:alpha val="43137"/>
                  </a:srgbClr>
                </a:outerShdw>
              </a:effectLst>
              <a:latin typeface="Calibri Light"/>
              <a:ea typeface="+mj-ea"/>
              <a:cs typeface="+mj-cs"/>
            </a:endParaRPr>
          </a:p>
          <a:p>
            <a:pPr marL="344488" eaLnBrk="1" hangingPunct="1">
              <a:tabLst>
                <a:tab pos="344488" algn="l"/>
              </a:tabLst>
            </a:pPr>
            <a:r>
              <a:rPr kumimoji="0" lang="en-US" sz="2800" b="1" spc="-50" dirty="0" smtClean="0">
                <a:solidFill>
                  <a:schemeClr val="bg2">
                    <a:lumMod val="25000"/>
                  </a:schemeClr>
                </a:solidFill>
                <a:effectLst>
                  <a:outerShdw blurRad="38100" dist="38100" dir="2700000" algn="tl">
                    <a:srgbClr val="000000">
                      <a:alpha val="43137"/>
                    </a:srgbClr>
                  </a:outerShdw>
                </a:effectLst>
                <a:latin typeface="Calibri Light"/>
                <a:ea typeface="+mj-ea"/>
                <a:cs typeface="+mj-cs"/>
              </a:rPr>
              <a:t>Gender Equity Officer              </a:t>
            </a:r>
            <a:r>
              <a:rPr lang="en-US" altLang="zh-TW" sz="2000" b="1" dirty="0" smtClean="0">
                <a:solidFill>
                  <a:srgbClr val="5CBDEA"/>
                </a:solidFill>
                <a:latin typeface="Arial" panose="020B0604020202020204" pitchFamily="34" charset="0"/>
                <a:cs typeface="Arial" panose="020B0604020202020204" pitchFamily="34" charset="0"/>
              </a:rPr>
              <a:t>GE_Officer@umac.mo</a:t>
            </a:r>
            <a:endParaRPr lang="en-US" altLang="zh-TW" sz="2000" b="1" dirty="0">
              <a:solidFill>
                <a:srgbClr val="5CBDEA"/>
              </a:solidFill>
              <a:latin typeface="Arial" panose="020B0604020202020204" pitchFamily="34" charset="0"/>
              <a:cs typeface="Arial" panose="020B0604020202020204" pitchFamily="34" charset="0"/>
            </a:endParaRPr>
          </a:p>
          <a:p>
            <a:pPr marL="344488" eaLnBrk="1" hangingPunct="1">
              <a:tabLst>
                <a:tab pos="344488" algn="l"/>
              </a:tabLst>
            </a:pPr>
            <a:r>
              <a:rPr lang="en-US" altLang="zh-TW" sz="2000" b="1" dirty="0" smtClean="0">
                <a:solidFill>
                  <a:schemeClr val="accent5">
                    <a:lumMod val="60000"/>
                    <a:lumOff val="40000"/>
                  </a:schemeClr>
                </a:solidFill>
                <a:effectLst>
                  <a:outerShdw blurRad="38100" dist="38100" dir="2700000" algn="tl">
                    <a:srgbClr val="000000">
                      <a:alpha val="43137"/>
                    </a:srgbClr>
                  </a:outerShdw>
                </a:effectLst>
              </a:rPr>
              <a:t>__________________________________________________</a:t>
            </a:r>
          </a:p>
          <a:p>
            <a:pPr eaLnBrk="1" hangingPunct="1"/>
            <a:endParaRPr lang="en-US" altLang="zh-TW" sz="2800" dirty="0">
              <a:solidFill>
                <a:schemeClr val="accent4">
                  <a:lumMod val="75000"/>
                </a:schemeClr>
              </a:solidFill>
            </a:endParaRPr>
          </a:p>
          <a:p>
            <a:pPr eaLnBrk="1" hangingPunct="1"/>
            <a:endParaRPr lang="en-US" altLang="zh-TW" sz="2800" dirty="0" smtClean="0">
              <a:solidFill>
                <a:schemeClr val="accent4">
                  <a:lumMod val="75000"/>
                </a:schemeClr>
              </a:solidFill>
            </a:endParaRPr>
          </a:p>
          <a:p>
            <a:pPr eaLnBrk="1" hangingPunct="1"/>
            <a:endParaRPr lang="en-US" altLang="zh-TW" sz="2800" dirty="0">
              <a:solidFill>
                <a:schemeClr val="accent4">
                  <a:lumMod val="75000"/>
                </a:schemeClr>
              </a:solidFill>
            </a:endParaRPr>
          </a:p>
          <a:p>
            <a:pPr eaLnBrk="1" hangingPunct="1"/>
            <a:endParaRPr lang="en-US" altLang="zh-TW" sz="2800" dirty="0" smtClean="0">
              <a:solidFill>
                <a:schemeClr val="accent4">
                  <a:lumMod val="75000"/>
                </a:schemeClr>
              </a:solidFill>
            </a:endParaRPr>
          </a:p>
          <a:p>
            <a:pPr eaLnBrk="1" hangingPunct="1"/>
            <a:endParaRPr lang="en-US" altLang="zh-TW" sz="2800" dirty="0">
              <a:solidFill>
                <a:schemeClr val="accent4">
                  <a:lumMod val="75000"/>
                </a:schemeClr>
              </a:solidFill>
            </a:endParaRPr>
          </a:p>
          <a:p>
            <a:pPr eaLnBrk="1" hangingPunct="1"/>
            <a:endParaRPr lang="en-US" altLang="zh-TW" sz="2800" dirty="0" smtClean="0">
              <a:solidFill>
                <a:schemeClr val="accent4">
                  <a:lumMod val="75000"/>
                </a:schemeClr>
              </a:solidFill>
            </a:endParaRPr>
          </a:p>
          <a:p>
            <a:pPr eaLnBrk="1" hangingPunct="1"/>
            <a:endParaRPr lang="en-US" altLang="zh-TW" sz="2800" dirty="0">
              <a:solidFill>
                <a:schemeClr val="accent4">
                  <a:lumMod val="75000"/>
                </a:schemeClr>
              </a:solidFill>
            </a:endParaRPr>
          </a:p>
          <a:p>
            <a:pPr eaLnBrk="1" hangingPunct="1"/>
            <a:endParaRPr lang="en-US" altLang="zh-TW" sz="2800" dirty="0" smtClean="0">
              <a:solidFill>
                <a:schemeClr val="accent4">
                  <a:lumMod val="75000"/>
                </a:schemeClr>
              </a:solidFill>
            </a:endParaRPr>
          </a:p>
          <a:p>
            <a:pPr eaLnBrk="1" hangingPunct="1"/>
            <a:endParaRPr lang="en-US" altLang="zh-TW" sz="2800" dirty="0" smtClean="0">
              <a:solidFill>
                <a:schemeClr val="accent4">
                  <a:lumMod val="75000"/>
                </a:schemeClr>
              </a:solidFill>
            </a:endParaRPr>
          </a:p>
          <a:p>
            <a:pPr marL="1484313" eaLnBrk="1" hangingPunct="1"/>
            <a:r>
              <a:rPr lang="en-US" altLang="zh-TW" sz="2200" b="1" dirty="0" smtClean="0">
                <a:solidFill>
                  <a:schemeClr val="accent4">
                    <a:lumMod val="75000"/>
                  </a:schemeClr>
                </a:solidFill>
                <a:latin typeface="Arial" panose="020B0604020202020204" pitchFamily="34" charset="0"/>
                <a:cs typeface="Arial" panose="020B0604020202020204" pitchFamily="34" charset="0"/>
              </a:rPr>
              <a:t>  </a:t>
            </a:r>
          </a:p>
          <a:p>
            <a:pPr marL="1484313" eaLnBrk="1" hangingPunct="1"/>
            <a:endParaRPr lang="en-US" altLang="zh-TW" sz="2000" b="1" dirty="0" smtClean="0">
              <a:solidFill>
                <a:schemeClr val="tx1">
                  <a:lumMod val="75000"/>
                  <a:lumOff val="25000"/>
                </a:schemeClr>
              </a:solidFill>
              <a:latin typeface="Arial" panose="020B0604020202020204" pitchFamily="34" charset="0"/>
              <a:cs typeface="Arial" panose="020B0604020202020204" pitchFamily="34" charset="0"/>
            </a:endParaRPr>
          </a:p>
          <a:p>
            <a:pPr marL="1484313" eaLnBrk="1" hangingPunct="1"/>
            <a:endParaRPr lang="en-US" altLang="zh-TW" sz="2000" b="1" dirty="0" smtClean="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8587898" y="6456680"/>
            <a:ext cx="395510" cy="279400"/>
          </a:xfrm>
        </p:spPr>
        <p:txBody>
          <a:bodyPr/>
          <a:lstStyle/>
          <a:p>
            <a:fld id="{1D4B6336-8E58-4E1D-8C10-120C700EAB1F}" type="slidenum">
              <a:rPr lang="zh-HK" altLang="en-US" smtClean="0"/>
              <a:t>9</a:t>
            </a:fld>
            <a:endParaRPr lang="zh-HK" altLang="en-US" dirty="0"/>
          </a:p>
        </p:txBody>
      </p:sp>
      <p:sp>
        <p:nvSpPr>
          <p:cNvPr id="6" name="Content Placeholder 2"/>
          <p:cNvSpPr>
            <a:spLocks noGrp="1"/>
          </p:cNvSpPr>
          <p:nvPr>
            <p:ph idx="1"/>
          </p:nvPr>
        </p:nvSpPr>
        <p:spPr>
          <a:xfrm>
            <a:off x="1641737" y="1321837"/>
            <a:ext cx="7341671" cy="5614576"/>
          </a:xfrm>
          <a:ln>
            <a:noFill/>
          </a:ln>
        </p:spPr>
        <p:txBody>
          <a:bodyPr>
            <a:noAutofit/>
          </a:bodyPr>
          <a:lstStyle/>
          <a:p>
            <a:pPr algn="just">
              <a:lnSpc>
                <a:spcPts val="2300"/>
              </a:lnSpc>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To provide </a:t>
            </a:r>
            <a:r>
              <a:rPr lang="en-US" sz="1800" dirty="0">
                <a:latin typeface="Arial" panose="020B0604020202020204" pitchFamily="34" charset="0"/>
                <a:cs typeface="Arial" panose="020B0604020202020204" pitchFamily="34" charset="0"/>
              </a:rPr>
              <a:t>information and advice to </a:t>
            </a:r>
            <a:r>
              <a:rPr lang="en-US" sz="1800" dirty="0" smtClean="0">
                <a:latin typeface="Arial" panose="020B0604020202020204" pitchFamily="34" charset="0"/>
                <a:cs typeface="Arial" panose="020B0604020202020204" pitchFamily="34" charset="0"/>
              </a:rPr>
              <a:t>staff members </a:t>
            </a:r>
            <a:r>
              <a:rPr lang="en-US" sz="1800" dirty="0">
                <a:latin typeface="Arial" panose="020B0604020202020204" pitchFamily="34" charset="0"/>
                <a:cs typeface="Arial" panose="020B0604020202020204" pitchFamily="34" charset="0"/>
              </a:rPr>
              <a:t>and students with </a:t>
            </a:r>
            <a:r>
              <a:rPr lang="en-US" sz="1800" dirty="0" smtClean="0">
                <a:latin typeface="Arial" panose="020B0604020202020204" pitchFamily="34" charset="0"/>
                <a:cs typeface="Arial" panose="020B0604020202020204" pitchFamily="34" charset="0"/>
              </a:rPr>
              <a:t>the </a:t>
            </a:r>
            <a:r>
              <a:rPr lang="en-US" sz="1800" dirty="0">
                <a:latin typeface="Arial" panose="020B0604020202020204" pitchFamily="34" charset="0"/>
                <a:cs typeface="Arial" panose="020B0604020202020204" pitchFamily="34" charset="0"/>
              </a:rPr>
              <a:t>objective of effecting a gender </a:t>
            </a:r>
            <a:r>
              <a:rPr lang="en-US" sz="1800" dirty="0" smtClean="0">
                <a:latin typeface="Arial" panose="020B0604020202020204" pitchFamily="34" charset="0"/>
                <a:cs typeface="Arial" panose="020B0604020202020204" pitchFamily="34" charset="0"/>
              </a:rPr>
              <a:t>equity environment </a:t>
            </a:r>
            <a:r>
              <a:rPr lang="en-US" sz="1800" dirty="0">
                <a:latin typeface="Arial" panose="020B0604020202020204" pitchFamily="34" charset="0"/>
                <a:cs typeface="Arial" panose="020B0604020202020204" pitchFamily="34" charset="0"/>
              </a:rPr>
              <a:t>on </a:t>
            </a:r>
            <a:r>
              <a:rPr lang="en-US" sz="1800" dirty="0" smtClean="0">
                <a:latin typeface="Arial" panose="020B0604020202020204" pitchFamily="34" charset="0"/>
                <a:cs typeface="Arial" panose="020B0604020202020204" pitchFamily="34" charset="0"/>
              </a:rPr>
              <a:t>campus;</a:t>
            </a:r>
          </a:p>
          <a:p>
            <a:pPr algn="just">
              <a:lnSpc>
                <a:spcPts val="2300"/>
              </a:lnSpc>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To </a:t>
            </a:r>
            <a:r>
              <a:rPr lang="en-US" sz="1800" dirty="0" smtClean="0">
                <a:solidFill>
                  <a:schemeClr val="tx1"/>
                </a:solidFill>
                <a:latin typeface="Arial" panose="020B0604020202020204" pitchFamily="34" charset="0"/>
                <a:cs typeface="Arial" panose="020B0604020202020204" pitchFamily="34" charset="0"/>
              </a:rPr>
              <a:t>entertain formal </a:t>
            </a:r>
            <a:r>
              <a:rPr lang="en-US" sz="1800" dirty="0">
                <a:solidFill>
                  <a:schemeClr val="tx1"/>
                </a:solidFill>
                <a:latin typeface="Arial" panose="020B0604020202020204" pitchFamily="34" charset="0"/>
                <a:cs typeface="Arial" panose="020B0604020202020204" pitchFamily="34" charset="0"/>
              </a:rPr>
              <a:t>complaint from any </a:t>
            </a:r>
            <a:r>
              <a:rPr lang="en-US" sz="1800" dirty="0" smtClean="0">
                <a:solidFill>
                  <a:schemeClr val="tx1"/>
                </a:solidFill>
                <a:latin typeface="Arial" panose="020B0604020202020204" pitchFamily="34" charset="0"/>
                <a:cs typeface="Arial" panose="020B0604020202020204" pitchFamily="34" charset="0"/>
              </a:rPr>
              <a:t>staff member </a:t>
            </a:r>
            <a:r>
              <a:rPr lang="en-US" sz="1800" dirty="0">
                <a:solidFill>
                  <a:schemeClr val="tx1"/>
                </a:solidFill>
                <a:latin typeface="Arial" panose="020B0604020202020204" pitchFamily="34" charset="0"/>
                <a:cs typeface="Arial" panose="020B0604020202020204" pitchFamily="34" charset="0"/>
              </a:rPr>
              <a:t>or student who believes that he or she has been or is being </a:t>
            </a:r>
            <a:r>
              <a:rPr lang="en-US" sz="1800" dirty="0" smtClean="0">
                <a:solidFill>
                  <a:schemeClr val="tx1"/>
                </a:solidFill>
                <a:latin typeface="Arial" panose="020B0604020202020204" pitchFamily="34" charset="0"/>
                <a:cs typeface="Arial" panose="020B0604020202020204" pitchFamily="34" charset="0"/>
              </a:rPr>
              <a:t>sexually harassed </a:t>
            </a:r>
            <a:r>
              <a:rPr lang="en-US" sz="1800" dirty="0">
                <a:solidFill>
                  <a:schemeClr val="tx1"/>
                </a:solidFill>
                <a:latin typeface="Arial" panose="020B0604020202020204" pitchFamily="34" charset="0"/>
                <a:cs typeface="Arial" panose="020B0604020202020204" pitchFamily="34" charset="0"/>
              </a:rPr>
              <a:t>or </a:t>
            </a:r>
            <a:r>
              <a:rPr lang="en-US" sz="1800" dirty="0" smtClean="0">
                <a:solidFill>
                  <a:schemeClr val="tx1"/>
                </a:solidFill>
                <a:latin typeface="Arial" panose="020B0604020202020204" pitchFamily="34" charset="0"/>
                <a:cs typeface="Arial" panose="020B0604020202020204" pitchFamily="34" charset="0"/>
              </a:rPr>
              <a:t>bullied;</a:t>
            </a:r>
          </a:p>
          <a:p>
            <a:pPr algn="just">
              <a:lnSpc>
                <a:spcPts val="2300"/>
              </a:lnSpc>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To provide the complainant information and advice on the options and procedures of lodging a formal complaint including reporting to the police if the conduct under complaint appears to have constituted a criminal offence;</a:t>
            </a:r>
          </a:p>
          <a:p>
            <a:pPr algn="just">
              <a:lnSpc>
                <a:spcPts val="2300"/>
              </a:lnSpc>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To </a:t>
            </a:r>
            <a:r>
              <a:rPr lang="en-US" sz="1800" dirty="0">
                <a:solidFill>
                  <a:schemeClr val="tx1"/>
                </a:solidFill>
                <a:latin typeface="Arial" panose="020B0604020202020204" pitchFamily="34" charset="0"/>
                <a:cs typeface="Arial" panose="020B0604020202020204" pitchFamily="34" charset="0"/>
              </a:rPr>
              <a:t>require all units in </a:t>
            </a:r>
            <a:r>
              <a:rPr lang="en-US" sz="1800" dirty="0" smtClean="0">
                <a:solidFill>
                  <a:schemeClr val="tx1"/>
                </a:solidFill>
                <a:latin typeface="Arial" panose="020B0604020202020204" pitchFamily="34" charset="0"/>
                <a:cs typeface="Arial" panose="020B0604020202020204" pitchFamily="34" charset="0"/>
              </a:rPr>
              <a:t>the University </a:t>
            </a:r>
            <a:r>
              <a:rPr lang="en-US" sz="1800" dirty="0">
                <a:solidFill>
                  <a:schemeClr val="tx1"/>
                </a:solidFill>
                <a:latin typeface="Arial" panose="020B0604020202020204" pitchFamily="34" charset="0"/>
                <a:cs typeface="Arial" panose="020B0604020202020204" pitchFamily="34" charset="0"/>
              </a:rPr>
              <a:t>to report received complaints and offers advice on handling them</a:t>
            </a:r>
            <a:r>
              <a:rPr lang="en-US" sz="1800" dirty="0" smtClean="0">
                <a:solidFill>
                  <a:schemeClr val="tx1"/>
                </a:solidFill>
                <a:latin typeface="Arial" panose="020B0604020202020204" pitchFamily="34" charset="0"/>
                <a:cs typeface="Arial" panose="020B0604020202020204" pitchFamily="34" charset="0"/>
              </a:rPr>
              <a:t>. The </a:t>
            </a:r>
            <a:r>
              <a:rPr lang="en-US" sz="1800" dirty="0">
                <a:solidFill>
                  <a:schemeClr val="tx1"/>
                </a:solidFill>
                <a:latin typeface="Arial" panose="020B0604020202020204" pitchFamily="34" charset="0"/>
                <a:cs typeface="Arial" panose="020B0604020202020204" pitchFamily="34" charset="0"/>
              </a:rPr>
              <a:t>Gender Equity Officer shall file all the </a:t>
            </a:r>
            <a:r>
              <a:rPr lang="en-US" sz="1800" dirty="0" smtClean="0">
                <a:solidFill>
                  <a:schemeClr val="tx1"/>
                </a:solidFill>
                <a:latin typeface="Arial" panose="020B0604020202020204" pitchFamily="34" charset="0"/>
                <a:cs typeface="Arial" panose="020B0604020202020204" pitchFamily="34" charset="0"/>
              </a:rPr>
              <a:t>complaints received which meet the required conditions;</a:t>
            </a:r>
          </a:p>
          <a:p>
            <a:pPr algn="just">
              <a:lnSpc>
                <a:spcPts val="2300"/>
              </a:lnSpc>
              <a:buFont typeface="Wingdings" panose="05000000000000000000" pitchFamily="2" charset="2"/>
              <a:buChar char="Ø"/>
            </a:pPr>
            <a:r>
              <a:rPr lang="en-US" sz="1800" dirty="0" smtClean="0">
                <a:solidFill>
                  <a:schemeClr val="tx1"/>
                </a:solidFill>
                <a:latin typeface="Arial" panose="020B0604020202020204" pitchFamily="34" charset="0"/>
                <a:cs typeface="Arial" panose="020B0604020202020204" pitchFamily="34" charset="0"/>
              </a:rPr>
              <a:t>To attend the CGE meetings as an ex-officio member</a:t>
            </a:r>
            <a:r>
              <a:rPr lang="en-US" sz="1800" dirty="0" smtClean="0">
                <a:latin typeface="Arial" panose="020B0604020202020204" pitchFamily="34" charset="0"/>
                <a:cs typeface="Arial" panose="020B0604020202020204" pitchFamily="34" charset="0"/>
              </a:rPr>
              <a:t>.</a:t>
            </a:r>
          </a:p>
        </p:txBody>
      </p:sp>
      <p:pic>
        <p:nvPicPr>
          <p:cNvPr id="4" name="圖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548680"/>
            <a:ext cx="432048" cy="432048"/>
          </a:xfrm>
          <a:prstGeom prst="rect">
            <a:avLst/>
          </a:prstGeom>
        </p:spPr>
      </p:pic>
    </p:spTree>
    <p:extLst>
      <p:ext uri="{BB962C8B-B14F-4D97-AF65-F5344CB8AC3E}">
        <p14:creationId xmlns:p14="http://schemas.microsoft.com/office/powerpoint/2010/main" val="23133952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UM_new template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themeOverride>
</file>

<file path=docProps/app.xml><?xml version="1.0" encoding="utf-8"?>
<Properties xmlns="http://schemas.openxmlformats.org/officeDocument/2006/extended-properties" xmlns:vt="http://schemas.openxmlformats.org/officeDocument/2006/docPropsVTypes">
  <Template>Organic</Template>
  <TotalTime>3923</TotalTime>
  <Words>1289</Words>
  <Application>Microsoft Office PowerPoint</Application>
  <PresentationFormat>On-screen Show (4:3)</PresentationFormat>
  <Paragraphs>138</Paragraphs>
  <Slides>15</Slides>
  <Notes>15</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Organic</vt:lpstr>
      <vt:lpstr>UM_new template6</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UM is a place where we learn, work, and grow together, let’s have a campus of gender equity.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jackho</dc:creator>
  <cp:lastModifiedBy>gretamok</cp:lastModifiedBy>
  <cp:revision>202</cp:revision>
  <cp:lastPrinted>2018-07-18T03:39:00Z</cp:lastPrinted>
  <dcterms:created xsi:type="dcterms:W3CDTF">2014-08-25T07:36:36Z</dcterms:created>
  <dcterms:modified xsi:type="dcterms:W3CDTF">2018-08-07T09:23:09Z</dcterms:modified>
</cp:coreProperties>
</file>